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75" r:id="rId6"/>
    <p:sldId id="263" r:id="rId7"/>
    <p:sldId id="264" r:id="rId8"/>
    <p:sldId id="265" r:id="rId9"/>
    <p:sldId id="261" r:id="rId10"/>
    <p:sldId id="262" r:id="rId11"/>
    <p:sldId id="259" r:id="rId12"/>
    <p:sldId id="260" r:id="rId13"/>
    <p:sldId id="270" r:id="rId14"/>
    <p:sldId id="267" r:id="rId15"/>
    <p:sldId id="268" r:id="rId16"/>
    <p:sldId id="269" r:id="rId17"/>
    <p:sldId id="266" r:id="rId18"/>
    <p:sldId id="276" r:id="rId19"/>
    <p:sldId id="272" r:id="rId20"/>
    <p:sldId id="277" r:id="rId21"/>
    <p:sldId id="279" r:id="rId22"/>
    <p:sldId id="281" r:id="rId23"/>
    <p:sldId id="271" r:id="rId24"/>
    <p:sldId id="280" r:id="rId25"/>
    <p:sldId id="274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24" autoAdjust="0"/>
  </p:normalViewPr>
  <p:slideViewPr>
    <p:cSldViewPr snapToGrid="0" snapToObjects="1">
      <p:cViewPr varScale="1">
        <p:scale>
          <a:sx n="69" d="100"/>
          <a:sy n="69" d="100"/>
        </p:scale>
        <p:origin x="-9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ve8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63000"/>
          </a:blip>
          <a:stretch>
            <a:fillRect/>
          </a:stretch>
        </p:blipFill>
        <p:spPr>
          <a:xfrm>
            <a:off x="0" y="3290240"/>
            <a:ext cx="8458200" cy="3454415"/>
          </a:xfrm>
          <a:prstGeom prst="rect">
            <a:avLst/>
          </a:prstGeom>
        </p:spPr>
      </p:pic>
      <p:pic>
        <p:nvPicPr>
          <p:cNvPr id="11" name="Picture 10" descr="Wave11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9000" contrast="78000"/>
          </a:blip>
          <a:stretch>
            <a:fillRect/>
          </a:stretch>
        </p:blipFill>
        <p:spPr>
          <a:xfrm>
            <a:off x="2104372" y="3730911"/>
            <a:ext cx="7039627" cy="3139615"/>
          </a:xfrm>
          <a:prstGeom prst="rect">
            <a:avLst/>
          </a:prstGeom>
        </p:spPr>
      </p:pic>
      <p:pic>
        <p:nvPicPr>
          <p:cNvPr id="8" name="Picture 7" descr="Wave2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5000" contrast="52000"/>
          </a:blip>
          <a:stretch>
            <a:fillRect/>
          </a:stretch>
        </p:blipFill>
        <p:spPr>
          <a:xfrm>
            <a:off x="-12526" y="0"/>
            <a:ext cx="5373635" cy="643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ve1.png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7000" contrast="42000"/>
          </a:blip>
          <a:stretch>
            <a:fillRect/>
          </a:stretch>
        </p:blipFill>
        <p:spPr>
          <a:xfrm>
            <a:off x="-12526" y="-25052"/>
            <a:ext cx="5373635" cy="563881"/>
          </a:xfrm>
          <a:prstGeom prst="rect">
            <a:avLst/>
          </a:prstGeom>
        </p:spPr>
      </p:pic>
      <p:pic>
        <p:nvPicPr>
          <p:cNvPr id="14" name="Picture 13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4000"/>
          </a:blip>
          <a:stretch>
            <a:fillRect/>
          </a:stretch>
        </p:blipFill>
        <p:spPr>
          <a:xfrm>
            <a:off x="0" y="3185175"/>
            <a:ext cx="9144000" cy="3636226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>
            <a:off x="0" y="3234300"/>
            <a:ext cx="9144000" cy="3636226"/>
          </a:xfrm>
          <a:prstGeom prst="rect">
            <a:avLst/>
          </a:prstGeom>
        </p:spPr>
      </p:pic>
      <p:pic>
        <p:nvPicPr>
          <p:cNvPr id="10" name="Picture 9" descr="Wave10.png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>
            <a:off x="0" y="4480469"/>
            <a:ext cx="9144000" cy="2102938"/>
          </a:xfrm>
          <a:prstGeom prst="rect">
            <a:avLst/>
          </a:prstGeom>
        </p:spPr>
      </p:pic>
      <p:pic>
        <p:nvPicPr>
          <p:cNvPr id="16" name="Picture 15" descr="Wave9.png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4000" contrast="66000"/>
          </a:blip>
          <a:stretch>
            <a:fillRect/>
          </a:stretch>
        </p:blipFill>
        <p:spPr>
          <a:xfrm>
            <a:off x="5830816" y="3591837"/>
            <a:ext cx="3313183" cy="1341123"/>
          </a:xfrm>
          <a:prstGeom prst="rect">
            <a:avLst/>
          </a:prstGeom>
        </p:spPr>
      </p:pic>
      <p:pic>
        <p:nvPicPr>
          <p:cNvPr id="17" name="Picture 16" descr="Wave6.png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59000"/>
          </a:blip>
          <a:stretch>
            <a:fillRect/>
          </a:stretch>
        </p:blipFill>
        <p:spPr>
          <a:xfrm>
            <a:off x="-16807" y="4967350"/>
            <a:ext cx="4476074" cy="809685"/>
          </a:xfrm>
          <a:prstGeom prst="rect">
            <a:avLst/>
          </a:prstGeom>
        </p:spPr>
      </p:pic>
      <p:pic>
        <p:nvPicPr>
          <p:cNvPr id="19" name="Picture 18" descr="Wave3.png"/>
          <p:cNvPicPr>
            <a:picLocks noChangeAspect="1"/>
          </p:cNvPicPr>
          <p:nvPr userDrawn="1"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421655">
            <a:off x="-106626" y="3101774"/>
            <a:ext cx="9455699" cy="2325798"/>
          </a:xfrm>
          <a:prstGeom prst="rect">
            <a:avLst/>
          </a:prstGeom>
        </p:spPr>
      </p:pic>
      <p:pic>
        <p:nvPicPr>
          <p:cNvPr id="20" name="Picture 19" descr="Wave11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90800" y="3260331"/>
            <a:ext cx="6553200" cy="3611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ve8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3000" contrast="72000"/>
          </a:blip>
          <a:stretch>
            <a:fillRect/>
          </a:stretch>
        </p:blipFill>
        <p:spPr>
          <a:xfrm rot="5400000">
            <a:off x="-2816379" y="2865715"/>
            <a:ext cx="6857999" cy="1126571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53000"/>
          </a:blip>
          <a:stretch>
            <a:fillRect/>
          </a:stretch>
        </p:blipFill>
        <p:spPr>
          <a:xfrm rot="5400000">
            <a:off x="-2891150" y="2830213"/>
            <a:ext cx="6858000" cy="1200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8" y="274638"/>
            <a:ext cx="7485841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36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8"/>
            <a:ext cx="7485840" cy="4708525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ve8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 rot="5400000">
            <a:off x="-2953781" y="2828521"/>
            <a:ext cx="6858000" cy="1200958"/>
          </a:xfrm>
          <a:prstGeom prst="rect">
            <a:avLst/>
          </a:prstGeom>
        </p:spPr>
      </p:pic>
      <p:pic>
        <p:nvPicPr>
          <p:cNvPr id="11" name="Picture 10" descr="Wave10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 rot="5400000">
            <a:off x="-3062616" y="2956141"/>
            <a:ext cx="6858001" cy="945719"/>
          </a:xfrm>
          <a:prstGeom prst="rect">
            <a:avLst/>
          </a:prstGeom>
        </p:spPr>
      </p:pic>
      <p:pic>
        <p:nvPicPr>
          <p:cNvPr id="14" name="Picture 13" descr="Wave11.png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6000" contrast="66000"/>
          </a:blip>
          <a:stretch>
            <a:fillRect/>
          </a:stretch>
        </p:blipFill>
        <p:spPr>
          <a:xfrm>
            <a:off x="-106475" y="5436296"/>
            <a:ext cx="9250475" cy="14359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AB21-1395-4141-91B7-B6012F24BF17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iowa.edu/~jones/compres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sleator/papers/self-adjusting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663" y="941696"/>
            <a:ext cx="8417256" cy="147002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en-US" sz="36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sz="3600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663" y="2180492"/>
            <a:ext cx="8635620" cy="84406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D. D.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Sleator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and R. E.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Tarjan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| AT&amp;T Bell Laboratories</a:t>
            </a:r>
          </a:p>
          <a:p>
            <a:pPr algn="l">
              <a:spcBef>
                <a:spcPts val="0"/>
              </a:spcBef>
            </a:pP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Journal of the ACM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| Volume 32 | Issue 3 | Pages 652-686 | 1985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3663" y="3235569"/>
            <a:ext cx="8635620" cy="126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Presented By: </a:t>
            </a:r>
          </a:p>
          <a:p>
            <a:pPr lvl="0"/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James A. Fowler, Jr. | November 30, 2010</a:t>
            </a:r>
          </a:p>
          <a:p>
            <a:pPr lvl="0"/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George Mason University | Fairfax, Virginia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 advTm="23072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Basic Splaying Operation: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 err="1" smtClean="0">
                <a:latin typeface="Calibri" pitchFamily="34" charset="0"/>
                <a:cs typeface="Calibri" pitchFamily="34" charset="0"/>
              </a:rPr>
              <a:t>Zig-Zig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Zig-Zag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move x up two edges at a time—what about odd depths?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When p(x) = root and depth is odd, use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as a final splay step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Rotate edge joining x and p(x)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Basic Splaying Operations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525" y="4743898"/>
            <a:ext cx="1491615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7041" y="5162998"/>
            <a:ext cx="312896" cy="2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3316" y="4761043"/>
            <a:ext cx="1491615" cy="11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4672" y="5162998"/>
            <a:ext cx="317183" cy="20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55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59203"/>
            <a:ext cx="7485840" cy="490003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Operation: access(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t)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Inputs: Tree t and an element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 access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Output: A pointer to the node containing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or null if not found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Algorithm: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Traverse from the root of t going left if the current node is &lt;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right if &gt;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stopping if 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or stopping and storing the previous node if = null 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If traversal stopped at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splay at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return a pointer to the new root of t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Otherwise, splay at the previous non-null node and return null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Splay Tree Operations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8058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8"/>
            <a:ext cx="7485840" cy="490003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Operation: join(t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Inputs:  Trees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where all elements in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are less than all elements in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Output: A single splay tree combining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Algorithm: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Access the largest element in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root of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now the largest element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Point the null right child of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‘s root to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Return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Splay Tree Operations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526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8"/>
            <a:ext cx="7485840" cy="490003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Operation: split(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t)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Inputs:  Tree t and a value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on which to split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Output:  Trees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containing the elements of t &lt;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&gt;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respectively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Algorithm: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Perform access(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t) 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If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t’s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root &lt;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right(t), right(t) = null,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t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If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t’s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root &gt;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left(t), left(t) = null,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t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Return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Splay Tree Operations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685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8"/>
            <a:ext cx="7485840" cy="490003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Operation: insert(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t)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Inputs:  Tree t and a value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 insert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Output:  Tree t with element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inserted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Algorithm: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Perform split(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t) to get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Create a new tree t with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the root element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Set left(t) =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Set right(t) = t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Return 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Splay Tree Operations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648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8"/>
            <a:ext cx="7485840" cy="490003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Operation: delete(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t)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Inputs:  Tree t and a value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 delete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Output:  Tree t with element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removed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Algorithm: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Perform access(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t)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Save a pointer to the root node of t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Perform join(left(t), right(t)) to get the new t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Free the old root node of t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Return the new 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Splay Tree Operations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4731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Analysis: Advantages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Never much worse than non-self-adjusting data structures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Need less space since no balance info needed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Adjustment to usage patterns means they can be more efficient for certain sequences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Splaying reduces the depth of the nodes on the access path by roughly half</a:t>
            </a:r>
          </a:p>
          <a:p>
            <a:pPr lvl="1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Analysis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998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Analysis: All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Zig-Zag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Steps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In this example (accessing element a):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</a:rPr>
              <a:t>Depth of access path: 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 → 3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</a:rPr>
              <a:t>Reduced by: 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1/2</a:t>
            </a:r>
          </a:p>
          <a:p>
            <a:pPr lvl="1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Analysis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007" y="3622965"/>
            <a:ext cx="447198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84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Analysis: All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Zig-Zig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Steps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In this example (accessing element a):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</a:rPr>
              <a:t>Depth of access path: 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 → 4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</a:rPr>
              <a:t>Reduced by: 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1/3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Analysis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0691" y="3643747"/>
            <a:ext cx="4561106" cy="224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49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Analysis: Disadvantages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More adjustments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Adjustments on accesses, not just updates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Individual operations can be expensive</a:t>
            </a:r>
          </a:p>
          <a:p>
            <a:pPr lvl="1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Analysis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355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Topics for Discussion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Paper and Authors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Splay Tree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Splaying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Basic Splaying Operations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Splay Tree Operations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Analysis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Applications and Further Research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References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Topics for Discussion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330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Analysis: Comparison to Balanced BST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Balance Theorem [1] proves the total access time is O[(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m+n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)log n + m] for m accesses of an n-element splay tree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The average-case total access time for a balanced BST is m log n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For very large access sequences, the splay tree total access time is of the same order of a balanced BST</a:t>
            </a:r>
          </a:p>
          <a:p>
            <a:pPr lvl="1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Analysis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506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Analysis: Sequential Access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Accessing all of the elements in sequential order of an n-element splay tree is O(n)</a:t>
            </a:r>
          </a:p>
          <a:p>
            <a:pPr lvl="1"/>
            <a:r>
              <a:rPr lang="en-US" dirty="0" err="1" smtClean="0">
                <a:latin typeface="Calibri" pitchFamily="34" charset="0"/>
                <a:cs typeface="Calibri" pitchFamily="34" charset="0"/>
              </a:rPr>
              <a:t>Tarjan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[2] proved an upper bound of 10.8n rotations in 1985</a:t>
            </a:r>
          </a:p>
          <a:p>
            <a:pPr lvl="1"/>
            <a:r>
              <a:rPr lang="en-US" dirty="0" err="1" smtClean="0">
                <a:latin typeface="Calibri" pitchFamily="34" charset="0"/>
                <a:cs typeface="Calibri" pitchFamily="34" charset="0"/>
              </a:rPr>
              <a:t>Elmasry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[3] proved the best known upper bound so far of 4.5n rotations in 2004</a:t>
            </a:r>
          </a:p>
          <a:p>
            <a:pPr lvl="1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Analysis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6932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Applications and Further Research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Double-Ended Queue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Deque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2"/>
            <a:r>
              <a:rPr lang="en-US" dirty="0" err="1" smtClean="0">
                <a:latin typeface="Calibri" pitchFamily="34" charset="0"/>
                <a:cs typeface="Calibri" pitchFamily="34" charset="0"/>
              </a:rPr>
              <a:t>Deque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operations require sequential access when implemented using a splay tree</a:t>
            </a:r>
          </a:p>
          <a:p>
            <a:pPr lvl="2"/>
            <a:r>
              <a:rPr lang="en-US" dirty="0" err="1" smtClean="0">
                <a:latin typeface="Calibri" pitchFamily="34" charset="0"/>
                <a:cs typeface="Calibri" pitchFamily="34" charset="0"/>
              </a:rPr>
              <a:t>Deque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conjecture [2] proposes that m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deque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operations on an n-element splay tree is O(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n+m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2"/>
            <a:r>
              <a:rPr lang="en-US" dirty="0" err="1" smtClean="0">
                <a:latin typeface="Calibri" pitchFamily="34" charset="0"/>
                <a:cs typeface="Calibri" pitchFamily="34" charset="0"/>
              </a:rPr>
              <a:t>Tarjan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[2] proved upper bound of 11.8n + 14.8m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the specific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case excluding eject operations</a:t>
            </a:r>
          </a:p>
          <a:p>
            <a:pPr lvl="2"/>
            <a:r>
              <a:rPr lang="en-US" dirty="0" err="1" smtClean="0">
                <a:latin typeface="Calibri" pitchFamily="34" charset="0"/>
                <a:cs typeface="Calibri" pitchFamily="34" charset="0"/>
              </a:rPr>
              <a:t>Elmasry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[3] proved upper bound of 4.5n + m for this same specific case</a:t>
            </a:r>
          </a:p>
          <a:p>
            <a:pPr lvl="2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2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Applications and Further Research</a:t>
            </a:r>
          </a:p>
        </p:txBody>
      </p:sp>
    </p:spTree>
    <p:custDataLst>
      <p:tags r:id="rId1"/>
    </p:custDataLst>
  </p:cSld>
  <p:clrMapOvr>
    <a:masterClrMapping/>
  </p:clrMapOvr>
  <p:transition advTm="783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Applications and Further Research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Associative Arrays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Priority Queues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Data Compression [4]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</a:rPr>
              <a:t>Douglas W. Jones of the U. of Iowa has done extensive research on this topic: </a:t>
            </a:r>
            <a:r>
              <a:rPr lang="en-US" dirty="0" smtClean="0">
                <a:latin typeface="Calibri" pitchFamily="34" charset="0"/>
                <a:cs typeface="Calibri" pitchFamily="34" charset="0"/>
                <a:hlinkClick r:id="rId3"/>
              </a:rPr>
              <a:t>http://www.cs.uiowa.edu/~jones/compress/ 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</a:rPr>
              <a:t>He claims for images, it compresses as good as LZW and uses less memory</a:t>
            </a:r>
          </a:p>
          <a:p>
            <a:pPr lvl="2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Applications and Further Research</a:t>
            </a:r>
          </a:p>
        </p:txBody>
      </p:sp>
    </p:spTree>
    <p:custDataLst>
      <p:tags r:id="rId1"/>
    </p:custDataLst>
  </p:cSld>
  <p:clrMapOvr>
    <a:masterClrMapping/>
  </p:clrMapOvr>
  <p:transition advTm="921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References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[1]	D. D.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Sleator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and R. E.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Tarjan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“Self-adjusting binary 	search trees,”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Journal of the ACM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vol. 32, no. 3, pp. 	652-686, 1985.</a:t>
            </a:r>
          </a:p>
          <a:p>
            <a:pPr>
              <a:buNone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[2]	R. E.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Tarjan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“Sequential access in splay trees takes 	linear time,” </a:t>
            </a:r>
            <a:r>
              <a:rPr lang="en-US" sz="2200" i="1" dirty="0" err="1" smtClean="0">
                <a:latin typeface="Calibri" pitchFamily="34" charset="0"/>
                <a:cs typeface="Calibri" pitchFamily="34" charset="0"/>
              </a:rPr>
              <a:t>Combinatorica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vol. 5, no. 4, pp. 367-378, 	1985. </a:t>
            </a:r>
          </a:p>
          <a:p>
            <a:pPr>
              <a:buNone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[3]	A.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Elmasry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“On the sequential access theorem and 	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deque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conjecture for splay trees,”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Theoretical Computer 	Science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vol. 314, no. 3, pp. 459-466, Apr. 2004.</a:t>
            </a:r>
          </a:p>
          <a:p>
            <a:pPr>
              <a:buNone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[4]	D. W. Jones, “Application of splay trees to data 	compression,”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Communications of the ACM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vol. 31, no. 	8, pp. 996-1007, 1988.  </a:t>
            </a:r>
            <a:r>
              <a:rPr lang="en-US" sz="2400" dirty="0" smtClean="0"/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References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502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6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US" sz="6000" dirty="0" smtClean="0">
                <a:latin typeface="Calibri" pitchFamily="34" charset="0"/>
                <a:cs typeface="Calibri" pitchFamily="34" charset="0"/>
              </a:rPr>
              <a:t>Questions?</a:t>
            </a:r>
            <a:r>
              <a:rPr lang="en-US" sz="2400" dirty="0" smtClean="0"/>
              <a:t> 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Questions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502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Paper and Authors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D. D.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Sleator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and R. E.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Tarjan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“Self-adjusting binary search trees,”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Journal of the ACM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vol. 32, no. 3, pp. 652-686, 1985.</a:t>
            </a:r>
          </a:p>
          <a:p>
            <a:pPr>
              <a:buNone/>
            </a:pP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latin typeface="Calibri" pitchFamily="34" charset="0"/>
                <a:cs typeface="Calibri" pitchFamily="34" charset="0"/>
                <a:hlinkClick r:id="rId2"/>
              </a:rPr>
              <a:t>http://www.cs.cmu.edu/~sleator/papers/self-adjusting.pdf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Daniel Dominic Kaplan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Sleator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PhD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Professor of Computer Science, Carnegie Mellon University</a:t>
            </a:r>
          </a:p>
          <a:p>
            <a:pPr>
              <a:buNone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Robert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Endre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Tarjan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PhD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James S. McDonnell Distinguished University Professor of Computer Science, Princeton University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Paper and Authors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386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Splay Tree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 splay tree is a type of self-adjusting binary search tree (BST) that supports all BST operations (access, join, split, insert, delete) and reorganizes itself automatically on each access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The driving force behind splay trees is the concept that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“for the total access time to be small, frequently accessed items should be near the root of the tree often”</a:t>
            </a:r>
            <a:endParaRPr lang="en-US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Splay Tree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349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Splaying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Splaying is the key operation of splay trees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After a node is accessed, splaying moves the node to the root of the tree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There are two major methods of splaying: 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</a:rPr>
              <a:t>Bottom-Up</a:t>
            </a:r>
          </a:p>
          <a:p>
            <a:pPr lvl="2"/>
            <a:r>
              <a:rPr lang="en-US" dirty="0" smtClean="0">
                <a:latin typeface="Calibri" pitchFamily="34" charset="0"/>
                <a:cs typeface="Calibri" pitchFamily="34" charset="0"/>
              </a:rPr>
              <a:t>Top-Down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Due to time constraints, I’ll focus on bottom-up splaying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Splaying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438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Splaying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In bottom-up splaying, a splay tree element is accessed BST-style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If the element exists in the tree, the tree is splayed at that element before it is returned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If the element doesn’t exist, the tree is splayed at the last non-null element traversed</a:t>
            </a:r>
          </a:p>
          <a:p>
            <a:pPr lvl="1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Splaying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310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Splaying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In bottom-up splaying, three basic splaying operations are repeated from the element being splayed up to the root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One of the three operations,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zig-zig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zig-zag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is chosen based on the configuration of the element, its parent, and grandparent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To describe these operations, let x be the element being splayed, p(x) be the parent of x, and g(x) be the grandparent of x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Splaying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344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959" y="4358667"/>
            <a:ext cx="1903095" cy="154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Basic Splaying Operation: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Zig-Zig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If x and p(x) are both left or both right children and p(x) ≠ root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Rotate the edge joining p(x) and g(x)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Rotate the edge joining x and p(x)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Basic Splaying Operations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5413" y="4358667"/>
            <a:ext cx="1903095" cy="154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2560" y="5345647"/>
            <a:ext cx="312896" cy="2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5771" y="5345647"/>
            <a:ext cx="312896" cy="2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8308" y="4669420"/>
            <a:ext cx="317183" cy="20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5456" y="4770147"/>
            <a:ext cx="2520315" cy="11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9774" y="5144193"/>
            <a:ext cx="317183" cy="20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14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59755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Self-Adjusting Binary Search Trees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Basic Splaying Operation: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Zig-Zag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If x is a right child and p(x) is a left child (or vice-versa) and p(x) ≠ root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Rotate the edge joining x and p(x)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Rotate the edge joining x (in its new position) and the original g(x)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00959" y="872197"/>
            <a:ext cx="7485840" cy="0"/>
          </a:xfrm>
          <a:prstGeom prst="line">
            <a:avLst/>
          </a:prstGeom>
          <a:ln w="25400" cap="rnd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00958" y="872197"/>
            <a:ext cx="7485841" cy="3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Basic Splaying Operations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036" y="4384864"/>
            <a:ext cx="1491615" cy="154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2563" y="5132546"/>
            <a:ext cx="317183" cy="20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8998" y="4384864"/>
            <a:ext cx="1903095" cy="154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3744" y="4703056"/>
            <a:ext cx="317183" cy="20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3162" y="4766072"/>
            <a:ext cx="2520315" cy="11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80911" y="5228987"/>
            <a:ext cx="312896" cy="2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1065" y="5228987"/>
            <a:ext cx="312896" cy="2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70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1|5.3|3.4|2.7|5.1|2.8|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7|6.3|6.2|8.2|2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9|9.8|23.3|45|2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5.2|4.2|23.6|5.8|4.4|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|7.9|4.1|16.9|13|6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|6.2|25.4|1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5.7|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2|2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9|9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5.9|14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9.3|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9|17.3|18|15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6|16.5|6.7|2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4|12.9|2.6|2.5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2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2.2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0.3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6.8|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12.3|5.7|27.7|7.1"/>
</p:tagLst>
</file>

<file path=ppt/theme/theme1.xml><?xml version="1.0" encoding="utf-8"?>
<a:theme xmlns:a="http://schemas.openxmlformats.org/drawingml/2006/main" name="TP0300049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688C91-EAE2-43D0-974C-FFC382B931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TP030004990</Template>
  <TotalTime>1757</TotalTime>
  <Words>1320</Words>
  <Application>Microsoft Office PowerPoint</Application>
  <PresentationFormat>On-screen Show (4:3)</PresentationFormat>
  <Paragraphs>191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TP030004990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  <vt:lpstr>Self-Adjusting Binary Search Trees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Self-Adjusting Binary Search Trees</dc:title>
  <dc:creator>James A. Fowler, Jr.</dc:creator>
  <cp:lastModifiedBy>James A. Fowler, Jr.</cp:lastModifiedBy>
  <cp:revision>103</cp:revision>
  <dcterms:created xsi:type="dcterms:W3CDTF">2010-11-27T00:53:12Z</dcterms:created>
  <dcterms:modified xsi:type="dcterms:W3CDTF">2010-11-30T20:04:15Z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TC300049909990</vt:lpwstr>
  </property>
</Properties>
</file>