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7"/>
  </p:notesMasterIdLst>
  <p:handoutMasterIdLst>
    <p:handoutMasterId r:id="rId48"/>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72E7AA-43CF-4512-8BE4-71E505CAF723}" type="datetimeFigureOut">
              <a:rPr lang="en-US" smtClean="0"/>
              <a:pPr/>
              <a:t>11/9/2010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B41860-7CEA-45F1-93BE-4471A8C9331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en-US"/>
          </a:p>
        </p:txBody>
      </p:sp>
      <p:sp>
        <p:nvSpPr>
          <p:cNvPr id="3076" name="Rectangle 4"/>
          <p:cNvSpPr>
            <a:spLocks noGrp="1" noRot="1" noChangeAspect="1" noChangeArrowheads="1"/>
          </p:cNvSpPr>
          <p:nvPr>
            <p:ph type="sldImg"/>
          </p:nvPr>
        </p:nvSpPr>
        <p:spPr bwMode="auto">
          <a:xfrm>
            <a:off x="-11798300" y="-11796713"/>
            <a:ext cx="11793537" cy="12487276"/>
          </a:xfrm>
          <a:prstGeom prst="rect">
            <a:avLst/>
          </a:prstGeom>
          <a:noFill/>
          <a:ln w="9525">
            <a:noFill/>
            <a:round/>
            <a:headEnd/>
            <a:tailEnd/>
          </a:ln>
          <a:effectLst/>
        </p:spPr>
      </p:sp>
      <p:sp>
        <p:nvSpPr>
          <p:cNvPr id="3077" name="Rectangle 5"/>
          <p:cNvSpPr>
            <a:spLocks noGrp="1" noChangeArrowheads="1"/>
          </p:cNvSpPr>
          <p:nvPr>
            <p:ph type="body"/>
          </p:nvPr>
        </p:nvSpPr>
        <p:spPr bwMode="auto">
          <a:xfrm>
            <a:off x="685800" y="4343400"/>
            <a:ext cx="5480050" cy="41084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2143125" y="695325"/>
            <a:ext cx="2571750" cy="342900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9154"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Intro – new ame, what teaching</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Why teaching – for my final project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Why picked this topic – found linear programing interesting. Like the mathematical, step by step processes.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Different from other LP algs we studied: Different Rounding techniques, randomized and Deterministic rounding or primal-dual method we used for vertex cover.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SimSun" charset="0"/>
              <a:cs typeface="SimSun"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Motivation: Similar to a Min spanning tree, but what if only some of the nodes were required to be in the tree???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837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939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041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144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246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3490"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How can we relate this to the stiener tree problem??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451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5538"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Qeustions??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SimSun" charset="0"/>
              <a:cs typeface="SimSun"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Need to have a good understandig of the problem,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ea typeface="SimSun" charset="0"/>
              <a:cs typeface="SimSun"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Lots of definitions coming to for the solutuion.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656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758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017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861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963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065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168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270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373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475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577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6802"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Thoughts on the OPT?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782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120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885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7987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089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192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2946"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Are there any edges which could be removed in the pruning step?</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397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499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601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704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806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222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89090"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011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113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216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9318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3250" name="Text Box 2"/>
          <p:cNvSpPr txBox="1">
            <a:spLocks noGrp="1" noChangeArrowheads="1"/>
          </p:cNvSpPr>
          <p:nvPr>
            <p:ph type="body"/>
          </p:nvPr>
        </p:nvSpPr>
        <p:spPr bwMode="auto">
          <a:xfrm>
            <a:off x="685800" y="4343400"/>
            <a:ext cx="5484813" cy="4114800"/>
          </a:xfrm>
          <a:prstGeom prst="rect">
            <a:avLst/>
          </a:prstGeom>
          <a:noFill/>
          <a:ln>
            <a:round/>
            <a:headEnd/>
            <a:tailEnd/>
          </a:ln>
        </p:spPr>
        <p:txBody>
          <a:bodyPr lIns="0" tIns="0" rIns="0" bIns="0"/>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ea typeface="SimSun" charset="0"/>
                <a:cs typeface="SimSun" charset="0"/>
              </a:rPr>
              <a:t>Any suggestions for the Steiner Tree Solution??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4274"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5298"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6322"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588" y="0"/>
            <a:ext cx="1587" cy="1588"/>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57346" name="Rectangle 2"/>
          <p:cNvSpPr txBox="1">
            <a:spLocks noGrp="1" noChangeArrowheads="1"/>
          </p:cNvSpPr>
          <p:nvPr>
            <p:ph type="body"/>
          </p:nvPr>
        </p:nvSpPr>
        <p:spPr bwMode="auto">
          <a:xfrm>
            <a:off x="685800" y="4343400"/>
            <a:ext cx="5481638" cy="411162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43A89D6-6607-4911-8F0F-4672265A77B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D11F6B6-1F2C-4F08-AA62-3541C2488D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7813"/>
            <a:ext cx="2055812"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5038"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C1C11C7-57C7-4976-8351-42CFAE6F936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3250" cy="1133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35700"/>
            <a:ext cx="2127250" cy="458788"/>
          </a:xfrm>
        </p:spPr>
        <p:txBody>
          <a:bodyPr/>
          <a:lstStyle>
            <a:lvl1pPr>
              <a:defRPr/>
            </a:lvl1pPr>
          </a:lstStyle>
          <a:p>
            <a:endParaRPr lang="en-US"/>
          </a:p>
        </p:txBody>
      </p:sp>
      <p:sp>
        <p:nvSpPr>
          <p:cNvPr id="6" name="Footer Placeholder 5"/>
          <p:cNvSpPr>
            <a:spLocks noGrp="1"/>
          </p:cNvSpPr>
          <p:nvPr>
            <p:ph type="ftr" idx="11"/>
          </p:nvPr>
        </p:nvSpPr>
        <p:spPr>
          <a:xfrm>
            <a:off x="3124200" y="6240463"/>
            <a:ext cx="2889250" cy="458787"/>
          </a:xfrm>
        </p:spPr>
        <p:txBody>
          <a:bodyPr/>
          <a:lstStyle>
            <a:lvl1pPr>
              <a:defRPr/>
            </a:lvl1pPr>
          </a:lstStyle>
          <a:p>
            <a:endParaRPr lang="en-US"/>
          </a:p>
        </p:txBody>
      </p:sp>
      <p:sp>
        <p:nvSpPr>
          <p:cNvPr id="7" name="Slide Number Placeholder 6"/>
          <p:cNvSpPr>
            <a:spLocks noGrp="1"/>
          </p:cNvSpPr>
          <p:nvPr>
            <p:ph type="sldNum" idx="12"/>
          </p:nvPr>
        </p:nvSpPr>
        <p:spPr>
          <a:xfrm>
            <a:off x="6553200" y="6235700"/>
            <a:ext cx="2127250" cy="458788"/>
          </a:xfrm>
        </p:spPr>
        <p:txBody>
          <a:bodyPr/>
          <a:lstStyle>
            <a:lvl1pPr>
              <a:defRPr/>
            </a:lvl1pPr>
          </a:lstStyle>
          <a:p>
            <a:fld id="{F2EEC48D-E81E-42C8-A414-C4F636A37EA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3250" cy="1133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5425"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600200"/>
            <a:ext cx="4035425" cy="4524375"/>
          </a:xfrm>
        </p:spPr>
        <p:txBody>
          <a:bodyPr/>
          <a:lstStyle/>
          <a:p>
            <a:endParaRPr lang="en-US"/>
          </a:p>
        </p:txBody>
      </p:sp>
      <p:sp>
        <p:nvSpPr>
          <p:cNvPr id="5" name="Date Placeholder 4"/>
          <p:cNvSpPr>
            <a:spLocks noGrp="1"/>
          </p:cNvSpPr>
          <p:nvPr>
            <p:ph type="dt" idx="10"/>
          </p:nvPr>
        </p:nvSpPr>
        <p:spPr>
          <a:xfrm>
            <a:off x="457200" y="6235700"/>
            <a:ext cx="2127250" cy="458788"/>
          </a:xfrm>
        </p:spPr>
        <p:txBody>
          <a:bodyPr/>
          <a:lstStyle>
            <a:lvl1pPr>
              <a:defRPr/>
            </a:lvl1pPr>
          </a:lstStyle>
          <a:p>
            <a:endParaRPr lang="en-US"/>
          </a:p>
        </p:txBody>
      </p:sp>
      <p:sp>
        <p:nvSpPr>
          <p:cNvPr id="6" name="Footer Placeholder 5"/>
          <p:cNvSpPr>
            <a:spLocks noGrp="1"/>
          </p:cNvSpPr>
          <p:nvPr>
            <p:ph type="ftr" idx="11"/>
          </p:nvPr>
        </p:nvSpPr>
        <p:spPr>
          <a:xfrm>
            <a:off x="3124200" y="6240463"/>
            <a:ext cx="2889250" cy="458787"/>
          </a:xfrm>
        </p:spPr>
        <p:txBody>
          <a:bodyPr/>
          <a:lstStyle>
            <a:lvl1pPr>
              <a:defRPr/>
            </a:lvl1pPr>
          </a:lstStyle>
          <a:p>
            <a:endParaRPr lang="en-US"/>
          </a:p>
        </p:txBody>
      </p:sp>
      <p:sp>
        <p:nvSpPr>
          <p:cNvPr id="7" name="Slide Number Placeholder 6"/>
          <p:cNvSpPr>
            <a:spLocks noGrp="1"/>
          </p:cNvSpPr>
          <p:nvPr>
            <p:ph type="sldNum" idx="12"/>
          </p:nvPr>
        </p:nvSpPr>
        <p:spPr>
          <a:xfrm>
            <a:off x="6553200" y="6235700"/>
            <a:ext cx="2127250" cy="458788"/>
          </a:xfrm>
        </p:spPr>
        <p:txBody>
          <a:bodyPr/>
          <a:lstStyle>
            <a:lvl1pPr>
              <a:defRPr/>
            </a:lvl1pPr>
          </a:lstStyle>
          <a:p>
            <a:fld id="{F5CDEF27-32CE-4576-BDFF-BC01B1F2018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7B581AB-E988-47D7-A6A4-BFA59AF9358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BB04B44-0DBD-4144-8C2D-D602199D7016}"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E145607-DED3-411E-9471-43D0F460223A}"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4963"/>
            <a:ext cx="4035425" cy="4519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9485BC4-1249-4E81-9C40-6F830FA5018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8A7E7DF-8411-41D5-B2FB-692C52CF229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43496F5-4C0F-40A9-B745-027B3EDCE7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263A932-879F-488B-9451-A136AF5E635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CFBDC0D-3394-4886-BB9D-8E97BB6595D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BC571A9-8F62-4169-9ECD-F26C299DB45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5CF82DA-1169-4259-AD49-498E8200ED0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014E60E-4D4A-4242-B0FF-A98671DD59C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524000"/>
            <a:ext cx="2055812" cy="460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0"/>
            <a:ext cx="6015038" cy="460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24FABDE-9063-4DA6-BD41-08BEDD9451C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0"/>
            <a:ext cx="7616825" cy="174625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2050"/>
            <a:ext cx="2127250" cy="450850"/>
          </a:xfrm>
        </p:spPr>
        <p:txBody>
          <a:bodyPr/>
          <a:lstStyle>
            <a:lvl1pPr>
              <a:defRPr/>
            </a:lvl1pPr>
          </a:lstStyle>
          <a:p>
            <a:endParaRPr lang="en-US"/>
          </a:p>
        </p:txBody>
      </p:sp>
      <p:sp>
        <p:nvSpPr>
          <p:cNvPr id="4" name="Footer Placeholder 3"/>
          <p:cNvSpPr>
            <a:spLocks noGrp="1"/>
          </p:cNvSpPr>
          <p:nvPr>
            <p:ph type="ftr" idx="11"/>
          </p:nvPr>
        </p:nvSpPr>
        <p:spPr>
          <a:xfrm>
            <a:off x="3124200" y="6242050"/>
            <a:ext cx="2889250" cy="450850"/>
          </a:xfrm>
        </p:spPr>
        <p:txBody>
          <a:bodyPr/>
          <a:lstStyle>
            <a:lvl1pPr>
              <a:defRPr/>
            </a:lvl1pPr>
          </a:lstStyle>
          <a:p>
            <a:endParaRPr lang="en-US"/>
          </a:p>
        </p:txBody>
      </p:sp>
      <p:sp>
        <p:nvSpPr>
          <p:cNvPr id="5" name="Slide Number Placeholder 4"/>
          <p:cNvSpPr>
            <a:spLocks noGrp="1"/>
          </p:cNvSpPr>
          <p:nvPr>
            <p:ph type="sldNum" idx="12"/>
          </p:nvPr>
        </p:nvSpPr>
        <p:spPr>
          <a:xfrm>
            <a:off x="6553200" y="6242050"/>
            <a:ext cx="2127250" cy="450850"/>
          </a:xfrm>
        </p:spPr>
        <p:txBody>
          <a:bodyPr/>
          <a:lstStyle>
            <a:lvl1pPr>
              <a:defRPr/>
            </a:lvl1pPr>
          </a:lstStyle>
          <a:p>
            <a:fld id="{F305DCC2-0627-4B65-B3B3-B0A280453B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AB3CC75-6C4C-4144-A02E-CE1F7E47A7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542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0289511-0794-4405-BEAE-74316887098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0F01142-7561-4645-B31B-43C1738F64F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A0EB8C7D-589F-462E-A8A6-3BE0CACF802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D427A46-17EC-404C-BAEF-4C0BBAB4B2E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36AD16D-E7C3-442A-A66C-2D6D2B2FC07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C76092E1-30F6-41CC-A2FA-7AEB8630BE6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7813"/>
            <a:ext cx="8223250" cy="1133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3250"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35700"/>
            <a:ext cx="2127250" cy="4587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S Gothic" charset="0"/>
                <a:cs typeface="MS Gothic" charset="0"/>
              </a:defRPr>
            </a:lvl1pPr>
          </a:lstStyle>
          <a:p>
            <a:endParaRPr lang="en-US"/>
          </a:p>
        </p:txBody>
      </p:sp>
      <p:sp>
        <p:nvSpPr>
          <p:cNvPr id="1028" name="Rectangle 4"/>
          <p:cNvSpPr>
            <a:spLocks noGrp="1" noChangeArrowheads="1"/>
          </p:cNvSpPr>
          <p:nvPr>
            <p:ph type="ftr"/>
          </p:nvPr>
        </p:nvSpPr>
        <p:spPr bwMode="auto">
          <a:xfrm>
            <a:off x="3124200" y="6240463"/>
            <a:ext cx="2889250" cy="45878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S Gothic" charset="0"/>
                <a:cs typeface="MS Gothic" charset="0"/>
              </a:defRPr>
            </a:lvl1pPr>
          </a:lstStyle>
          <a:p>
            <a:endParaRPr lang="en-US"/>
          </a:p>
        </p:txBody>
      </p:sp>
      <p:sp>
        <p:nvSpPr>
          <p:cNvPr id="1029" name="Rectangle 5"/>
          <p:cNvSpPr>
            <a:spLocks noGrp="1" noChangeArrowheads="1"/>
          </p:cNvSpPr>
          <p:nvPr>
            <p:ph type="sldNum"/>
          </p:nvPr>
        </p:nvSpPr>
        <p:spPr bwMode="auto">
          <a:xfrm>
            <a:off x="6553200" y="6235700"/>
            <a:ext cx="2127250" cy="45878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S Gothic" charset="0"/>
                <a:cs typeface="MS Gothic" charset="0"/>
              </a:defRPr>
            </a:lvl1pPr>
          </a:lstStyle>
          <a:p>
            <a:fld id="{C8D44792-E9F7-480C-B5D7-7256DDD2535D}" type="slidenum">
              <a:rPr lang="en-US"/>
              <a:pPr/>
              <a:t>‹#›</a:t>
            </a:fld>
            <a:endParaRPr lang="en-US"/>
          </a:p>
        </p:txBody>
      </p:sp>
      <p:sp>
        <p:nvSpPr>
          <p:cNvPr id="1030" name="Freeform 6"/>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80">
            <a:solidFill>
              <a:srgbClr val="CC9900"/>
            </a:solidFill>
            <a:miter lim="800000"/>
            <a:headEnd/>
            <a:tailEnd/>
          </a:ln>
          <a:effectLst/>
        </p:spPr>
        <p:txBody>
          <a:bodyPr wrap="none" anchor="ctr"/>
          <a:lstStyle/>
          <a:p>
            <a:endParaRPr lang="en-US"/>
          </a:p>
        </p:txBody>
      </p:sp>
      <p:sp>
        <p:nvSpPr>
          <p:cNvPr id="1031" name="Line 7"/>
          <p:cNvSpPr>
            <a:spLocks noChangeShapeType="1"/>
          </p:cNvSpPr>
          <p:nvPr/>
        </p:nvSpPr>
        <p:spPr bwMode="auto">
          <a:xfrm>
            <a:off x="457200" y="6172200"/>
            <a:ext cx="8229600" cy="1588"/>
          </a:xfrm>
          <a:prstGeom prst="line">
            <a:avLst/>
          </a:prstGeom>
          <a:noFill/>
          <a:ln w="19080">
            <a:solidFill>
              <a:srgbClr val="CC9900"/>
            </a:solidFill>
            <a:miter lim="800000"/>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3" r:id="rId12"/>
    <p:sldLayoutId id="2147483674" r:id="rId13"/>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0066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9pPr>
    </p:titleStyle>
    <p:bodyStyle>
      <a:lvl1pPr marL="342900" indent="-342900" algn="l" defTabSz="457200" rtl="0" fontAlgn="base">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57200"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14400" y="1524000"/>
            <a:ext cx="7616825" cy="17462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dt"/>
          </p:nvPr>
        </p:nvSpPr>
        <p:spPr bwMode="auto">
          <a:xfrm>
            <a:off x="457200" y="6242050"/>
            <a:ext cx="21272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tabLst>
                <a:tab pos="723900" algn="l"/>
                <a:tab pos="1447800" algn="l"/>
              </a:tabLst>
              <a:defRPr sz="1200">
                <a:solidFill>
                  <a:srgbClr val="000000"/>
                </a:solidFill>
                <a:latin typeface="+mj-lt"/>
                <a:ea typeface="+mn-ea"/>
                <a:cs typeface="+mn-cs"/>
              </a:defRPr>
            </a:lvl1pPr>
          </a:lstStyle>
          <a:p>
            <a:endParaRPr lang="en-US"/>
          </a:p>
        </p:txBody>
      </p:sp>
      <p:sp>
        <p:nvSpPr>
          <p:cNvPr id="2051" name="Rectangle 3"/>
          <p:cNvSpPr>
            <a:spLocks noGrp="1" noChangeArrowheads="1"/>
          </p:cNvSpPr>
          <p:nvPr>
            <p:ph type="ftr"/>
          </p:nvPr>
        </p:nvSpPr>
        <p:spPr bwMode="auto">
          <a:xfrm>
            <a:off x="3124200" y="6242050"/>
            <a:ext cx="28892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tabLst>
                <a:tab pos="723900" algn="l"/>
                <a:tab pos="1447800" algn="l"/>
                <a:tab pos="2171700" algn="l"/>
              </a:tabLst>
              <a:defRPr sz="1200">
                <a:solidFill>
                  <a:srgbClr val="000000"/>
                </a:solidFill>
                <a:latin typeface="+mj-lt"/>
                <a:ea typeface="+mn-ea"/>
                <a:cs typeface="+mn-cs"/>
              </a:defRPr>
            </a:lvl1pPr>
          </a:lstStyle>
          <a:p>
            <a:endParaRPr lang="en-US"/>
          </a:p>
        </p:txBody>
      </p:sp>
      <p:sp>
        <p:nvSpPr>
          <p:cNvPr id="2052" name="Rectangle 4"/>
          <p:cNvSpPr>
            <a:spLocks noGrp="1" noChangeArrowheads="1"/>
          </p:cNvSpPr>
          <p:nvPr>
            <p:ph type="sldNum"/>
          </p:nvPr>
        </p:nvSpPr>
        <p:spPr bwMode="auto">
          <a:xfrm>
            <a:off x="6553200" y="6242050"/>
            <a:ext cx="2127250" cy="4508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723900" algn="l"/>
                <a:tab pos="1447800" algn="l"/>
              </a:tabLst>
              <a:defRPr sz="1200">
                <a:solidFill>
                  <a:srgbClr val="000000"/>
                </a:solidFill>
                <a:latin typeface="+mj-lt"/>
                <a:ea typeface="+mn-ea"/>
                <a:cs typeface="+mn-cs"/>
              </a:defRPr>
            </a:lvl1pPr>
          </a:lstStyle>
          <a:p>
            <a:fld id="{0FE3DE6C-1F08-4501-9148-5D3FB0BE9BE4}" type="slidenum">
              <a:rPr lang="en-US"/>
              <a:pPr/>
              <a:t>‹#›</a:t>
            </a:fld>
            <a:endParaRPr lang="en-US"/>
          </a:p>
        </p:txBody>
      </p:sp>
      <p:sp>
        <p:nvSpPr>
          <p:cNvPr id="2053" name="Freeform 5"/>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560">
            <a:solidFill>
              <a:srgbClr val="CC9900"/>
            </a:solidFill>
            <a:miter lim="800000"/>
            <a:headEnd/>
            <a:tailEnd/>
          </a:ln>
          <a:effectLst/>
        </p:spPr>
        <p:txBody>
          <a:bodyPr wrap="none" anchor="ctr"/>
          <a:lstStyle/>
          <a:p>
            <a:endParaRPr lang="en-US"/>
          </a:p>
        </p:txBody>
      </p:sp>
      <p:sp>
        <p:nvSpPr>
          <p:cNvPr id="2054" name="Line 6"/>
          <p:cNvSpPr>
            <a:spLocks noChangeShapeType="1"/>
          </p:cNvSpPr>
          <p:nvPr/>
        </p:nvSpPr>
        <p:spPr bwMode="auto">
          <a:xfrm>
            <a:off x="1981200" y="3962400"/>
            <a:ext cx="6511925" cy="1588"/>
          </a:xfrm>
          <a:prstGeom prst="line">
            <a:avLst/>
          </a:prstGeom>
          <a:noFill/>
          <a:ln w="19080">
            <a:solidFill>
              <a:srgbClr val="CC9900"/>
            </a:solidFill>
            <a:miter lim="800000"/>
            <a:headEnd/>
            <a:tailEnd/>
          </a:ln>
          <a:effectLst/>
        </p:spPr>
        <p:txBody>
          <a:bodyPr/>
          <a:lstStyle/>
          <a:p>
            <a:endParaRPr lang="en-US"/>
          </a:p>
        </p:txBody>
      </p:sp>
      <p:sp>
        <p:nvSpPr>
          <p:cNvPr id="2055" name="Rectangle 7"/>
          <p:cNvSpPr>
            <a:spLocks noGrp="1" noChangeArrowheads="1"/>
          </p:cNvSpPr>
          <p:nvPr>
            <p:ph type="body" idx="1"/>
          </p:nvPr>
        </p:nvSpPr>
        <p:spPr bwMode="auto">
          <a:xfrm>
            <a:off x="457200" y="1604963"/>
            <a:ext cx="8223250" cy="45196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0066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新細明體" pitchFamily="16" charset="0"/>
          <a:cs typeface="新細明體" pitchFamily="16" charset="0"/>
        </a:defRPr>
      </a:lvl9pPr>
    </p:titleStyle>
    <p:bodyStyle>
      <a:lvl1pPr marL="342900" indent="-342900" algn="l" defTabSz="457200" rtl="0" fontAlgn="base">
        <a:spcBef>
          <a:spcPts val="750"/>
        </a:spcBef>
        <a:spcAft>
          <a:spcPct val="0"/>
        </a:spcAft>
        <a:buClr>
          <a:srgbClr val="000000"/>
        </a:buClr>
        <a:buSzPct val="100000"/>
        <a:buFont typeface="Times New Roman" pitchFamily="16" charset="0"/>
        <a:defRPr sz="30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ea typeface="+mn-ea"/>
          <a:cs typeface="+mn-cs"/>
        </a:defRPr>
      </a:lvl2pPr>
      <a:lvl3pPr marL="1143000" indent="-228600" algn="l" defTabSz="457200" rtl="0" fontAlgn="base">
        <a:spcBef>
          <a:spcPts val="550"/>
        </a:spcBef>
        <a:spcAft>
          <a:spcPct val="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9.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2.bin"/><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3.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32.bin"/></Relationships>
</file>

<file path=ppt/slides/_rels/slide44.xml.rels><?xml version="1.0" encoding="UTF-8" standalone="yes"?>
<Relationships xmlns="http://schemas.openxmlformats.org/package/2006/relationships"><Relationship Id="rId3" Type="http://schemas.openxmlformats.org/officeDocument/2006/relationships/hyperlink" Target="http://www.corelab.ntua.gr/courses/approx-alg/material/SteinerForestProblem.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827088" y="1484313"/>
            <a:ext cx="7727950" cy="1555750"/>
          </a:xfrm>
          <a:ln/>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800"/>
              <a:t> Steiner Forest </a:t>
            </a:r>
          </a:p>
        </p:txBody>
      </p:sp>
      <p:sp>
        <p:nvSpPr>
          <p:cNvPr id="4098" name="Rectangle 2"/>
          <p:cNvSpPr>
            <a:spLocks noGrp="1" noChangeArrowheads="1"/>
          </p:cNvSpPr>
          <p:nvPr>
            <p:ph type="subTitle" idx="4294967295"/>
          </p:nvPr>
        </p:nvSpPr>
        <p:spPr bwMode="auto">
          <a:xfrm>
            <a:off x="1042988" y="2997200"/>
            <a:ext cx="5943600" cy="706438"/>
          </a:xfrm>
          <a:prstGeom prst="rect">
            <a:avLst/>
          </a:prstGeom>
          <a:noFill/>
          <a:ln/>
        </p:spPr>
        <p:txBody>
          <a:bodyPr lIns="90000" tIns="46800" rIns="90000" bIns="46800"/>
          <a:lstStyle/>
          <a:p>
            <a:pPr marL="0" indent="0">
              <a:lnSpc>
                <a:spcPct val="90000"/>
              </a:lnSpc>
              <a:spcBef>
                <a:spcPts val="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t>V. V. Vazirani. Approximation Algorithms</a:t>
            </a:r>
          </a:p>
          <a:p>
            <a:pPr marL="0" indent="0">
              <a:lnSpc>
                <a:spcPct val="90000"/>
              </a:lnSpc>
              <a:spcBef>
                <a:spcPts val="500"/>
              </a:spcBef>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a:t>Chapters 3 &amp; 22</a:t>
            </a:r>
          </a:p>
        </p:txBody>
      </p:sp>
      <p:sp>
        <p:nvSpPr>
          <p:cNvPr id="4099" name="Text Box 3"/>
          <p:cNvSpPr txBox="1">
            <a:spLocks noChangeArrowheads="1"/>
          </p:cNvSpPr>
          <p:nvPr/>
        </p:nvSpPr>
        <p:spPr bwMode="auto">
          <a:xfrm>
            <a:off x="1187450" y="4652963"/>
            <a:ext cx="4319588" cy="825500"/>
          </a:xfrm>
          <a:prstGeom prst="rect">
            <a:avLst/>
          </a:prstGeom>
          <a:noFill/>
          <a:ln w="9525">
            <a:noFill/>
            <a:round/>
            <a:headEnd/>
            <a:tailEnd/>
          </a:ln>
          <a:effectLst/>
        </p:spPr>
        <p:txBody>
          <a:bodyPr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新細明體" pitchFamily="16" charset="0"/>
                <a:cs typeface="新細明體" pitchFamily="16" charset="0"/>
              </a:rPr>
              <a:t>Jennifer Campbell</a:t>
            </a:r>
          </a:p>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ea typeface="新細明體" pitchFamily="16" charset="0"/>
                <a:cs typeface="新細明體" pitchFamily="16" charset="0"/>
              </a:rPr>
              <a:t>2010/11/07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 Metric Steiner Tree (reduction )</a:t>
            </a:r>
          </a:p>
        </p:txBody>
      </p:sp>
      <p:sp>
        <p:nvSpPr>
          <p:cNvPr id="1331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Transform, in poly time, an instance I of Steiner tree problem, graph G=(V,E), to an instance I' of a Metric Steiner Tree. </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t>The metric closure, G', of G is: Let G' be the complete undirected graph on V. Define the cost of edge (u,v) in G' to the be cost of the shortest u-v path in G. The partition of Steiner and required vertices is the same in I' as in I.</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t>Therefore, For any edge (u,v) in E, the cost in G' not more than in G. So cost(OPT) of I' Is not more than cost(OPT) in 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 Metric Steiner Tree (reduction )</a:t>
            </a:r>
          </a:p>
        </p:txBody>
      </p:sp>
      <p:sp>
        <p:nvSpPr>
          <p:cNvPr id="14338"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So, given a Steiner tree T' in I':</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The cost of edge(u,v) in G' corresponds to the cost of a path in G. </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Replace each edge of T' by the corresponding path in G. </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All required vertices are connected, but could contain cycles. Remove edges to options a tree T.</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Any approximation factor for a Metric Steiner Trees carries over to Steiner trees.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457200" y="231775"/>
            <a:ext cx="8229600" cy="1233488"/>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Metric Steiner Tree		</a:t>
            </a:r>
          </a:p>
        </p:txBody>
      </p:sp>
      <p:sp>
        <p:nvSpPr>
          <p:cNvPr id="15362" name="Rectangle 2"/>
          <p:cNvSpPr>
            <a:spLocks noGrp="1" noChangeArrowheads="1"/>
          </p:cNvSpPr>
          <p:nvPr>
            <p:ph type="body" idx="4294967295"/>
          </p:nvPr>
        </p:nvSpPr>
        <p:spPr>
          <a:xfrm>
            <a:off x="457200" y="1600200"/>
            <a:ext cx="4016375" cy="4624388"/>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Let R denote a set of required vertices. </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The minimum spanning tree (MST) on R  does not always give an optimal Steiner tree.</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800"/>
              <a:t>MST on R is within 2*OPT (proof in book)</a:t>
            </a:r>
          </a:p>
        </p:txBody>
      </p:sp>
      <p:sp>
        <p:nvSpPr>
          <p:cNvPr id="15363" name="AutoShape 3"/>
          <p:cNvSpPr>
            <a:spLocks noChangeArrowheads="1"/>
          </p:cNvSpPr>
          <p:nvPr/>
        </p:nvSpPr>
        <p:spPr bwMode="auto">
          <a:xfrm>
            <a:off x="7239000" y="1663700"/>
            <a:ext cx="228600" cy="228600"/>
          </a:xfrm>
          <a:prstGeom prst="roundRect">
            <a:avLst>
              <a:gd name="adj" fmla="val 694"/>
            </a:avLst>
          </a:prstGeom>
          <a:solidFill>
            <a:srgbClr val="DC2300"/>
          </a:solidFill>
          <a:ln w="9360">
            <a:solidFill>
              <a:srgbClr val="000000"/>
            </a:solidFill>
            <a:round/>
            <a:headEnd/>
            <a:tailEnd/>
          </a:ln>
          <a:effectLst/>
        </p:spPr>
        <p:txBody>
          <a:bodyPr wrap="none" anchor="ctr"/>
          <a:lstStyle/>
          <a:p>
            <a:endParaRPr lang="en-US"/>
          </a:p>
        </p:txBody>
      </p:sp>
      <p:sp>
        <p:nvSpPr>
          <p:cNvPr id="15364" name="AutoShape 4"/>
          <p:cNvSpPr>
            <a:spLocks noChangeArrowheads="1"/>
          </p:cNvSpPr>
          <p:nvPr/>
        </p:nvSpPr>
        <p:spPr bwMode="auto">
          <a:xfrm>
            <a:off x="5715000" y="4572000"/>
            <a:ext cx="228600" cy="228600"/>
          </a:xfrm>
          <a:prstGeom prst="roundRect">
            <a:avLst>
              <a:gd name="adj" fmla="val 694"/>
            </a:avLst>
          </a:prstGeom>
          <a:solidFill>
            <a:srgbClr val="DC2300"/>
          </a:solidFill>
          <a:ln w="9360">
            <a:solidFill>
              <a:srgbClr val="000000"/>
            </a:solidFill>
            <a:round/>
            <a:headEnd/>
            <a:tailEnd/>
          </a:ln>
          <a:effectLst/>
        </p:spPr>
        <p:txBody>
          <a:bodyPr wrap="none" anchor="ctr"/>
          <a:lstStyle/>
          <a:p>
            <a:endParaRPr lang="en-US"/>
          </a:p>
        </p:txBody>
      </p:sp>
      <p:sp>
        <p:nvSpPr>
          <p:cNvPr id="15365" name="AutoShape 5"/>
          <p:cNvSpPr>
            <a:spLocks noChangeArrowheads="1"/>
          </p:cNvSpPr>
          <p:nvPr/>
        </p:nvSpPr>
        <p:spPr bwMode="auto">
          <a:xfrm>
            <a:off x="8686800" y="4572000"/>
            <a:ext cx="228600" cy="228600"/>
          </a:xfrm>
          <a:prstGeom prst="roundRect">
            <a:avLst>
              <a:gd name="adj" fmla="val 694"/>
            </a:avLst>
          </a:prstGeom>
          <a:solidFill>
            <a:srgbClr val="DC2300"/>
          </a:solidFill>
          <a:ln w="9360">
            <a:solidFill>
              <a:srgbClr val="000000"/>
            </a:solidFill>
            <a:round/>
            <a:headEnd/>
            <a:tailEnd/>
          </a:ln>
          <a:effectLst/>
        </p:spPr>
        <p:txBody>
          <a:bodyPr wrap="none" anchor="ctr"/>
          <a:lstStyle/>
          <a:p>
            <a:endParaRPr lang="en-US"/>
          </a:p>
        </p:txBody>
      </p:sp>
      <p:sp>
        <p:nvSpPr>
          <p:cNvPr id="15366" name="Oval 6"/>
          <p:cNvSpPr>
            <a:spLocks noChangeArrowheads="1"/>
          </p:cNvSpPr>
          <p:nvPr/>
        </p:nvSpPr>
        <p:spPr bwMode="auto">
          <a:xfrm>
            <a:off x="7245350" y="3435350"/>
            <a:ext cx="228600" cy="228600"/>
          </a:xfrm>
          <a:prstGeom prst="ellipse">
            <a:avLst/>
          </a:prstGeom>
          <a:solidFill>
            <a:srgbClr val="3DEB3D"/>
          </a:solidFill>
          <a:ln w="9360">
            <a:solidFill>
              <a:srgbClr val="000000"/>
            </a:solidFill>
            <a:round/>
            <a:headEnd/>
            <a:tailEnd/>
          </a:ln>
          <a:effectLst/>
        </p:spPr>
        <p:txBody>
          <a:bodyPr wrap="none" anchor="ctr"/>
          <a:lstStyle/>
          <a:p>
            <a:endParaRPr lang="en-US"/>
          </a:p>
        </p:txBody>
      </p:sp>
      <p:sp>
        <p:nvSpPr>
          <p:cNvPr id="15367" name="Line 7"/>
          <p:cNvSpPr>
            <a:spLocks noChangeShapeType="1"/>
          </p:cNvSpPr>
          <p:nvPr/>
        </p:nvSpPr>
        <p:spPr bwMode="auto">
          <a:xfrm flipH="1">
            <a:off x="5938838" y="1885950"/>
            <a:ext cx="1311275" cy="2686050"/>
          </a:xfrm>
          <a:prstGeom prst="line">
            <a:avLst/>
          </a:prstGeom>
          <a:noFill/>
          <a:ln w="9360">
            <a:solidFill>
              <a:srgbClr val="000000"/>
            </a:solidFill>
            <a:round/>
            <a:headEnd/>
            <a:tailEnd/>
          </a:ln>
          <a:effectLst/>
        </p:spPr>
        <p:txBody>
          <a:bodyPr/>
          <a:lstStyle/>
          <a:p>
            <a:endParaRPr lang="en-US"/>
          </a:p>
        </p:txBody>
      </p:sp>
      <p:sp>
        <p:nvSpPr>
          <p:cNvPr id="15368" name="Line 8"/>
          <p:cNvSpPr>
            <a:spLocks noChangeShapeType="1"/>
          </p:cNvSpPr>
          <p:nvPr/>
        </p:nvSpPr>
        <p:spPr bwMode="auto">
          <a:xfrm>
            <a:off x="7454900" y="1879600"/>
            <a:ext cx="1231900" cy="2692400"/>
          </a:xfrm>
          <a:prstGeom prst="line">
            <a:avLst/>
          </a:prstGeom>
          <a:noFill/>
          <a:ln w="9360">
            <a:solidFill>
              <a:srgbClr val="000000"/>
            </a:solidFill>
            <a:round/>
            <a:headEnd/>
            <a:tailEnd/>
          </a:ln>
          <a:effectLst/>
        </p:spPr>
        <p:txBody>
          <a:bodyPr/>
          <a:lstStyle/>
          <a:p>
            <a:endParaRPr lang="en-US"/>
          </a:p>
        </p:txBody>
      </p:sp>
      <p:sp>
        <p:nvSpPr>
          <p:cNvPr id="15369" name="Line 9"/>
          <p:cNvSpPr>
            <a:spLocks noChangeShapeType="1"/>
          </p:cNvSpPr>
          <p:nvPr/>
        </p:nvSpPr>
        <p:spPr bwMode="auto">
          <a:xfrm>
            <a:off x="5943600" y="4572000"/>
            <a:ext cx="2743200" cy="1588"/>
          </a:xfrm>
          <a:prstGeom prst="line">
            <a:avLst/>
          </a:prstGeom>
          <a:noFill/>
          <a:ln w="9360">
            <a:solidFill>
              <a:srgbClr val="000000"/>
            </a:solidFill>
            <a:round/>
            <a:headEnd/>
            <a:tailEnd/>
          </a:ln>
          <a:effectLst/>
        </p:spPr>
        <p:txBody>
          <a:bodyPr/>
          <a:lstStyle/>
          <a:p>
            <a:endParaRPr lang="en-US"/>
          </a:p>
        </p:txBody>
      </p:sp>
      <p:sp>
        <p:nvSpPr>
          <p:cNvPr id="15370" name="Line 10"/>
          <p:cNvSpPr>
            <a:spLocks noChangeShapeType="1"/>
          </p:cNvSpPr>
          <p:nvPr/>
        </p:nvSpPr>
        <p:spPr bwMode="auto">
          <a:xfrm flipV="1">
            <a:off x="5926138" y="3633788"/>
            <a:ext cx="1325562" cy="942975"/>
          </a:xfrm>
          <a:prstGeom prst="line">
            <a:avLst/>
          </a:prstGeom>
          <a:noFill/>
          <a:ln w="36720">
            <a:solidFill>
              <a:srgbClr val="FFFF00"/>
            </a:solidFill>
            <a:round/>
            <a:headEnd/>
            <a:tailEnd/>
          </a:ln>
          <a:effectLst/>
        </p:spPr>
        <p:txBody>
          <a:bodyPr/>
          <a:lstStyle/>
          <a:p>
            <a:endParaRPr lang="en-US"/>
          </a:p>
        </p:txBody>
      </p:sp>
      <p:sp>
        <p:nvSpPr>
          <p:cNvPr id="15371" name="Line 11"/>
          <p:cNvSpPr>
            <a:spLocks noChangeShapeType="1"/>
          </p:cNvSpPr>
          <p:nvPr/>
        </p:nvSpPr>
        <p:spPr bwMode="auto">
          <a:xfrm flipV="1">
            <a:off x="7353300" y="1893888"/>
            <a:ext cx="1588" cy="1539875"/>
          </a:xfrm>
          <a:prstGeom prst="line">
            <a:avLst/>
          </a:prstGeom>
          <a:noFill/>
          <a:ln w="36720">
            <a:solidFill>
              <a:srgbClr val="FFFF00"/>
            </a:solidFill>
            <a:round/>
            <a:headEnd/>
            <a:tailEnd/>
          </a:ln>
          <a:effectLst/>
        </p:spPr>
        <p:txBody>
          <a:bodyPr/>
          <a:lstStyle/>
          <a:p>
            <a:endParaRPr lang="en-US"/>
          </a:p>
        </p:txBody>
      </p:sp>
      <p:sp>
        <p:nvSpPr>
          <p:cNvPr id="15372" name="Line 12"/>
          <p:cNvSpPr>
            <a:spLocks noChangeShapeType="1"/>
          </p:cNvSpPr>
          <p:nvPr/>
        </p:nvSpPr>
        <p:spPr bwMode="auto">
          <a:xfrm flipH="1" flipV="1">
            <a:off x="7450138" y="3614738"/>
            <a:ext cx="1241425" cy="962025"/>
          </a:xfrm>
          <a:prstGeom prst="line">
            <a:avLst/>
          </a:prstGeom>
          <a:noFill/>
          <a:ln w="36720">
            <a:solidFill>
              <a:srgbClr val="FFFF00"/>
            </a:solidFill>
            <a:round/>
            <a:headEnd/>
            <a:tailEnd/>
          </a:ln>
          <a:effectLst/>
        </p:spPr>
        <p:txBody>
          <a:bodyPr/>
          <a:lstStyle/>
          <a:p>
            <a:endParaRPr lang="en-US"/>
          </a:p>
        </p:txBody>
      </p:sp>
      <p:sp>
        <p:nvSpPr>
          <p:cNvPr id="15373" name="Text Box 13"/>
          <p:cNvSpPr txBox="1">
            <a:spLocks noChangeArrowheads="1"/>
          </p:cNvSpPr>
          <p:nvPr/>
        </p:nvSpPr>
        <p:spPr bwMode="auto">
          <a:xfrm>
            <a:off x="7315200" y="4572000"/>
            <a:ext cx="306388"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5</a:t>
            </a:r>
          </a:p>
        </p:txBody>
      </p:sp>
      <p:sp>
        <p:nvSpPr>
          <p:cNvPr id="15374" name="Text Box 14"/>
          <p:cNvSpPr txBox="1">
            <a:spLocks noChangeArrowheads="1"/>
          </p:cNvSpPr>
          <p:nvPr/>
        </p:nvSpPr>
        <p:spPr bwMode="auto">
          <a:xfrm>
            <a:off x="8026400" y="2882900"/>
            <a:ext cx="306388"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5</a:t>
            </a:r>
          </a:p>
        </p:txBody>
      </p:sp>
      <p:sp>
        <p:nvSpPr>
          <p:cNvPr id="15375" name="Text Box 15"/>
          <p:cNvSpPr txBox="1">
            <a:spLocks noChangeArrowheads="1"/>
          </p:cNvSpPr>
          <p:nvPr/>
        </p:nvSpPr>
        <p:spPr bwMode="auto">
          <a:xfrm>
            <a:off x="6369050" y="2882900"/>
            <a:ext cx="306388"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5</a:t>
            </a:r>
          </a:p>
        </p:txBody>
      </p:sp>
      <p:sp>
        <p:nvSpPr>
          <p:cNvPr id="15376" name="Text Box 16"/>
          <p:cNvSpPr txBox="1">
            <a:spLocks noChangeArrowheads="1"/>
          </p:cNvSpPr>
          <p:nvPr/>
        </p:nvSpPr>
        <p:spPr bwMode="auto">
          <a:xfrm>
            <a:off x="6692900" y="3603625"/>
            <a:ext cx="306388"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3</a:t>
            </a:r>
          </a:p>
        </p:txBody>
      </p:sp>
      <p:sp>
        <p:nvSpPr>
          <p:cNvPr id="15377" name="Text Box 17"/>
          <p:cNvSpPr txBox="1">
            <a:spLocks noChangeArrowheads="1"/>
          </p:cNvSpPr>
          <p:nvPr/>
        </p:nvSpPr>
        <p:spPr bwMode="auto">
          <a:xfrm>
            <a:off x="7824788" y="3624263"/>
            <a:ext cx="3063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3</a:t>
            </a:r>
          </a:p>
        </p:txBody>
      </p:sp>
      <p:sp>
        <p:nvSpPr>
          <p:cNvPr id="15378" name="Text Box 18"/>
          <p:cNvSpPr txBox="1">
            <a:spLocks noChangeArrowheads="1"/>
          </p:cNvSpPr>
          <p:nvPr/>
        </p:nvSpPr>
        <p:spPr bwMode="auto">
          <a:xfrm>
            <a:off x="7124700" y="2301875"/>
            <a:ext cx="306388"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1638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a:t>
            </a:r>
          </a:p>
        </p:txBody>
      </p:sp>
      <p:sp>
        <p:nvSpPr>
          <p:cNvPr id="17410"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Given an undirected graph G = (V,E), a cost function on edges c: E </a:t>
            </a:r>
            <a:r>
              <a:rPr lang="en-US">
                <a:cs typeface="Arial" charset="0"/>
              </a:rPr>
              <a:t>→ Q</a:t>
            </a:r>
            <a:r>
              <a:rPr lang="en-US" baseline="33000">
                <a:cs typeface="Arial" charset="0"/>
              </a:rPr>
              <a:t>+</a:t>
            </a:r>
            <a:r>
              <a:rPr lang="en-US">
                <a:cs typeface="Arial" charset="0"/>
              </a:rPr>
              <a:t>, and a collection on disjoint subsets of V, S</a:t>
            </a:r>
            <a:r>
              <a:rPr lang="en-US" baseline="-33000">
                <a:cs typeface="Arial" charset="0"/>
              </a:rPr>
              <a:t>1</a:t>
            </a:r>
            <a:r>
              <a:rPr lang="en-US">
                <a:cs typeface="Arial" charset="0"/>
              </a:rPr>
              <a:t>,...S</a:t>
            </a:r>
            <a:r>
              <a:rPr lang="en-US" baseline="-33000">
                <a:cs typeface="Arial" charset="0"/>
              </a:rPr>
              <a:t>k</a:t>
            </a:r>
            <a:r>
              <a:rPr lang="en-US">
                <a:cs typeface="Arial" charset="0"/>
              </a:rPr>
              <a:t>, find a minimum cost subgraph in which each pair of vertices belonging to the same set S</a:t>
            </a:r>
            <a:r>
              <a:rPr lang="en-US" baseline="-33000">
                <a:cs typeface="Arial" charset="0"/>
              </a:rPr>
              <a:t>i</a:t>
            </a:r>
            <a:r>
              <a:rPr lang="en-US">
                <a:cs typeface="Arial" charset="0"/>
              </a:rPr>
              <a:t> is connected.  </a:t>
            </a:r>
            <a:r>
              <a:rPr lang="en-US"/>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dirty="0"/>
              <a:t>Restated:  Define a connectivity requirement function r, which maps unordered pairs of vertices to {0,1} as follows:</a:t>
            </a:r>
          </a:p>
          <a:p>
            <a:pPr marL="336550" indent="-336550">
              <a:spcBef>
                <a:spcPts val="650"/>
              </a:spcBef>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sz="2600" dirty="0">
              <a:solidFill>
                <a:srgbClr val="FF0000"/>
              </a:solidFill>
            </a:endParaRP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sz="2600" dirty="0">
              <a:cs typeface="Arial" charset="0"/>
            </a:endParaRP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dirty="0">
                <a:cs typeface="Arial" charset="0"/>
              </a:rPr>
              <a:t>Now, the problem is to find a </a:t>
            </a:r>
            <a:r>
              <a:rPr lang="en-US" sz="2600" dirty="0" err="1">
                <a:cs typeface="Arial" charset="0"/>
              </a:rPr>
              <a:t>mim</a:t>
            </a:r>
            <a:r>
              <a:rPr lang="en-US" sz="2600" dirty="0">
                <a:cs typeface="Arial" charset="0"/>
              </a:rPr>
              <a:t>. cost </a:t>
            </a:r>
            <a:r>
              <a:rPr lang="en-US" sz="2600" dirty="0" err="1">
                <a:cs typeface="Arial" charset="0"/>
              </a:rPr>
              <a:t>subgraph</a:t>
            </a:r>
            <a:r>
              <a:rPr lang="en-US" sz="2600" dirty="0">
                <a:cs typeface="Arial" charset="0"/>
              </a:rPr>
              <a:t> F that contains a u-v path for each pair (</a:t>
            </a:r>
            <a:r>
              <a:rPr lang="en-US" sz="2600" dirty="0" err="1">
                <a:cs typeface="Arial" charset="0"/>
              </a:rPr>
              <a:t>u,v</a:t>
            </a:r>
            <a:r>
              <a:rPr lang="en-US" sz="2600" dirty="0">
                <a:cs typeface="Arial" charset="0"/>
              </a:rPr>
              <a:t>) with r(</a:t>
            </a:r>
            <a:r>
              <a:rPr lang="en-US" sz="2600" dirty="0" err="1">
                <a:cs typeface="Arial" charset="0"/>
              </a:rPr>
              <a:t>u,v</a:t>
            </a:r>
            <a:r>
              <a:rPr lang="en-US" sz="2600" dirty="0">
                <a:cs typeface="Arial" charset="0"/>
              </a:rPr>
              <a:t>)= 1.</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600" dirty="0">
                <a:cs typeface="Arial" charset="0"/>
              </a:rPr>
              <a:t>The solution will be a forest. </a:t>
            </a:r>
          </a:p>
        </p:txBody>
      </p:sp>
      <p:sp>
        <p:nvSpPr>
          <p:cNvPr id="1843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t>Steiner Forest</a:t>
            </a:r>
          </a:p>
        </p:txBody>
      </p:sp>
      <p:graphicFrame>
        <p:nvGraphicFramePr>
          <p:cNvPr id="7" name="Object 6"/>
          <p:cNvGraphicFramePr>
            <a:graphicFrameLocks noChangeAspect="1"/>
          </p:cNvGraphicFramePr>
          <p:nvPr/>
        </p:nvGraphicFramePr>
        <p:xfrm>
          <a:off x="1790700" y="2895600"/>
          <a:ext cx="6018213" cy="938213"/>
        </p:xfrm>
        <a:graphic>
          <a:graphicData uri="http://schemas.openxmlformats.org/presentationml/2006/ole">
            <p:oleObj spid="_x0000_s18437" name="Equation" r:id="rId4" imgW="2933640" imgH="457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a:t>
            </a:r>
          </a:p>
        </p:txBody>
      </p:sp>
      <p:sp>
        <p:nvSpPr>
          <p:cNvPr id="19458"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Relationship to Steiner Tree: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 Steiner Forest with k=1</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Since Steiner tree is NP-Hard, Steiner Forest is NP-Hard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2048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LP-relaxation and dua</a:t>
            </a:r>
            <a:r>
              <a:rPr lang="en-US"/>
              <a:t>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 </a:t>
            </a:r>
            <a:r>
              <a:rPr lang="en-US" sz="3200"/>
              <a:t>LP-Relaxation &amp; dual</a:t>
            </a:r>
          </a:p>
        </p:txBody>
      </p:sp>
      <p:sp>
        <p:nvSpPr>
          <p:cNvPr id="2150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Define a function on all cuts in G,                      which describes the min. number of edges which must cross the cut in any feasible solution</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Define </a:t>
            </a:r>
            <a:r>
              <a:rPr lang="en-US" dirty="0" err="1"/>
              <a:t>x</a:t>
            </a:r>
            <a:r>
              <a:rPr lang="en-US" baseline="-33000" dirty="0" err="1"/>
              <a:t>e</a:t>
            </a:r>
            <a:r>
              <a:rPr lang="en-US" dirty="0"/>
              <a:t> so that for every edge e in G, </a:t>
            </a:r>
            <a:r>
              <a:rPr lang="en-US" dirty="0" err="1"/>
              <a:t>x</a:t>
            </a:r>
            <a:r>
              <a:rPr lang="en-US" baseline="-33000" dirty="0" err="1"/>
              <a:t>e</a:t>
            </a:r>
            <a:r>
              <a:rPr lang="en-US" dirty="0"/>
              <a:t> will be 1 </a:t>
            </a:r>
            <a:r>
              <a:rPr lang="en-US" dirty="0" err="1"/>
              <a:t>iff</a:t>
            </a:r>
            <a:r>
              <a:rPr lang="en-US" dirty="0"/>
              <a:t> e is picked in the </a:t>
            </a:r>
            <a:r>
              <a:rPr lang="en-US" dirty="0" err="1"/>
              <a:t>subgraph</a:t>
            </a:r>
            <a:r>
              <a:rPr lang="en-US" dirty="0"/>
              <a:t> </a:t>
            </a:r>
          </a:p>
        </p:txBody>
      </p:sp>
      <p:graphicFrame>
        <p:nvGraphicFramePr>
          <p:cNvPr id="8" name="Object 7"/>
          <p:cNvGraphicFramePr>
            <a:graphicFrameLocks noChangeAspect="1"/>
          </p:cNvGraphicFramePr>
          <p:nvPr/>
        </p:nvGraphicFramePr>
        <p:xfrm>
          <a:off x="6629400" y="1600200"/>
          <a:ext cx="1904999" cy="511790"/>
        </p:xfrm>
        <a:graphic>
          <a:graphicData uri="http://schemas.openxmlformats.org/presentationml/2006/ole">
            <p:oleObj spid="_x0000_s21510" name="Equation" r:id="rId4" imgW="850680" imgH="228600" progId="Equation.3">
              <p:embed/>
            </p:oleObj>
          </a:graphicData>
        </a:graphic>
      </p:graphicFrame>
      <p:graphicFrame>
        <p:nvGraphicFramePr>
          <p:cNvPr id="9" name="Object 8"/>
          <p:cNvGraphicFramePr>
            <a:graphicFrameLocks noChangeAspect="1"/>
          </p:cNvGraphicFramePr>
          <p:nvPr/>
        </p:nvGraphicFramePr>
        <p:xfrm>
          <a:off x="1527175" y="3429000"/>
          <a:ext cx="6526213" cy="1185863"/>
        </p:xfrm>
        <a:graphic>
          <a:graphicData uri="http://schemas.openxmlformats.org/presentationml/2006/ole">
            <p:oleObj spid="_x0000_s21511" name="Equation" r:id="rId5" imgW="3073320" imgH="55872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 </a:t>
            </a:r>
            <a:r>
              <a:rPr lang="en-US" sz="3200"/>
              <a:t>LP-Relaxation &amp; dual</a:t>
            </a:r>
          </a:p>
        </p:txBody>
      </p:sp>
      <p:sp>
        <p:nvSpPr>
          <p:cNvPr id="22530"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Integer </a:t>
            </a:r>
            <a:r>
              <a:rPr lang="en-US" dirty="0" smtClean="0"/>
              <a:t>Problem</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	</a:t>
            </a:r>
            <a:r>
              <a:rPr lang="en-US" dirty="0" smtClean="0"/>
              <a:t>			</a:t>
            </a:r>
            <a:r>
              <a:rPr lang="en-US" sz="2800" dirty="0" smtClean="0"/>
              <a:t>minimize:</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smtClean="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	</a:t>
            </a:r>
            <a:r>
              <a:rPr lang="en-US" dirty="0" smtClean="0"/>
              <a:t>			</a:t>
            </a:r>
            <a:r>
              <a:rPr lang="en-US" sz="2800" dirty="0" smtClean="0"/>
              <a:t>subject to:</a:t>
            </a:r>
            <a:endParaRPr lang="en-US" dirty="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smtClean="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Where 	    denotes the set of edges crossing the cut  </a:t>
            </a:r>
          </a:p>
        </p:txBody>
      </p:sp>
      <p:graphicFrame>
        <p:nvGraphicFramePr>
          <p:cNvPr id="11" name="Object 10"/>
          <p:cNvGraphicFramePr>
            <a:graphicFrameLocks noChangeAspect="1"/>
          </p:cNvGraphicFramePr>
          <p:nvPr/>
        </p:nvGraphicFramePr>
        <p:xfrm>
          <a:off x="4038600" y="2209800"/>
          <a:ext cx="1086556" cy="792892"/>
        </p:xfrm>
        <a:graphic>
          <a:graphicData uri="http://schemas.openxmlformats.org/presentationml/2006/ole">
            <p:oleObj spid="_x0000_s22537" name="Equation" r:id="rId4" imgW="469800" imgH="342720" progId="Equation.3">
              <p:embed/>
            </p:oleObj>
          </a:graphicData>
        </a:graphic>
      </p:graphicFrame>
      <p:graphicFrame>
        <p:nvGraphicFramePr>
          <p:cNvPr id="12" name="Object 11"/>
          <p:cNvGraphicFramePr>
            <a:graphicFrameLocks noChangeAspect="1"/>
          </p:cNvGraphicFramePr>
          <p:nvPr/>
        </p:nvGraphicFramePr>
        <p:xfrm>
          <a:off x="3810000" y="3352800"/>
          <a:ext cx="3341007" cy="736600"/>
        </p:xfrm>
        <a:graphic>
          <a:graphicData uri="http://schemas.openxmlformats.org/presentationml/2006/ole">
            <p:oleObj spid="_x0000_s22538" name="Equation" r:id="rId5" imgW="1612800" imgH="355320" progId="Equation.3">
              <p:embed/>
            </p:oleObj>
          </a:graphicData>
        </a:graphic>
      </p:graphicFrame>
      <p:graphicFrame>
        <p:nvGraphicFramePr>
          <p:cNvPr id="13" name="Object 12"/>
          <p:cNvGraphicFramePr>
            <a:graphicFrameLocks noChangeAspect="1"/>
          </p:cNvGraphicFramePr>
          <p:nvPr/>
        </p:nvGraphicFramePr>
        <p:xfrm>
          <a:off x="3756025" y="4343400"/>
          <a:ext cx="3414713" cy="560388"/>
        </p:xfrm>
        <a:graphic>
          <a:graphicData uri="http://schemas.openxmlformats.org/presentationml/2006/ole">
            <p:oleObj spid="_x0000_s22539" name="Equation" r:id="rId6" imgW="1625400" imgH="228600" progId="Equation.3">
              <p:embed/>
            </p:oleObj>
          </a:graphicData>
        </a:graphic>
      </p:graphicFrame>
      <p:graphicFrame>
        <p:nvGraphicFramePr>
          <p:cNvPr id="14" name="Object 13"/>
          <p:cNvGraphicFramePr>
            <a:graphicFrameLocks noChangeAspect="1"/>
          </p:cNvGraphicFramePr>
          <p:nvPr/>
        </p:nvGraphicFramePr>
        <p:xfrm>
          <a:off x="2057400" y="5029200"/>
          <a:ext cx="738188" cy="437444"/>
        </p:xfrm>
        <a:graphic>
          <a:graphicData uri="http://schemas.openxmlformats.org/presentationml/2006/ole">
            <p:oleObj spid="_x0000_s22540" name="Equation" r:id="rId7" imgW="342720" imgH="203040" progId="Equation.3">
              <p:embed/>
            </p:oleObj>
          </a:graphicData>
        </a:graphic>
      </p:graphicFrame>
      <p:graphicFrame>
        <p:nvGraphicFramePr>
          <p:cNvPr id="15" name="Object 14"/>
          <p:cNvGraphicFramePr>
            <a:graphicFrameLocks noChangeAspect="1"/>
          </p:cNvGraphicFramePr>
          <p:nvPr/>
        </p:nvGraphicFramePr>
        <p:xfrm>
          <a:off x="2133600" y="5257800"/>
          <a:ext cx="838200" cy="628650"/>
        </p:xfrm>
        <a:graphic>
          <a:graphicData uri="http://schemas.openxmlformats.org/presentationml/2006/ole">
            <p:oleObj spid="_x0000_s22541" name="Equation" r:id="rId8" imgW="406080" imgH="30456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512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 </a:t>
            </a:r>
            <a:r>
              <a:rPr lang="en-US" sz="3200"/>
              <a:t>LP-Relaxation &amp; dual</a:t>
            </a:r>
          </a:p>
        </p:txBody>
      </p:sp>
      <p:sp>
        <p:nvSpPr>
          <p:cNvPr id="2355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smtClean="0"/>
              <a:t>Relaxed</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smtClean="0"/>
              <a:t>	</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	</a:t>
            </a:r>
            <a:r>
              <a:rPr lang="en-US" dirty="0" smtClean="0"/>
              <a:t>		</a:t>
            </a:r>
            <a:r>
              <a:rPr lang="en-US" sz="2800" dirty="0" smtClean="0"/>
              <a:t>minimize:</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smtClean="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smtClean="0"/>
              <a:t>			</a:t>
            </a:r>
            <a:r>
              <a:rPr lang="en-US" sz="2800" dirty="0" smtClean="0"/>
              <a:t>subject to:</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p:txBody>
      </p:sp>
      <p:graphicFrame>
        <p:nvGraphicFramePr>
          <p:cNvPr id="23559" name="Object 7"/>
          <p:cNvGraphicFramePr>
            <a:graphicFrameLocks noChangeAspect="1"/>
          </p:cNvGraphicFramePr>
          <p:nvPr/>
        </p:nvGraphicFramePr>
        <p:xfrm>
          <a:off x="3733800" y="2743200"/>
          <a:ext cx="1085850" cy="792163"/>
        </p:xfrm>
        <a:graphic>
          <a:graphicData uri="http://schemas.openxmlformats.org/presentationml/2006/ole">
            <p:oleObj spid="_x0000_s23559" name="Equation" r:id="rId4" imgW="469800" imgH="342720" progId="Equation.3">
              <p:embed/>
            </p:oleObj>
          </a:graphicData>
        </a:graphic>
      </p:graphicFrame>
      <p:graphicFrame>
        <p:nvGraphicFramePr>
          <p:cNvPr id="23560" name="Object 8"/>
          <p:cNvGraphicFramePr>
            <a:graphicFrameLocks noChangeAspect="1"/>
          </p:cNvGraphicFramePr>
          <p:nvPr/>
        </p:nvGraphicFramePr>
        <p:xfrm>
          <a:off x="3581400" y="3733800"/>
          <a:ext cx="3341688" cy="736600"/>
        </p:xfrm>
        <a:graphic>
          <a:graphicData uri="http://schemas.openxmlformats.org/presentationml/2006/ole">
            <p:oleObj spid="_x0000_s23560" name="Equation" r:id="rId5" imgW="1612800" imgH="355320" progId="Equation.3">
              <p:embed/>
            </p:oleObj>
          </a:graphicData>
        </a:graphic>
      </p:graphicFrame>
      <p:graphicFrame>
        <p:nvGraphicFramePr>
          <p:cNvPr id="23561" name="Object 9"/>
          <p:cNvGraphicFramePr>
            <a:graphicFrameLocks noChangeAspect="1"/>
          </p:cNvGraphicFramePr>
          <p:nvPr/>
        </p:nvGraphicFramePr>
        <p:xfrm>
          <a:off x="3581400" y="4724400"/>
          <a:ext cx="3341688" cy="590550"/>
        </p:xfrm>
        <a:graphic>
          <a:graphicData uri="http://schemas.openxmlformats.org/presentationml/2006/ole">
            <p:oleObj spid="_x0000_s23561" name="Equation" r:id="rId6" imgW="1511280" imgH="2286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 </a:t>
            </a:r>
            <a:r>
              <a:rPr lang="en-US" sz="3200"/>
              <a:t>LP-Relaxation &amp; dual</a:t>
            </a:r>
          </a:p>
        </p:txBody>
      </p:sp>
      <p:sp>
        <p:nvSpPr>
          <p:cNvPr id="24578"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smtClean="0"/>
              <a:t>Dual</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smtClean="0"/>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	</a:t>
            </a:r>
            <a:r>
              <a:rPr lang="en-US" dirty="0" smtClean="0"/>
              <a:t>			</a:t>
            </a:r>
            <a:r>
              <a:rPr lang="en-US" sz="2800" dirty="0" smtClean="0"/>
              <a:t>Maximize:</a:t>
            </a:r>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smtClean="0"/>
              <a:t>				</a:t>
            </a:r>
            <a:r>
              <a:rPr lang="en-US" sz="2800" dirty="0" smtClean="0"/>
              <a:t>Subject to:</a:t>
            </a:r>
            <a:endParaRPr lang="en-US" sz="2800" dirty="0"/>
          </a:p>
        </p:txBody>
      </p:sp>
      <p:graphicFrame>
        <p:nvGraphicFramePr>
          <p:cNvPr id="24583" name="Object 7"/>
          <p:cNvGraphicFramePr>
            <a:graphicFrameLocks noChangeAspect="1"/>
          </p:cNvGraphicFramePr>
          <p:nvPr/>
        </p:nvGraphicFramePr>
        <p:xfrm>
          <a:off x="4114800" y="2667000"/>
          <a:ext cx="1849438" cy="820737"/>
        </p:xfrm>
        <a:graphic>
          <a:graphicData uri="http://schemas.openxmlformats.org/presentationml/2006/ole">
            <p:oleObj spid="_x0000_s24583" name="Equation" r:id="rId4" imgW="799920" imgH="355320" progId="Equation.3">
              <p:embed/>
            </p:oleObj>
          </a:graphicData>
        </a:graphic>
      </p:graphicFrame>
      <p:graphicFrame>
        <p:nvGraphicFramePr>
          <p:cNvPr id="24584" name="Object 8"/>
          <p:cNvGraphicFramePr>
            <a:graphicFrameLocks noChangeAspect="1"/>
          </p:cNvGraphicFramePr>
          <p:nvPr/>
        </p:nvGraphicFramePr>
        <p:xfrm>
          <a:off x="3962400" y="3886200"/>
          <a:ext cx="2867025" cy="736600"/>
        </p:xfrm>
        <a:graphic>
          <a:graphicData uri="http://schemas.openxmlformats.org/presentationml/2006/ole">
            <p:oleObj spid="_x0000_s24584" name="Equation" r:id="rId5" imgW="1384200" imgH="355320" progId="Equation.3">
              <p:embed/>
            </p:oleObj>
          </a:graphicData>
        </a:graphic>
      </p:graphicFrame>
      <p:graphicFrame>
        <p:nvGraphicFramePr>
          <p:cNvPr id="24585" name="Object 9"/>
          <p:cNvGraphicFramePr>
            <a:graphicFrameLocks noChangeAspect="1"/>
          </p:cNvGraphicFramePr>
          <p:nvPr/>
        </p:nvGraphicFramePr>
        <p:xfrm>
          <a:off x="4038600" y="4876800"/>
          <a:ext cx="3071812" cy="576263"/>
        </p:xfrm>
        <a:graphic>
          <a:graphicData uri="http://schemas.openxmlformats.org/presentationml/2006/ole">
            <p:oleObj spid="_x0000_s24585" name="Equation" r:id="rId6" imgW="1422360" imgH="2286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2560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Primal-dual with synchronization</a:t>
            </a:r>
          </a:p>
        </p:txBody>
      </p:sp>
      <p:sp>
        <p:nvSpPr>
          <p:cNvPr id="2662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For previous LP problems in each iterations, one unsatisfied slack condition was picked and then made tight </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New idea is to raise duals in a synchronized manner. </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Try many possibilities simultaneously, choose one which leads to an improvement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Algorithm</a:t>
            </a:r>
          </a:p>
        </p:txBody>
      </p:sp>
      <p:sp>
        <p:nvSpPr>
          <p:cNvPr id="27650" name="Rectangle 2"/>
          <p:cNvSpPr>
            <a:spLocks noGrp="1" noChangeArrowheads="1"/>
          </p:cNvSpPr>
          <p:nvPr>
            <p:ph type="body" idx="4294967295"/>
          </p:nvPr>
        </p:nvSpPr>
        <p:spPr>
          <a:xfrm>
            <a:off x="457200" y="1600200"/>
            <a:ext cx="8229600" cy="4533900"/>
          </a:xfrm>
          <a:ln/>
        </p:spPr>
        <p:txBody>
          <a:bodyPr/>
          <a:lstStyle/>
          <a:p>
            <a: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1. (Initialization) </a:t>
            </a:r>
          </a:p>
          <a:p>
            <a: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p>
          <a:p>
            <a: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2. (Edge augmentation</a:t>
            </a:r>
            <a:r>
              <a:rPr lang="en-US" dirty="0" smtClean="0"/>
              <a:t>)</a:t>
            </a:r>
          </a:p>
          <a:p>
            <a:pPr>
              <a:spcBef>
                <a:spcPts val="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t>			</a:t>
            </a:r>
            <a:r>
              <a:rPr lang="en-US" sz="1800" dirty="0" smtClean="0"/>
              <a:t>while there exists an unsatisfied set do:</a:t>
            </a:r>
          </a:p>
          <a:p>
            <a:pPr>
              <a:spcBef>
                <a:spcPts val="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a:t>	</a:t>
            </a:r>
            <a:r>
              <a:rPr lang="en-US" sz="1800" dirty="0" smtClean="0"/>
              <a:t>		simultaneously raise 	  for each active set S, until some edge e goes tight;</a:t>
            </a:r>
            <a:endParaRPr lang="en-US" dirty="0"/>
          </a:p>
          <a:p>
            <a: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a:p>
          <a:p>
            <a:pP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a:t>3. (Pruning) </a:t>
            </a:r>
            <a:endParaRPr lang="en-US" dirty="0" smtClean="0"/>
          </a:p>
          <a:p>
            <a:pPr>
              <a:spcBef>
                <a:spcPts val="0"/>
              </a:spcBef>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3200" dirty="0"/>
              <a:t>	</a:t>
            </a:r>
            <a:r>
              <a:rPr lang="en-US" sz="3200" dirty="0" smtClean="0"/>
              <a:t>		</a:t>
            </a:r>
            <a:endParaRPr lang="en-US" dirty="0"/>
          </a:p>
        </p:txBody>
      </p:sp>
      <p:graphicFrame>
        <p:nvGraphicFramePr>
          <p:cNvPr id="9" name="Object 8"/>
          <p:cNvGraphicFramePr>
            <a:graphicFrameLocks noChangeAspect="1"/>
          </p:cNvGraphicFramePr>
          <p:nvPr/>
        </p:nvGraphicFramePr>
        <p:xfrm>
          <a:off x="1039813" y="2209800"/>
          <a:ext cx="4322762" cy="498475"/>
        </p:xfrm>
        <a:graphic>
          <a:graphicData uri="http://schemas.openxmlformats.org/presentationml/2006/ole">
            <p:oleObj spid="_x0000_s27655" name="Equation" r:id="rId4" imgW="1981080" imgH="228600" progId="Equation.3">
              <p:embed/>
            </p:oleObj>
          </a:graphicData>
        </a:graphic>
      </p:graphicFrame>
      <p:graphicFrame>
        <p:nvGraphicFramePr>
          <p:cNvPr id="10" name="Object 9"/>
          <p:cNvGraphicFramePr>
            <a:graphicFrameLocks noChangeAspect="1"/>
          </p:cNvGraphicFramePr>
          <p:nvPr/>
        </p:nvGraphicFramePr>
        <p:xfrm>
          <a:off x="3124200" y="3581400"/>
          <a:ext cx="321733" cy="413657"/>
        </p:xfrm>
        <a:graphic>
          <a:graphicData uri="http://schemas.openxmlformats.org/presentationml/2006/ole">
            <p:oleObj spid="_x0000_s27656" name="Equation" r:id="rId5" imgW="177480" imgH="228600" progId="Equation.3">
              <p:embed/>
            </p:oleObj>
          </a:graphicData>
        </a:graphic>
      </p:graphicFrame>
      <p:graphicFrame>
        <p:nvGraphicFramePr>
          <p:cNvPr id="27657" name="Object 9"/>
          <p:cNvGraphicFramePr>
            <a:graphicFrameLocks noChangeAspect="1"/>
          </p:cNvGraphicFramePr>
          <p:nvPr/>
        </p:nvGraphicFramePr>
        <p:xfrm>
          <a:off x="990600" y="4038600"/>
          <a:ext cx="1641475" cy="435132"/>
        </p:xfrm>
        <a:graphic>
          <a:graphicData uri="http://schemas.openxmlformats.org/presentationml/2006/ole">
            <p:oleObj spid="_x0000_s27657" name="Equation" r:id="rId6" imgW="812520" imgH="215640" progId="Equation.3">
              <p:embed/>
            </p:oleObj>
          </a:graphicData>
        </a:graphic>
      </p:graphicFrame>
      <p:graphicFrame>
        <p:nvGraphicFramePr>
          <p:cNvPr id="12" name="Object 11"/>
          <p:cNvGraphicFramePr>
            <a:graphicFrameLocks noChangeAspect="1"/>
          </p:cNvGraphicFramePr>
          <p:nvPr/>
        </p:nvGraphicFramePr>
        <p:xfrm>
          <a:off x="1066800" y="5181600"/>
          <a:ext cx="5791200" cy="457200"/>
        </p:xfrm>
        <a:graphic>
          <a:graphicData uri="http://schemas.openxmlformats.org/presentationml/2006/ole">
            <p:oleObj spid="_x0000_s27658" name="Equation" r:id="rId7" imgW="2895480" imgH="2286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Algorithm</a:t>
            </a:r>
          </a:p>
        </p:txBody>
      </p:sp>
      <p:sp>
        <p:nvSpPr>
          <p:cNvPr id="2867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Definitions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Edge e </a:t>
            </a:r>
            <a:r>
              <a:rPr lang="en-US" sz="2200" b="1" i="1" dirty="0"/>
              <a:t>feels dual</a:t>
            </a:r>
            <a:r>
              <a:rPr lang="en-US" sz="2200" i="1" dirty="0"/>
              <a:t>      </a:t>
            </a:r>
            <a:r>
              <a:rPr lang="en-US" sz="2200" dirty="0"/>
              <a:t>if 	       </a:t>
            </a:r>
            <a:r>
              <a:rPr lang="en-US" sz="2200" dirty="0" smtClean="0"/>
              <a:t>   </a:t>
            </a:r>
            <a:endParaRPr lang="en-US" sz="2200" dirty="0"/>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Edge e feels </a:t>
            </a:r>
            <a:r>
              <a:rPr lang="en-US" sz="2200" b="1" i="1" dirty="0"/>
              <a:t>tight</a:t>
            </a:r>
            <a:r>
              <a:rPr lang="en-US" sz="2200" dirty="0"/>
              <a:t> if the total amount of dual it feels is equal to its cost. </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S is </a:t>
            </a:r>
            <a:r>
              <a:rPr lang="en-US" sz="2200" b="1" i="1" dirty="0"/>
              <a:t>unsatisfied</a:t>
            </a:r>
            <a:r>
              <a:rPr lang="en-US" sz="2200" dirty="0"/>
              <a:t> if 	  </a:t>
            </a:r>
            <a:r>
              <a:rPr lang="en-US" sz="2200" dirty="0" smtClean="0"/>
              <a:t>	  but </a:t>
            </a:r>
            <a:r>
              <a:rPr lang="en-US" sz="2200" dirty="0"/>
              <a:t>there is not edge crossing the cut</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S is </a:t>
            </a:r>
            <a:r>
              <a:rPr lang="en-US" sz="2200" b="1" i="1" dirty="0"/>
              <a:t>active</a:t>
            </a:r>
            <a:r>
              <a:rPr lang="en-US" sz="2200" dirty="0"/>
              <a:t> if it is minimal unsatisfied set in the current iteration  </a:t>
            </a:r>
          </a:p>
        </p:txBody>
      </p:sp>
      <p:graphicFrame>
        <p:nvGraphicFramePr>
          <p:cNvPr id="28682" name="Object 10"/>
          <p:cNvGraphicFramePr>
            <a:graphicFrameLocks noChangeAspect="1"/>
          </p:cNvGraphicFramePr>
          <p:nvPr/>
        </p:nvGraphicFramePr>
        <p:xfrm>
          <a:off x="3505200" y="2133600"/>
          <a:ext cx="322263" cy="414338"/>
        </p:xfrm>
        <a:graphic>
          <a:graphicData uri="http://schemas.openxmlformats.org/presentationml/2006/ole">
            <p:oleObj spid="_x0000_s28682" name="Equation" r:id="rId4" imgW="177480" imgH="228600" progId="Equation.3">
              <p:embed/>
            </p:oleObj>
          </a:graphicData>
        </a:graphic>
      </p:graphicFrame>
      <p:graphicFrame>
        <p:nvGraphicFramePr>
          <p:cNvPr id="28683" name="Object 11"/>
          <p:cNvGraphicFramePr>
            <a:graphicFrameLocks noChangeAspect="1"/>
          </p:cNvGraphicFramePr>
          <p:nvPr/>
        </p:nvGraphicFramePr>
        <p:xfrm>
          <a:off x="4191000" y="2133600"/>
          <a:ext cx="2171700" cy="415925"/>
        </p:xfrm>
        <a:graphic>
          <a:graphicData uri="http://schemas.openxmlformats.org/presentationml/2006/ole">
            <p:oleObj spid="_x0000_s28683" name="Equation" r:id="rId5" imgW="1193760" imgH="228600" progId="Equation.3">
              <p:embed/>
            </p:oleObj>
          </a:graphicData>
        </a:graphic>
      </p:graphicFrame>
      <p:graphicFrame>
        <p:nvGraphicFramePr>
          <p:cNvPr id="28685" name="Object 13"/>
          <p:cNvGraphicFramePr>
            <a:graphicFrameLocks noChangeAspect="1"/>
          </p:cNvGraphicFramePr>
          <p:nvPr/>
        </p:nvGraphicFramePr>
        <p:xfrm>
          <a:off x="3429001" y="3388590"/>
          <a:ext cx="914400" cy="332509"/>
        </p:xfrm>
        <a:graphic>
          <a:graphicData uri="http://schemas.openxmlformats.org/presentationml/2006/ole">
            <p:oleObj spid="_x0000_s28685" name="Equation" r:id="rId6" imgW="558720" imgH="20304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231775"/>
            <a:ext cx="8229600" cy="1233488"/>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 Algorithm</a:t>
            </a:r>
          </a:p>
        </p:txBody>
      </p:sp>
      <p:sp>
        <p:nvSpPr>
          <p:cNvPr id="29698" name="Rectangle 2"/>
          <p:cNvSpPr>
            <a:spLocks noGrp="1" noChangeArrowheads="1"/>
          </p:cNvSpPr>
          <p:nvPr>
            <p:ph type="body" idx="4294967295"/>
          </p:nvPr>
        </p:nvSpPr>
        <p:spPr>
          <a:xfrm>
            <a:off x="457200" y="1600200"/>
            <a:ext cx="4016375" cy="4624388"/>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a:t>Consider the start with all edges have cost 1, except one whose cost is 3 </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a:t>The only requirement is to connect  vertices v and u</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a:t>The Algorithm first adds all edges with cost 1, then the edge with cost 3</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a:t>The pruning step will remove all cost 1 edges</a:t>
            </a:r>
          </a:p>
        </p:txBody>
      </p:sp>
      <p:pic>
        <p:nvPicPr>
          <p:cNvPr id="29699" name="Picture 3"/>
          <p:cNvPicPr>
            <a:picLocks noChangeAspect="1" noChangeArrowheads="1"/>
          </p:cNvPicPr>
          <p:nvPr/>
        </p:nvPicPr>
        <p:blipFill>
          <a:blip r:embed="rId3" cstate="print"/>
          <a:srcRect l="20114" t="55412" r="51428" b="10072"/>
          <a:stretch>
            <a:fillRect/>
          </a:stretch>
        </p:blipFill>
        <p:spPr bwMode="auto">
          <a:xfrm>
            <a:off x="4692650" y="2130425"/>
            <a:ext cx="3859213" cy="2890838"/>
          </a:xfrm>
          <a:prstGeom prst="rect">
            <a:avLst/>
          </a:prstGeom>
          <a:noFill/>
          <a:ln w="9525">
            <a:noFill/>
            <a:round/>
            <a:headEnd/>
            <a:tailEnd/>
          </a:ln>
          <a:effectLst/>
        </p:spPr>
      </p:pic>
      <p:sp>
        <p:nvSpPr>
          <p:cNvPr id="29700" name="Text Box 4"/>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3072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a:t>
            </a:r>
          </a:p>
        </p:txBody>
      </p:sp>
      <p:sp>
        <p:nvSpPr>
          <p:cNvPr id="3174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Requirements</a:t>
            </a:r>
            <a:r>
              <a:rPr lang="en-US" dirty="0" smtClean="0"/>
              <a:t>:  </a:t>
            </a:r>
            <a:endParaRPr lang="en-US" dirty="0"/>
          </a:p>
        </p:txBody>
      </p:sp>
      <p:pic>
        <p:nvPicPr>
          <p:cNvPr id="31747" name="Picture 3"/>
          <p:cNvPicPr>
            <a:picLocks noChangeAspect="1" noChangeArrowheads="1"/>
          </p:cNvPicPr>
          <p:nvPr/>
        </p:nvPicPr>
        <p:blipFill>
          <a:blip r:embed="rId4" cstate="print"/>
          <a:srcRect l="20114" t="30225" r="25142" b="10072"/>
          <a:stretch>
            <a:fillRect/>
          </a:stretch>
        </p:blipFill>
        <p:spPr bwMode="auto">
          <a:xfrm>
            <a:off x="2035175" y="2552700"/>
            <a:ext cx="4992688" cy="3273425"/>
          </a:xfrm>
          <a:prstGeom prst="rect">
            <a:avLst/>
          </a:prstGeom>
          <a:noFill/>
          <a:ln w="9525">
            <a:noFill/>
            <a:round/>
            <a:headEnd/>
            <a:tailEnd/>
          </a:ln>
          <a:effectLst/>
        </p:spPr>
      </p:pic>
      <p:pic>
        <p:nvPicPr>
          <p:cNvPr id="31748" name="Picture 4"/>
          <p:cNvPicPr>
            <a:picLocks noChangeAspect="1" noChangeArrowheads="1"/>
          </p:cNvPicPr>
          <p:nvPr/>
        </p:nvPicPr>
        <p:blipFill>
          <a:blip r:embed="rId4" cstate="print"/>
          <a:srcRect l="20114" t="30225" r="25142" b="10072"/>
          <a:stretch>
            <a:fillRect/>
          </a:stretch>
        </p:blipFill>
        <p:spPr bwMode="auto">
          <a:xfrm>
            <a:off x="1720850" y="2130425"/>
            <a:ext cx="5991225" cy="3927475"/>
          </a:xfrm>
          <a:prstGeom prst="rect">
            <a:avLst/>
          </a:prstGeom>
          <a:noFill/>
          <a:ln w="9525">
            <a:noFill/>
            <a:round/>
            <a:headEnd/>
            <a:tailEnd/>
          </a:ln>
          <a:effectLst/>
        </p:spPr>
      </p:pic>
      <p:sp>
        <p:nvSpPr>
          <p:cNvPr id="31750" name="Text Box 6"/>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graphicFrame>
        <p:nvGraphicFramePr>
          <p:cNvPr id="10" name="Object 9"/>
          <p:cNvGraphicFramePr>
            <a:graphicFrameLocks noChangeAspect="1"/>
          </p:cNvGraphicFramePr>
          <p:nvPr/>
        </p:nvGraphicFramePr>
        <p:xfrm>
          <a:off x="3429000" y="1676400"/>
          <a:ext cx="3238500" cy="431800"/>
        </p:xfrm>
        <a:graphic>
          <a:graphicData uri="http://schemas.openxmlformats.org/presentationml/2006/ole">
            <p:oleObj spid="_x0000_s31752" name="Equation" r:id="rId5" imgW="1523880" imgH="20304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l="20114" t="30225" r="25142" b="10072"/>
          <a:stretch>
            <a:fillRect/>
          </a:stretch>
        </p:blipFill>
        <p:spPr bwMode="auto">
          <a:xfrm>
            <a:off x="1720850" y="2130425"/>
            <a:ext cx="5991225" cy="3927475"/>
          </a:xfrm>
          <a:prstGeom prst="rect">
            <a:avLst/>
          </a:prstGeom>
          <a:noFill/>
          <a:ln w="9525">
            <a:noFill/>
            <a:round/>
            <a:headEnd/>
            <a:tailEnd/>
          </a:ln>
          <a:effectLst/>
        </p:spPr>
      </p:pic>
      <p:sp>
        <p:nvSpPr>
          <p:cNvPr id="32770" name="Rectangle 2"/>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a:t>
            </a:r>
          </a:p>
        </p:txBody>
      </p:sp>
      <p:sp>
        <p:nvSpPr>
          <p:cNvPr id="32771" name="Rectangle 3"/>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Optimal solution: 45</a:t>
            </a:r>
          </a:p>
        </p:txBody>
      </p:sp>
      <p:sp>
        <p:nvSpPr>
          <p:cNvPr id="32772" name="Line 4"/>
          <p:cNvSpPr>
            <a:spLocks noChangeShapeType="1"/>
          </p:cNvSpPr>
          <p:nvPr/>
        </p:nvSpPr>
        <p:spPr bwMode="auto">
          <a:xfrm>
            <a:off x="2727325" y="2894013"/>
            <a:ext cx="906463" cy="1460500"/>
          </a:xfrm>
          <a:prstGeom prst="line">
            <a:avLst/>
          </a:prstGeom>
          <a:noFill/>
          <a:ln w="9525">
            <a:noFill/>
            <a:round/>
            <a:headEnd/>
            <a:tailEnd/>
          </a:ln>
          <a:effectLst/>
        </p:spPr>
        <p:txBody>
          <a:bodyPr/>
          <a:lstStyle/>
          <a:p>
            <a:endParaRPr lang="en-US"/>
          </a:p>
        </p:txBody>
      </p:sp>
      <p:sp>
        <p:nvSpPr>
          <p:cNvPr id="32773" name="Line 5"/>
          <p:cNvSpPr>
            <a:spLocks noChangeShapeType="1"/>
          </p:cNvSpPr>
          <p:nvPr/>
        </p:nvSpPr>
        <p:spPr bwMode="auto">
          <a:xfrm>
            <a:off x="2727325" y="2894013"/>
            <a:ext cx="850900" cy="1470025"/>
          </a:xfrm>
          <a:prstGeom prst="line">
            <a:avLst/>
          </a:prstGeom>
          <a:noFill/>
          <a:ln w="36720">
            <a:solidFill>
              <a:srgbClr val="0000FF"/>
            </a:solidFill>
            <a:round/>
            <a:headEnd/>
            <a:tailEnd/>
          </a:ln>
          <a:effectLst/>
        </p:spPr>
        <p:txBody>
          <a:bodyPr/>
          <a:lstStyle/>
          <a:p>
            <a:endParaRPr lang="en-US"/>
          </a:p>
        </p:txBody>
      </p:sp>
      <p:sp>
        <p:nvSpPr>
          <p:cNvPr id="32774" name="Line 6"/>
          <p:cNvSpPr>
            <a:spLocks noChangeShapeType="1"/>
          </p:cNvSpPr>
          <p:nvPr/>
        </p:nvSpPr>
        <p:spPr bwMode="auto">
          <a:xfrm flipH="1">
            <a:off x="2740025" y="4356100"/>
            <a:ext cx="844550" cy="1155700"/>
          </a:xfrm>
          <a:prstGeom prst="line">
            <a:avLst/>
          </a:prstGeom>
          <a:noFill/>
          <a:ln w="36720">
            <a:solidFill>
              <a:srgbClr val="0000FF"/>
            </a:solidFill>
            <a:round/>
            <a:headEnd/>
            <a:tailEnd/>
          </a:ln>
          <a:effectLst/>
        </p:spPr>
        <p:txBody>
          <a:bodyPr/>
          <a:lstStyle/>
          <a:p>
            <a:endParaRPr lang="en-US"/>
          </a:p>
        </p:txBody>
      </p:sp>
      <p:sp>
        <p:nvSpPr>
          <p:cNvPr id="32775" name="Line 7"/>
          <p:cNvSpPr>
            <a:spLocks noChangeShapeType="1"/>
          </p:cNvSpPr>
          <p:nvPr/>
        </p:nvSpPr>
        <p:spPr bwMode="auto">
          <a:xfrm flipH="1">
            <a:off x="6022975" y="2886075"/>
            <a:ext cx="938213" cy="1487488"/>
          </a:xfrm>
          <a:prstGeom prst="line">
            <a:avLst/>
          </a:prstGeom>
          <a:noFill/>
          <a:ln w="36720">
            <a:solidFill>
              <a:srgbClr val="0000FF"/>
            </a:solidFill>
            <a:round/>
            <a:headEnd/>
            <a:tailEnd/>
          </a:ln>
          <a:effectLst/>
        </p:spPr>
        <p:txBody>
          <a:bodyPr/>
          <a:lstStyle/>
          <a:p>
            <a:endParaRPr lang="en-US"/>
          </a:p>
        </p:txBody>
      </p:sp>
      <p:sp>
        <p:nvSpPr>
          <p:cNvPr id="32776" name="Line 8"/>
          <p:cNvSpPr>
            <a:spLocks noChangeShapeType="1"/>
          </p:cNvSpPr>
          <p:nvPr/>
        </p:nvSpPr>
        <p:spPr bwMode="auto">
          <a:xfrm>
            <a:off x="2728913" y="2894013"/>
            <a:ext cx="850900" cy="1470025"/>
          </a:xfrm>
          <a:prstGeom prst="line">
            <a:avLst/>
          </a:prstGeom>
          <a:noFill/>
          <a:ln w="36720">
            <a:solidFill>
              <a:srgbClr val="0000FF"/>
            </a:solidFill>
            <a:round/>
            <a:headEnd/>
            <a:tailEnd/>
          </a:ln>
          <a:effectLst/>
        </p:spPr>
        <p:txBody>
          <a:bodyPr/>
          <a:lstStyle/>
          <a:p>
            <a:endParaRPr lang="en-US"/>
          </a:p>
        </p:txBody>
      </p:sp>
      <p:sp>
        <p:nvSpPr>
          <p:cNvPr id="32777" name="Line 9"/>
          <p:cNvSpPr>
            <a:spLocks noChangeShapeType="1"/>
          </p:cNvSpPr>
          <p:nvPr/>
        </p:nvSpPr>
        <p:spPr bwMode="auto">
          <a:xfrm flipH="1" flipV="1">
            <a:off x="6013450" y="4357688"/>
            <a:ext cx="938213" cy="1150937"/>
          </a:xfrm>
          <a:prstGeom prst="line">
            <a:avLst/>
          </a:prstGeom>
          <a:noFill/>
          <a:ln w="36720">
            <a:solidFill>
              <a:srgbClr val="0000FF"/>
            </a:solidFill>
            <a:round/>
            <a:headEnd/>
            <a:tailEnd/>
          </a:ln>
          <a:effectLst/>
        </p:spPr>
        <p:txBody>
          <a:bodyPr/>
          <a:lstStyle/>
          <a:p>
            <a:endParaRPr lang="en-US"/>
          </a:p>
        </p:txBody>
      </p:sp>
      <p:sp>
        <p:nvSpPr>
          <p:cNvPr id="32778" name="Line 10"/>
          <p:cNvSpPr>
            <a:spLocks noChangeShapeType="1"/>
          </p:cNvSpPr>
          <p:nvPr/>
        </p:nvSpPr>
        <p:spPr bwMode="auto">
          <a:xfrm flipH="1">
            <a:off x="3562350" y="4365625"/>
            <a:ext cx="2473325" cy="1588"/>
          </a:xfrm>
          <a:prstGeom prst="line">
            <a:avLst/>
          </a:prstGeom>
          <a:noFill/>
          <a:ln w="36720">
            <a:solidFill>
              <a:srgbClr val="0000FF"/>
            </a:solidFill>
            <a:round/>
            <a:headEnd/>
            <a:tailEnd/>
          </a:ln>
          <a:effectLst/>
        </p:spPr>
        <p:txBody>
          <a:bodyPr/>
          <a:lstStyle/>
          <a:p>
            <a:endParaRPr lang="en-US"/>
          </a:p>
        </p:txBody>
      </p:sp>
      <p:sp>
        <p:nvSpPr>
          <p:cNvPr id="32779" name="Text Box 11"/>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457200" y="276225"/>
            <a:ext cx="8229600" cy="1143000"/>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Steiner Tree	</a:t>
            </a:r>
          </a:p>
        </p:txBody>
      </p:sp>
      <p:sp>
        <p:nvSpPr>
          <p:cNvPr id="614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Defined by Gauss in a letter he wrote to Schumacher</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 problem in combinatorial optimization</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Similar to Min. Spanning Tree. Difference is the use of intermediate vertices and edges  to reduce the length of the spanning tree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l="20114" t="25188" r="20114" b="10072"/>
          <a:stretch>
            <a:fillRect/>
          </a:stretch>
        </p:blipFill>
        <p:spPr bwMode="auto">
          <a:xfrm>
            <a:off x="1397000" y="2128838"/>
            <a:ext cx="6334125" cy="4029075"/>
          </a:xfrm>
          <a:prstGeom prst="rect">
            <a:avLst/>
          </a:prstGeom>
          <a:noFill/>
          <a:ln w="9525">
            <a:noFill/>
            <a:round/>
            <a:headEnd/>
            <a:tailEnd/>
          </a:ln>
          <a:effectLst/>
        </p:spPr>
      </p:pic>
      <p:sp>
        <p:nvSpPr>
          <p:cNvPr id="33794" name="Rectangle 2"/>
          <p:cNvSpPr>
            <a:spLocks noGrp="1" noChangeArrowheads="1"/>
          </p:cNvSpPr>
          <p:nvPr>
            <p:ph type="title" idx="4294967295"/>
          </p:nvPr>
        </p:nvSpPr>
        <p:spPr>
          <a:xfrm>
            <a:off x="457200" y="231775"/>
            <a:ext cx="8229600" cy="1233488"/>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First Iteration </a:t>
            </a:r>
          </a:p>
        </p:txBody>
      </p:sp>
      <p:sp>
        <p:nvSpPr>
          <p:cNvPr id="33795" name="Line 3"/>
          <p:cNvSpPr>
            <a:spLocks noChangeShapeType="1"/>
          </p:cNvSpPr>
          <p:nvPr/>
        </p:nvSpPr>
        <p:spPr bwMode="auto">
          <a:xfrm>
            <a:off x="2376488" y="2968625"/>
            <a:ext cx="804862" cy="1395413"/>
          </a:xfrm>
          <a:prstGeom prst="line">
            <a:avLst/>
          </a:prstGeom>
          <a:noFill/>
          <a:ln w="36720">
            <a:solidFill>
              <a:srgbClr val="0000FF"/>
            </a:solidFill>
            <a:round/>
            <a:headEnd/>
            <a:tailEnd/>
          </a:ln>
          <a:effectLst/>
        </p:spPr>
        <p:txBody>
          <a:bodyPr/>
          <a:lstStyle/>
          <a:p>
            <a:endParaRPr lang="en-US"/>
          </a:p>
        </p:txBody>
      </p:sp>
      <p:sp>
        <p:nvSpPr>
          <p:cNvPr id="33796" name="Text Box 4"/>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l="20114" t="25188" r="20114" b="10455"/>
          <a:stretch>
            <a:fillRect/>
          </a:stretch>
        </p:blipFill>
        <p:spPr bwMode="auto">
          <a:xfrm>
            <a:off x="1403350" y="2141538"/>
            <a:ext cx="6308725" cy="4022725"/>
          </a:xfrm>
          <a:prstGeom prst="rect">
            <a:avLst/>
          </a:prstGeom>
          <a:noFill/>
          <a:ln w="9525">
            <a:noFill/>
            <a:round/>
            <a:headEnd/>
            <a:tailEnd/>
          </a:ln>
          <a:effectLst/>
        </p:spPr>
      </p:pic>
      <p:sp>
        <p:nvSpPr>
          <p:cNvPr id="34818" name="Rectangle 2"/>
          <p:cNvSpPr>
            <a:spLocks noGrp="1" noChangeArrowheads="1"/>
          </p:cNvSpPr>
          <p:nvPr>
            <p:ph type="title" idx="4294967295"/>
          </p:nvPr>
        </p:nvSpPr>
        <p:spPr>
          <a:xfrm>
            <a:off x="457200" y="231775"/>
            <a:ext cx="8229600" cy="1233488"/>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Second Iteration </a:t>
            </a:r>
          </a:p>
        </p:txBody>
      </p:sp>
      <p:sp>
        <p:nvSpPr>
          <p:cNvPr id="34819" name="Line 3"/>
          <p:cNvSpPr>
            <a:spLocks noChangeShapeType="1"/>
          </p:cNvSpPr>
          <p:nvPr/>
        </p:nvSpPr>
        <p:spPr bwMode="auto">
          <a:xfrm flipH="1">
            <a:off x="5541963" y="2941638"/>
            <a:ext cx="901700" cy="1433512"/>
          </a:xfrm>
          <a:prstGeom prst="line">
            <a:avLst/>
          </a:prstGeom>
          <a:noFill/>
          <a:ln w="36720">
            <a:solidFill>
              <a:srgbClr val="0000FF"/>
            </a:solidFill>
            <a:round/>
            <a:headEnd/>
            <a:tailEnd/>
          </a:ln>
          <a:effectLst/>
        </p:spPr>
        <p:txBody>
          <a:bodyPr/>
          <a:lstStyle/>
          <a:p>
            <a:endParaRPr lang="en-US"/>
          </a:p>
        </p:txBody>
      </p:sp>
      <p:sp>
        <p:nvSpPr>
          <p:cNvPr id="34820" name="Line 4"/>
          <p:cNvSpPr>
            <a:spLocks noChangeShapeType="1"/>
          </p:cNvSpPr>
          <p:nvPr/>
        </p:nvSpPr>
        <p:spPr bwMode="auto">
          <a:xfrm>
            <a:off x="2376488" y="2970213"/>
            <a:ext cx="804862" cy="1395412"/>
          </a:xfrm>
          <a:prstGeom prst="line">
            <a:avLst/>
          </a:prstGeom>
          <a:noFill/>
          <a:ln w="36720">
            <a:solidFill>
              <a:srgbClr val="0000FF"/>
            </a:solidFill>
            <a:round/>
            <a:headEnd/>
            <a:tailEnd/>
          </a:ln>
          <a:effectLst/>
        </p:spPr>
        <p:txBody>
          <a:bodyPr/>
          <a:lstStyle/>
          <a:p>
            <a:endParaRPr lang="en-US"/>
          </a:p>
        </p:txBody>
      </p:sp>
      <p:sp>
        <p:nvSpPr>
          <p:cNvPr id="34821" name="Text Box 5"/>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l="20114" t="17773" r="20114" b="6653"/>
          <a:stretch>
            <a:fillRect/>
          </a:stretch>
        </p:blipFill>
        <p:spPr bwMode="auto">
          <a:xfrm>
            <a:off x="1862138" y="2027238"/>
            <a:ext cx="5449887" cy="4141787"/>
          </a:xfrm>
          <a:prstGeom prst="rect">
            <a:avLst/>
          </a:prstGeom>
          <a:noFill/>
          <a:ln w="9525">
            <a:noFill/>
            <a:round/>
            <a:headEnd/>
            <a:tailEnd/>
          </a:ln>
          <a:effectLst/>
        </p:spPr>
      </p:pic>
      <p:sp>
        <p:nvSpPr>
          <p:cNvPr id="35842" name="Rectangle 2"/>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Third Iteration </a:t>
            </a:r>
          </a:p>
        </p:txBody>
      </p:sp>
      <p:sp>
        <p:nvSpPr>
          <p:cNvPr id="35843" name="Line 3"/>
          <p:cNvSpPr>
            <a:spLocks noChangeShapeType="1"/>
          </p:cNvSpPr>
          <p:nvPr/>
        </p:nvSpPr>
        <p:spPr bwMode="auto">
          <a:xfrm flipH="1">
            <a:off x="5449888" y="3190875"/>
            <a:ext cx="781050" cy="1228725"/>
          </a:xfrm>
          <a:prstGeom prst="line">
            <a:avLst/>
          </a:prstGeom>
          <a:noFill/>
          <a:ln w="36720">
            <a:solidFill>
              <a:srgbClr val="0000FF"/>
            </a:solidFill>
            <a:round/>
            <a:headEnd/>
            <a:tailEnd/>
          </a:ln>
          <a:effectLst/>
        </p:spPr>
        <p:txBody>
          <a:bodyPr/>
          <a:lstStyle/>
          <a:p>
            <a:endParaRPr lang="en-US"/>
          </a:p>
        </p:txBody>
      </p:sp>
      <p:sp>
        <p:nvSpPr>
          <p:cNvPr id="35844" name="Line 4"/>
          <p:cNvSpPr>
            <a:spLocks noChangeShapeType="1"/>
          </p:cNvSpPr>
          <p:nvPr/>
        </p:nvSpPr>
        <p:spPr bwMode="auto">
          <a:xfrm>
            <a:off x="2690813" y="3171825"/>
            <a:ext cx="722312" cy="1249363"/>
          </a:xfrm>
          <a:prstGeom prst="line">
            <a:avLst/>
          </a:prstGeom>
          <a:noFill/>
          <a:ln w="36720">
            <a:solidFill>
              <a:srgbClr val="0000FF"/>
            </a:solidFill>
            <a:round/>
            <a:headEnd/>
            <a:tailEnd/>
          </a:ln>
          <a:effectLst/>
        </p:spPr>
        <p:txBody>
          <a:bodyPr/>
          <a:lstStyle/>
          <a:p>
            <a:endParaRPr lang="en-US"/>
          </a:p>
        </p:txBody>
      </p:sp>
      <p:sp>
        <p:nvSpPr>
          <p:cNvPr id="35845" name="Line 5"/>
          <p:cNvSpPr>
            <a:spLocks noChangeShapeType="1"/>
          </p:cNvSpPr>
          <p:nvPr/>
        </p:nvSpPr>
        <p:spPr bwMode="auto">
          <a:xfrm>
            <a:off x="2644775" y="3190875"/>
            <a:ext cx="9525" cy="2173288"/>
          </a:xfrm>
          <a:prstGeom prst="line">
            <a:avLst/>
          </a:prstGeom>
          <a:noFill/>
          <a:ln w="36720">
            <a:solidFill>
              <a:srgbClr val="0000FF"/>
            </a:solidFill>
            <a:round/>
            <a:headEnd/>
            <a:tailEnd/>
          </a:ln>
          <a:effectLst/>
        </p:spPr>
        <p:txBody>
          <a:bodyPr/>
          <a:lstStyle/>
          <a:p>
            <a:endParaRPr lang="en-US"/>
          </a:p>
        </p:txBody>
      </p:sp>
      <p:sp>
        <p:nvSpPr>
          <p:cNvPr id="35846" name="Text Box 6"/>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l="25142" t="25188" r="25142" b="10072"/>
          <a:stretch>
            <a:fillRect/>
          </a:stretch>
        </p:blipFill>
        <p:spPr bwMode="auto">
          <a:xfrm>
            <a:off x="1912938" y="1647825"/>
            <a:ext cx="5716587" cy="4471988"/>
          </a:xfrm>
          <a:prstGeom prst="rect">
            <a:avLst/>
          </a:prstGeom>
          <a:noFill/>
          <a:ln w="9525">
            <a:noFill/>
            <a:round/>
            <a:headEnd/>
            <a:tailEnd/>
          </a:ln>
          <a:effectLst/>
        </p:spPr>
      </p:pic>
      <p:sp>
        <p:nvSpPr>
          <p:cNvPr id="36866" name="Rectangle 2"/>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Fourth Iteration </a:t>
            </a:r>
          </a:p>
        </p:txBody>
      </p:sp>
      <p:sp>
        <p:nvSpPr>
          <p:cNvPr id="36867" name="Line 3"/>
          <p:cNvSpPr>
            <a:spLocks noChangeShapeType="1"/>
          </p:cNvSpPr>
          <p:nvPr/>
        </p:nvSpPr>
        <p:spPr bwMode="auto">
          <a:xfrm>
            <a:off x="3006725" y="3116263"/>
            <a:ext cx="674688" cy="1165225"/>
          </a:xfrm>
          <a:prstGeom prst="line">
            <a:avLst/>
          </a:prstGeom>
          <a:noFill/>
          <a:ln w="36720">
            <a:solidFill>
              <a:srgbClr val="0000FF"/>
            </a:solidFill>
            <a:round/>
            <a:headEnd/>
            <a:tailEnd/>
          </a:ln>
          <a:effectLst/>
        </p:spPr>
        <p:txBody>
          <a:bodyPr/>
          <a:lstStyle/>
          <a:p>
            <a:endParaRPr lang="en-US"/>
          </a:p>
        </p:txBody>
      </p:sp>
      <p:sp>
        <p:nvSpPr>
          <p:cNvPr id="36868" name="Line 4"/>
          <p:cNvSpPr>
            <a:spLocks noChangeShapeType="1"/>
          </p:cNvSpPr>
          <p:nvPr/>
        </p:nvSpPr>
        <p:spPr bwMode="auto">
          <a:xfrm>
            <a:off x="2959100" y="3125788"/>
            <a:ext cx="1588" cy="2025650"/>
          </a:xfrm>
          <a:prstGeom prst="line">
            <a:avLst/>
          </a:prstGeom>
          <a:noFill/>
          <a:ln w="36720">
            <a:solidFill>
              <a:srgbClr val="0000FF"/>
            </a:solidFill>
            <a:round/>
            <a:headEnd/>
            <a:tailEnd/>
          </a:ln>
          <a:effectLst/>
        </p:spPr>
        <p:txBody>
          <a:bodyPr/>
          <a:lstStyle/>
          <a:p>
            <a:endParaRPr lang="en-US"/>
          </a:p>
        </p:txBody>
      </p:sp>
      <p:sp>
        <p:nvSpPr>
          <p:cNvPr id="36869" name="Line 5"/>
          <p:cNvSpPr>
            <a:spLocks noChangeShapeType="1"/>
          </p:cNvSpPr>
          <p:nvPr/>
        </p:nvSpPr>
        <p:spPr bwMode="auto">
          <a:xfrm flipH="1">
            <a:off x="5588000" y="3106738"/>
            <a:ext cx="752475" cy="1174750"/>
          </a:xfrm>
          <a:prstGeom prst="line">
            <a:avLst/>
          </a:prstGeom>
          <a:noFill/>
          <a:ln w="36720">
            <a:solidFill>
              <a:srgbClr val="0000FF"/>
            </a:solidFill>
            <a:round/>
            <a:headEnd/>
            <a:tailEnd/>
          </a:ln>
          <a:effectLst/>
        </p:spPr>
        <p:txBody>
          <a:bodyPr/>
          <a:lstStyle/>
          <a:p>
            <a:endParaRPr lang="en-US"/>
          </a:p>
        </p:txBody>
      </p:sp>
      <p:sp>
        <p:nvSpPr>
          <p:cNvPr id="36870" name="Line 6"/>
          <p:cNvSpPr>
            <a:spLocks noChangeShapeType="1"/>
          </p:cNvSpPr>
          <p:nvPr/>
        </p:nvSpPr>
        <p:spPr bwMode="auto">
          <a:xfrm flipH="1" flipV="1">
            <a:off x="5589588" y="4275138"/>
            <a:ext cx="733425" cy="900112"/>
          </a:xfrm>
          <a:prstGeom prst="line">
            <a:avLst/>
          </a:prstGeom>
          <a:noFill/>
          <a:ln w="36720">
            <a:solidFill>
              <a:srgbClr val="0000FF"/>
            </a:solidFill>
            <a:round/>
            <a:headEnd/>
            <a:tailEnd/>
          </a:ln>
          <a:effectLst/>
        </p:spPr>
        <p:txBody>
          <a:bodyPr/>
          <a:lstStyle/>
          <a:p>
            <a:endParaRPr lang="en-US"/>
          </a:p>
        </p:txBody>
      </p:sp>
      <p:sp>
        <p:nvSpPr>
          <p:cNvPr id="36871" name="Text Box 7"/>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l="25142" t="25188" r="25142" b="9029"/>
          <a:stretch>
            <a:fillRect/>
          </a:stretch>
        </p:blipFill>
        <p:spPr bwMode="auto">
          <a:xfrm>
            <a:off x="1893888" y="1657350"/>
            <a:ext cx="5605462" cy="4452938"/>
          </a:xfrm>
          <a:prstGeom prst="rect">
            <a:avLst/>
          </a:prstGeom>
          <a:noFill/>
          <a:ln w="9525">
            <a:noFill/>
            <a:round/>
            <a:headEnd/>
            <a:tailEnd/>
          </a:ln>
          <a:effectLst/>
        </p:spPr>
      </p:pic>
      <p:sp>
        <p:nvSpPr>
          <p:cNvPr id="37890" name="Rectangle 2"/>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Fifth Iteration </a:t>
            </a:r>
          </a:p>
        </p:txBody>
      </p:sp>
      <p:sp>
        <p:nvSpPr>
          <p:cNvPr id="37891" name="Line 3"/>
          <p:cNvSpPr>
            <a:spLocks noChangeShapeType="1"/>
          </p:cNvSpPr>
          <p:nvPr/>
        </p:nvSpPr>
        <p:spPr bwMode="auto">
          <a:xfrm>
            <a:off x="2970213" y="3070225"/>
            <a:ext cx="636587" cy="1155700"/>
          </a:xfrm>
          <a:prstGeom prst="line">
            <a:avLst/>
          </a:prstGeom>
          <a:noFill/>
          <a:ln w="36720">
            <a:solidFill>
              <a:srgbClr val="0000FF"/>
            </a:solidFill>
            <a:round/>
            <a:headEnd/>
            <a:tailEnd/>
          </a:ln>
          <a:effectLst/>
        </p:spPr>
        <p:txBody>
          <a:bodyPr/>
          <a:lstStyle/>
          <a:p>
            <a:endParaRPr lang="en-US"/>
          </a:p>
        </p:txBody>
      </p:sp>
      <p:sp>
        <p:nvSpPr>
          <p:cNvPr id="37892" name="Line 4"/>
          <p:cNvSpPr>
            <a:spLocks noChangeShapeType="1"/>
          </p:cNvSpPr>
          <p:nvPr/>
        </p:nvSpPr>
        <p:spPr bwMode="auto">
          <a:xfrm>
            <a:off x="2913063" y="3098800"/>
            <a:ext cx="1587" cy="2025650"/>
          </a:xfrm>
          <a:prstGeom prst="line">
            <a:avLst/>
          </a:prstGeom>
          <a:noFill/>
          <a:ln w="36720">
            <a:solidFill>
              <a:srgbClr val="0000FF"/>
            </a:solidFill>
            <a:round/>
            <a:headEnd/>
            <a:tailEnd/>
          </a:ln>
          <a:effectLst/>
        </p:spPr>
        <p:txBody>
          <a:bodyPr/>
          <a:lstStyle/>
          <a:p>
            <a:endParaRPr lang="en-US"/>
          </a:p>
        </p:txBody>
      </p:sp>
      <p:sp>
        <p:nvSpPr>
          <p:cNvPr id="37893" name="Line 5"/>
          <p:cNvSpPr>
            <a:spLocks noChangeShapeType="1"/>
          </p:cNvSpPr>
          <p:nvPr/>
        </p:nvSpPr>
        <p:spPr bwMode="auto">
          <a:xfrm flipH="1" flipV="1">
            <a:off x="5487988" y="4219575"/>
            <a:ext cx="752475" cy="928688"/>
          </a:xfrm>
          <a:prstGeom prst="line">
            <a:avLst/>
          </a:prstGeom>
          <a:noFill/>
          <a:ln w="36720">
            <a:solidFill>
              <a:srgbClr val="0000FF"/>
            </a:solidFill>
            <a:round/>
            <a:headEnd/>
            <a:tailEnd/>
          </a:ln>
          <a:effectLst/>
        </p:spPr>
        <p:txBody>
          <a:bodyPr/>
          <a:lstStyle/>
          <a:p>
            <a:endParaRPr lang="en-US"/>
          </a:p>
        </p:txBody>
      </p:sp>
      <p:sp>
        <p:nvSpPr>
          <p:cNvPr id="37894" name="Line 6"/>
          <p:cNvSpPr>
            <a:spLocks noChangeShapeType="1"/>
          </p:cNvSpPr>
          <p:nvPr/>
        </p:nvSpPr>
        <p:spPr bwMode="auto">
          <a:xfrm flipH="1">
            <a:off x="5495925" y="3097213"/>
            <a:ext cx="733425" cy="1138237"/>
          </a:xfrm>
          <a:prstGeom prst="line">
            <a:avLst/>
          </a:prstGeom>
          <a:noFill/>
          <a:ln w="36720">
            <a:solidFill>
              <a:srgbClr val="0000FF"/>
            </a:solidFill>
            <a:round/>
            <a:headEnd/>
            <a:tailEnd/>
          </a:ln>
          <a:effectLst/>
        </p:spPr>
        <p:txBody>
          <a:bodyPr/>
          <a:lstStyle/>
          <a:p>
            <a:endParaRPr lang="en-US"/>
          </a:p>
        </p:txBody>
      </p:sp>
      <p:sp>
        <p:nvSpPr>
          <p:cNvPr id="37895" name="Line 7"/>
          <p:cNvSpPr>
            <a:spLocks noChangeShapeType="1"/>
          </p:cNvSpPr>
          <p:nvPr/>
        </p:nvSpPr>
        <p:spPr bwMode="auto">
          <a:xfrm flipH="1" flipV="1">
            <a:off x="5487988" y="4219575"/>
            <a:ext cx="752475" cy="928688"/>
          </a:xfrm>
          <a:prstGeom prst="line">
            <a:avLst/>
          </a:prstGeom>
          <a:noFill/>
          <a:ln w="36720">
            <a:solidFill>
              <a:srgbClr val="0000FF"/>
            </a:solidFill>
            <a:round/>
            <a:headEnd/>
            <a:tailEnd/>
          </a:ln>
          <a:effectLst/>
        </p:spPr>
        <p:txBody>
          <a:bodyPr/>
          <a:lstStyle/>
          <a:p>
            <a:endParaRPr lang="en-US"/>
          </a:p>
        </p:txBody>
      </p:sp>
      <p:sp>
        <p:nvSpPr>
          <p:cNvPr id="37896" name="Line 8"/>
          <p:cNvSpPr>
            <a:spLocks noChangeShapeType="1"/>
          </p:cNvSpPr>
          <p:nvPr/>
        </p:nvSpPr>
        <p:spPr bwMode="auto">
          <a:xfrm flipH="1" flipV="1">
            <a:off x="3008313" y="3016250"/>
            <a:ext cx="3194050" cy="31750"/>
          </a:xfrm>
          <a:prstGeom prst="line">
            <a:avLst/>
          </a:prstGeom>
          <a:noFill/>
          <a:ln w="36720">
            <a:solidFill>
              <a:srgbClr val="0000FF"/>
            </a:solidFill>
            <a:round/>
            <a:headEnd/>
            <a:tailEnd/>
          </a:ln>
          <a:effectLst/>
        </p:spPr>
        <p:txBody>
          <a:bodyPr/>
          <a:lstStyle/>
          <a:p>
            <a:endParaRPr lang="en-US"/>
          </a:p>
        </p:txBody>
      </p:sp>
      <p:sp>
        <p:nvSpPr>
          <p:cNvPr id="37897" name="Text Box 9"/>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Example: Pruning Step</a:t>
            </a:r>
          </a:p>
        </p:txBody>
      </p:sp>
      <p:sp>
        <p:nvSpPr>
          <p:cNvPr id="3891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Solution: Final cost 54 vs OPT cost 45</a:t>
            </a:r>
          </a:p>
        </p:txBody>
      </p:sp>
      <p:pic>
        <p:nvPicPr>
          <p:cNvPr id="38915" name="Picture 3"/>
          <p:cNvPicPr>
            <a:picLocks noChangeAspect="1" noChangeArrowheads="1"/>
          </p:cNvPicPr>
          <p:nvPr/>
        </p:nvPicPr>
        <p:blipFill>
          <a:blip r:embed="rId3" cstate="print"/>
          <a:srcRect l="20114" t="30225" r="25142" b="10072"/>
          <a:stretch>
            <a:fillRect/>
          </a:stretch>
        </p:blipFill>
        <p:spPr bwMode="auto">
          <a:xfrm>
            <a:off x="1720850" y="2130425"/>
            <a:ext cx="5991225" cy="3927475"/>
          </a:xfrm>
          <a:prstGeom prst="rect">
            <a:avLst/>
          </a:prstGeom>
          <a:noFill/>
          <a:ln w="9525">
            <a:noFill/>
            <a:round/>
            <a:headEnd/>
            <a:tailEnd/>
          </a:ln>
          <a:effectLst/>
        </p:spPr>
      </p:pic>
      <p:sp>
        <p:nvSpPr>
          <p:cNvPr id="38916" name="Line 4"/>
          <p:cNvSpPr>
            <a:spLocks noChangeShapeType="1"/>
          </p:cNvSpPr>
          <p:nvPr/>
        </p:nvSpPr>
        <p:spPr bwMode="auto">
          <a:xfrm>
            <a:off x="2727325" y="2894013"/>
            <a:ext cx="906463" cy="1460500"/>
          </a:xfrm>
          <a:prstGeom prst="line">
            <a:avLst/>
          </a:prstGeom>
          <a:noFill/>
          <a:ln w="9525">
            <a:noFill/>
            <a:round/>
            <a:headEnd/>
            <a:tailEnd/>
          </a:ln>
          <a:effectLst/>
        </p:spPr>
        <p:txBody>
          <a:bodyPr/>
          <a:lstStyle/>
          <a:p>
            <a:endParaRPr lang="en-US"/>
          </a:p>
        </p:txBody>
      </p:sp>
      <p:sp>
        <p:nvSpPr>
          <p:cNvPr id="38917" name="Line 5"/>
          <p:cNvSpPr>
            <a:spLocks noChangeShapeType="1"/>
          </p:cNvSpPr>
          <p:nvPr/>
        </p:nvSpPr>
        <p:spPr bwMode="auto">
          <a:xfrm flipH="1">
            <a:off x="2657475" y="2884488"/>
            <a:ext cx="22225" cy="2608262"/>
          </a:xfrm>
          <a:prstGeom prst="line">
            <a:avLst/>
          </a:prstGeom>
          <a:noFill/>
          <a:ln w="36720">
            <a:solidFill>
              <a:srgbClr val="0000FF"/>
            </a:solidFill>
            <a:round/>
            <a:headEnd/>
            <a:tailEnd/>
          </a:ln>
          <a:effectLst/>
        </p:spPr>
        <p:txBody>
          <a:bodyPr/>
          <a:lstStyle/>
          <a:p>
            <a:endParaRPr lang="en-US"/>
          </a:p>
        </p:txBody>
      </p:sp>
      <p:sp>
        <p:nvSpPr>
          <p:cNvPr id="38918" name="Line 6"/>
          <p:cNvSpPr>
            <a:spLocks noChangeShapeType="1"/>
          </p:cNvSpPr>
          <p:nvPr/>
        </p:nvSpPr>
        <p:spPr bwMode="auto">
          <a:xfrm flipH="1">
            <a:off x="6022975" y="2886075"/>
            <a:ext cx="938213" cy="1487488"/>
          </a:xfrm>
          <a:prstGeom prst="line">
            <a:avLst/>
          </a:prstGeom>
          <a:noFill/>
          <a:ln w="36720">
            <a:solidFill>
              <a:srgbClr val="0000FF"/>
            </a:solidFill>
            <a:round/>
            <a:headEnd/>
            <a:tailEnd/>
          </a:ln>
          <a:effectLst/>
        </p:spPr>
        <p:txBody>
          <a:bodyPr/>
          <a:lstStyle/>
          <a:p>
            <a:endParaRPr lang="en-US"/>
          </a:p>
        </p:txBody>
      </p:sp>
      <p:sp>
        <p:nvSpPr>
          <p:cNvPr id="38919" name="Line 7"/>
          <p:cNvSpPr>
            <a:spLocks noChangeShapeType="1"/>
          </p:cNvSpPr>
          <p:nvPr/>
        </p:nvSpPr>
        <p:spPr bwMode="auto">
          <a:xfrm flipH="1" flipV="1">
            <a:off x="6013450" y="4359275"/>
            <a:ext cx="938213" cy="1150938"/>
          </a:xfrm>
          <a:prstGeom prst="line">
            <a:avLst/>
          </a:prstGeom>
          <a:noFill/>
          <a:ln w="36720">
            <a:solidFill>
              <a:srgbClr val="0000FF"/>
            </a:solidFill>
            <a:round/>
            <a:headEnd/>
            <a:tailEnd/>
          </a:ln>
          <a:effectLst/>
        </p:spPr>
        <p:txBody>
          <a:bodyPr/>
          <a:lstStyle/>
          <a:p>
            <a:endParaRPr lang="en-US"/>
          </a:p>
        </p:txBody>
      </p:sp>
      <p:sp>
        <p:nvSpPr>
          <p:cNvPr id="38920" name="Line 8"/>
          <p:cNvSpPr>
            <a:spLocks noChangeShapeType="1"/>
          </p:cNvSpPr>
          <p:nvPr/>
        </p:nvSpPr>
        <p:spPr bwMode="auto">
          <a:xfrm flipH="1">
            <a:off x="2768600" y="2811463"/>
            <a:ext cx="4146550" cy="1587"/>
          </a:xfrm>
          <a:prstGeom prst="line">
            <a:avLst/>
          </a:prstGeom>
          <a:noFill/>
          <a:ln w="36720">
            <a:solidFill>
              <a:srgbClr val="0000FF"/>
            </a:solidFill>
            <a:round/>
            <a:headEnd/>
            <a:tailEnd/>
          </a:ln>
          <a:effectLst/>
        </p:spPr>
        <p:txBody>
          <a:bodyPr/>
          <a:lstStyle/>
          <a:p>
            <a:endParaRPr lang="en-US"/>
          </a:p>
        </p:txBody>
      </p:sp>
      <p:sp>
        <p:nvSpPr>
          <p:cNvPr id="38921" name="Text Box 9"/>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39938"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a:t>
            </a:r>
          </a:p>
        </p:txBody>
      </p:sp>
      <p:sp>
        <p:nvSpPr>
          <p:cNvPr id="4096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Lemma (1): At the end of the algorithms, F' and y are primal and dual feasible solutions, respectively. </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Lemma (2):</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Will prove the suggested Algorithm is a factor 2 approximation for Steiner Forest problem </a:t>
            </a:r>
          </a:p>
        </p:txBody>
      </p:sp>
      <p:graphicFrame>
        <p:nvGraphicFramePr>
          <p:cNvPr id="40966" name="Object 6"/>
          <p:cNvGraphicFramePr>
            <a:graphicFrameLocks noChangeAspect="1"/>
          </p:cNvGraphicFramePr>
          <p:nvPr/>
        </p:nvGraphicFramePr>
        <p:xfrm>
          <a:off x="2959100" y="3581400"/>
          <a:ext cx="1931988" cy="741363"/>
        </p:xfrm>
        <a:graphic>
          <a:graphicData uri="http://schemas.openxmlformats.org/presentationml/2006/ole">
            <p:oleObj spid="_x0000_s40966" name="Equation" r:id="rId4" imgW="927000" imgH="35532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 – Lemma (1)</a:t>
            </a:r>
          </a:p>
        </p:txBody>
      </p:sp>
      <p:sp>
        <p:nvSpPr>
          <p:cNvPr id="4198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t>The dual constraints are considered one by one and edges are always added between two minimal unsatisfied sets, therefore F is acyclic, and a forest. This means that if r(u,v)=1, then there is a unique u-v path in F. Thus the edges on the path are nonredundant and are not deleted in Step 3.</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sz="240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400"/>
              <a:t>When an edge goes tight, the current iteration ends and active sets are redefines. Therefore, no edge is overtightened.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 – Lemma (2)</a:t>
            </a:r>
          </a:p>
        </p:txBody>
      </p:sp>
      <p:sp>
        <p:nvSpPr>
          <p:cNvPr id="43010"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Since every picked edge is tight:</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Changing the order of summation we get:</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Where 		    </a:t>
            </a:r>
            <a:r>
              <a:rPr lang="en-US" dirty="0" smtClean="0"/>
              <a:t> denotes </a:t>
            </a:r>
            <a:r>
              <a:rPr lang="en-US" dirty="0"/>
              <a:t>the number of edges in F' crossing the cut</a:t>
            </a:r>
          </a:p>
        </p:txBody>
      </p:sp>
      <p:graphicFrame>
        <p:nvGraphicFramePr>
          <p:cNvPr id="43019" name="Object 11"/>
          <p:cNvGraphicFramePr>
            <a:graphicFrameLocks noChangeAspect="1"/>
          </p:cNvGraphicFramePr>
          <p:nvPr/>
        </p:nvGraphicFramePr>
        <p:xfrm>
          <a:off x="1600200" y="2209800"/>
          <a:ext cx="5375807" cy="1082675"/>
        </p:xfrm>
        <a:graphic>
          <a:graphicData uri="http://schemas.openxmlformats.org/presentationml/2006/ole">
            <p:oleObj spid="_x0000_s43019" name="Equation" r:id="rId4" imgW="2400120" imgH="482400" progId="Equation.3">
              <p:embed/>
            </p:oleObj>
          </a:graphicData>
        </a:graphic>
      </p:graphicFrame>
      <p:graphicFrame>
        <p:nvGraphicFramePr>
          <p:cNvPr id="43020" name="Object 12"/>
          <p:cNvGraphicFramePr>
            <a:graphicFrameLocks noChangeAspect="1"/>
          </p:cNvGraphicFramePr>
          <p:nvPr/>
        </p:nvGraphicFramePr>
        <p:xfrm>
          <a:off x="1752600" y="3840806"/>
          <a:ext cx="5257800" cy="1109019"/>
        </p:xfrm>
        <a:graphic>
          <a:graphicData uri="http://schemas.openxmlformats.org/presentationml/2006/ole">
            <p:oleObj spid="_x0000_s43020" name="Equation" r:id="rId5" imgW="2412720" imgH="507960" progId="Equation.3">
              <p:embed/>
            </p:oleObj>
          </a:graphicData>
        </a:graphic>
      </p:graphicFrame>
      <p:graphicFrame>
        <p:nvGraphicFramePr>
          <p:cNvPr id="15" name="Object 14"/>
          <p:cNvGraphicFramePr>
            <a:graphicFrameLocks noChangeAspect="1"/>
          </p:cNvGraphicFramePr>
          <p:nvPr/>
        </p:nvGraphicFramePr>
        <p:xfrm>
          <a:off x="2209800" y="4997726"/>
          <a:ext cx="1066800" cy="440635"/>
        </p:xfrm>
        <a:graphic>
          <a:graphicData uri="http://schemas.openxmlformats.org/presentationml/2006/ole">
            <p:oleObj spid="_x0000_s43021" name="Equation" r:id="rId6" imgW="583920" imgH="241200" progId="Equation.3">
              <p:embed/>
            </p:oleObj>
          </a:graphicData>
        </a:graphic>
      </p:graphicFrame>
      <p:graphicFrame>
        <p:nvGraphicFramePr>
          <p:cNvPr id="16" name="Object 15"/>
          <p:cNvGraphicFramePr>
            <a:graphicFrameLocks noChangeAspect="1"/>
          </p:cNvGraphicFramePr>
          <p:nvPr/>
        </p:nvGraphicFramePr>
        <p:xfrm>
          <a:off x="3657600" y="5334000"/>
          <a:ext cx="762000" cy="467032"/>
        </p:xfrm>
        <a:graphic>
          <a:graphicData uri="http://schemas.openxmlformats.org/presentationml/2006/ole">
            <p:oleObj spid="_x0000_s43022" name="Equation" r:id="rId7" imgW="393480" imgH="241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276225"/>
            <a:ext cx="8229600" cy="1143000"/>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Steiner Tree		</a:t>
            </a:r>
          </a:p>
        </p:txBody>
      </p:sp>
      <p:sp>
        <p:nvSpPr>
          <p:cNvPr id="7170"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Given an undirected graph </a:t>
            </a:r>
            <a:r>
              <a:rPr lang="en-US" i="1"/>
              <a:t>G=(V,E)</a:t>
            </a:r>
            <a:r>
              <a:rPr lang="en-US"/>
              <a:t> with nonegative edge costs and whose vertices are partitioned into two sets, </a:t>
            </a:r>
            <a:r>
              <a:rPr lang="en-US" i="1"/>
              <a:t>required</a:t>
            </a:r>
            <a:r>
              <a:rPr lang="en-US"/>
              <a:t> and </a:t>
            </a:r>
            <a:r>
              <a:rPr lang="en-US" i="1"/>
              <a:t>Steiner</a:t>
            </a:r>
            <a:r>
              <a:rPr lang="en-US"/>
              <a:t>, find a minimum cost tree in G that contains all the required vertices and any subset of the Steiner vertices.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 – Lemma (2)</a:t>
            </a:r>
          </a:p>
        </p:txBody>
      </p:sp>
      <p:sp>
        <p:nvSpPr>
          <p:cNvPr id="44034"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So, we need to show that:</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dirty="0"/>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dirty="0"/>
              <a:t>Let </a:t>
            </a:r>
            <a:r>
              <a:rPr lang="en-US" dirty="0">
                <a:cs typeface="Arial" charset="0"/>
              </a:rPr>
              <a:t>Δ</a:t>
            </a:r>
            <a:r>
              <a:rPr lang="en-US" dirty="0"/>
              <a:t>  be the extent to which active sets were raised in this iteration. Then it needs to be shown that:</a:t>
            </a:r>
          </a:p>
        </p:txBody>
      </p:sp>
      <p:graphicFrame>
        <p:nvGraphicFramePr>
          <p:cNvPr id="44038" name="Object 6"/>
          <p:cNvGraphicFramePr>
            <a:graphicFrameLocks noChangeAspect="1"/>
          </p:cNvGraphicFramePr>
          <p:nvPr/>
        </p:nvGraphicFramePr>
        <p:xfrm>
          <a:off x="1905000" y="2286000"/>
          <a:ext cx="3403600" cy="777875"/>
        </p:xfrm>
        <a:graphic>
          <a:graphicData uri="http://schemas.openxmlformats.org/presentationml/2006/ole">
            <p:oleObj spid="_x0000_s44038" name="Equation" r:id="rId4" imgW="1562040" imgH="355320" progId="Equation.3">
              <p:embed/>
            </p:oleObj>
          </a:graphicData>
        </a:graphic>
      </p:graphicFrame>
      <p:graphicFrame>
        <p:nvGraphicFramePr>
          <p:cNvPr id="44039" name="Object 7"/>
          <p:cNvGraphicFramePr>
            <a:graphicFrameLocks noChangeAspect="1"/>
          </p:cNvGraphicFramePr>
          <p:nvPr/>
        </p:nvGraphicFramePr>
        <p:xfrm>
          <a:off x="1552575" y="4778375"/>
          <a:ext cx="5507038" cy="1000125"/>
        </p:xfrm>
        <a:graphic>
          <a:graphicData uri="http://schemas.openxmlformats.org/presentationml/2006/ole">
            <p:oleObj spid="_x0000_s44039" name="Equation" r:id="rId5" imgW="2527200" imgH="45720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 – Lemma (2)</a:t>
            </a:r>
          </a:p>
        </p:txBody>
      </p:sp>
      <p:sp>
        <p:nvSpPr>
          <p:cNvPr id="45058" name="Rectangle 2"/>
          <p:cNvSpPr>
            <a:spLocks noGrp="1" noChangeArrowheads="1"/>
          </p:cNvSpPr>
          <p:nvPr>
            <p:ph type="body" idx="4294967295"/>
          </p:nvPr>
        </p:nvSpPr>
        <p:spPr>
          <a:xfrm>
            <a:off x="457200" y="1600200"/>
            <a:ext cx="8229600" cy="4533900"/>
          </a:xfrm>
          <a:ln/>
        </p:spPr>
        <p:txBody>
          <a:bodyPr/>
          <a:lstStyle/>
          <a:p>
            <a:pPr marL="339725" indent="-338138">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p>
          <a:p>
            <a:pPr marL="339725" indent="-338138">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p>
          <a:p>
            <a:pPr marL="339725" indent="-338138">
              <a:buClr>
                <a:srgbClr val="CC9900"/>
              </a:buClr>
              <a:buSzPct val="65000"/>
              <a:buFont typeface="Wingdings"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t>Can be re-written as:</a:t>
            </a:r>
          </a:p>
          <a:p>
            <a:pPr marL="339725" indent="-338138">
              <a:buClrTx/>
              <a:buSz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p>
          <a:p>
            <a:pPr marL="339725" indent="-338138">
              <a:buClrTx/>
              <a:buSz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800" dirty="0"/>
          </a:p>
          <a:p>
            <a:pPr marL="339725" indent="-338138">
              <a:buClr>
                <a:srgbClr val="CC9900"/>
              </a:buClr>
              <a:buSzPct val="65000"/>
              <a:buFont typeface="Wingdings"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t>Need to show that in this iteration, the average degree of active sets </a:t>
            </a:r>
            <a:r>
              <a:rPr lang="en-US" sz="2800" dirty="0" err="1"/>
              <a:t>w.r.t</a:t>
            </a:r>
            <a:r>
              <a:rPr lang="en-US" sz="2800" dirty="0"/>
              <a:t> F' is at most 2.</a:t>
            </a:r>
          </a:p>
          <a:p>
            <a:pPr marL="1481138" lvl="1" indent="-566738">
              <a:buFont typeface="Times New Roman" pitchFamily="16"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dirty="0"/>
              <a:t>Remember that in a tree, the average degree of vertices is at most 2</a:t>
            </a:r>
          </a:p>
        </p:txBody>
      </p:sp>
      <p:graphicFrame>
        <p:nvGraphicFramePr>
          <p:cNvPr id="45062" name="Object 6"/>
          <p:cNvGraphicFramePr>
            <a:graphicFrameLocks noChangeAspect="1"/>
          </p:cNvGraphicFramePr>
          <p:nvPr/>
        </p:nvGraphicFramePr>
        <p:xfrm>
          <a:off x="1676400" y="1524000"/>
          <a:ext cx="5507038" cy="1000125"/>
        </p:xfrm>
        <a:graphic>
          <a:graphicData uri="http://schemas.openxmlformats.org/presentationml/2006/ole">
            <p:oleObj spid="_x0000_s45062" name="Equation" r:id="rId4" imgW="2527200" imgH="457200" progId="Equation.3">
              <p:embed/>
            </p:oleObj>
          </a:graphicData>
        </a:graphic>
      </p:graphicFrame>
      <p:graphicFrame>
        <p:nvGraphicFramePr>
          <p:cNvPr id="45063" name="Object 7"/>
          <p:cNvGraphicFramePr>
            <a:graphicFrameLocks noChangeAspect="1"/>
          </p:cNvGraphicFramePr>
          <p:nvPr/>
        </p:nvGraphicFramePr>
        <p:xfrm>
          <a:off x="2667000" y="3124200"/>
          <a:ext cx="2601912" cy="1138237"/>
        </p:xfrm>
        <a:graphic>
          <a:graphicData uri="http://schemas.openxmlformats.org/presentationml/2006/ole">
            <p:oleObj spid="_x0000_s45063" name="Equation" r:id="rId5" imgW="1193760" imgH="52056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Analysis – Lemma (2)</a:t>
            </a:r>
          </a:p>
        </p:txBody>
      </p:sp>
      <p:sp>
        <p:nvSpPr>
          <p:cNvPr id="46082"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Let F (the final forest) be a graph H where </a:t>
            </a:r>
            <a:r>
              <a:rPr lang="en-US" sz="2200" dirty="0" smtClean="0"/>
              <a:t>every </a:t>
            </a:r>
            <a:r>
              <a:rPr lang="en-US" sz="2200" dirty="0"/>
              <a:t>connected component is collapsed into a single node. In H, none of the inactive connected components will be leaves because all the edges connecting these components to the rest of the tree were removed in the pruning step</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Therefore the average degree of all connected components is the average degree of a subset of nodes including all the leaves. </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sz="2200" dirty="0"/>
              <a:t>Observe: for each active node of degree greater than 2, there must be correspondingly many active nodes of degree 1, </a:t>
            </a:r>
            <a:r>
              <a:rPr lang="en-US" sz="2200" dirty="0" err="1"/>
              <a:t>ie</a:t>
            </a:r>
            <a:r>
              <a:rPr lang="en-US" sz="2200" dirty="0"/>
              <a:t> leaves, in the forest. Also, in each iteration, the duals being raised have average degree at most 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Forest</a:t>
            </a:r>
          </a:p>
        </p:txBody>
      </p:sp>
      <p:sp>
        <p:nvSpPr>
          <p:cNvPr id="4710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Our Algorithm gives a 2*OPT Approx.</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In 2005 G. Ribons, A. Zelikovsky found a better approximation:</a:t>
            </a:r>
          </a:p>
          <a:p>
            <a:pPr marL="336550" indent="-336550">
              <a:buClrTx/>
              <a:buSzTx/>
              <a:buFontTx/>
              <a:buNone/>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endParaRPr lang="en-US"/>
          </a:p>
        </p:txBody>
      </p:sp>
      <p:graphicFrame>
        <p:nvGraphicFramePr>
          <p:cNvPr id="7" name="Object 6"/>
          <p:cNvGraphicFramePr>
            <a:graphicFrameLocks noChangeAspect="1"/>
          </p:cNvGraphicFramePr>
          <p:nvPr/>
        </p:nvGraphicFramePr>
        <p:xfrm>
          <a:off x="3276600" y="3962400"/>
          <a:ext cx="2133600" cy="972671"/>
        </p:xfrm>
        <a:graphic>
          <a:graphicData uri="http://schemas.openxmlformats.org/presentationml/2006/ole">
            <p:oleObj spid="_x0000_s47109" name="Equation" r:id="rId4" imgW="863280" imgH="39348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References</a:t>
            </a:r>
          </a:p>
        </p:txBody>
      </p:sp>
      <p:sp>
        <p:nvSpPr>
          <p:cNvPr id="48130" name="Rectangle 2"/>
          <p:cNvSpPr>
            <a:spLocks noGrp="1" noChangeArrowheads="1"/>
          </p:cNvSpPr>
          <p:nvPr>
            <p:ph type="body" idx="4294967295"/>
          </p:nvPr>
        </p:nvSpPr>
        <p:spPr>
          <a:xfrm>
            <a:off x="457200" y="1600200"/>
            <a:ext cx="8253413" cy="4816475"/>
          </a:xfrm>
          <a:ln/>
        </p:spPr>
        <p:txBody>
          <a:bodyPr/>
          <a:lstStyle/>
          <a:p>
            <a:pPr marL="684213" indent="-682625">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t>[1] V. V. Vazirani. Approximation Algorithm. Springer, 2003</a:t>
            </a:r>
          </a:p>
          <a:p>
            <a:pPr marL="684213" indent="-682625">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t>[2] corelab.ntua.gr. Educational Course. 9 Oct. 2010</a:t>
            </a:r>
            <a:r>
              <a:rPr lang="en-US" sz="2400"/>
              <a:t> </a:t>
            </a:r>
            <a:r>
              <a:rPr lang="en-US" sz="1500"/>
              <a:t>&lt;</a:t>
            </a:r>
            <a:r>
              <a:rPr lang="en-US" sz="1500">
                <a:hlinkClick r:id="rId3"/>
              </a:rPr>
              <a:t>http://www.corelab.ntua.gr/courses/approx-alg/material/SteinerForestProblem.pdf</a:t>
            </a:r>
            <a:r>
              <a:rPr lang="en-US" sz="1500"/>
              <a:t>&gt;.</a:t>
            </a:r>
          </a:p>
          <a:p>
            <a:pPr marL="684213" indent="-682625">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t>[3] Cheng-Chung Li. 2004. Theoretical Computer Science, The Full Steiner Tree Problem. 28 Jun. 2004.</a:t>
            </a:r>
          </a:p>
          <a:p>
            <a:pPr marL="684213" indent="-682625">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US" sz="2600"/>
              <a:t>[4] Shuchi Chawla. CS880: Approximation Algorithms, Primal-Dual Method: Steiner Forest and Facility Location. 8 Mar 2007.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231775"/>
            <a:ext cx="8229600" cy="1233488"/>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Steiner Tree Example	</a:t>
            </a:r>
          </a:p>
        </p:txBody>
      </p:sp>
      <p:sp>
        <p:nvSpPr>
          <p:cNvPr id="8194" name="Rectangle 2"/>
          <p:cNvSpPr>
            <a:spLocks noChangeArrowheads="1"/>
          </p:cNvSpPr>
          <p:nvPr/>
        </p:nvSpPr>
        <p:spPr bwMode="auto">
          <a:xfrm>
            <a:off x="1844675" y="3500438"/>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8195" name="Rectangle 3"/>
          <p:cNvSpPr>
            <a:spLocks noChangeArrowheads="1"/>
          </p:cNvSpPr>
          <p:nvPr/>
        </p:nvSpPr>
        <p:spPr bwMode="auto">
          <a:xfrm>
            <a:off x="2997200" y="4797425"/>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8196" name="Rectangle 4"/>
          <p:cNvSpPr>
            <a:spLocks noChangeArrowheads="1"/>
          </p:cNvSpPr>
          <p:nvPr/>
        </p:nvSpPr>
        <p:spPr bwMode="auto">
          <a:xfrm>
            <a:off x="6237288" y="2492375"/>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8197" name="Rectangle 5"/>
          <p:cNvSpPr>
            <a:spLocks noChangeArrowheads="1"/>
          </p:cNvSpPr>
          <p:nvPr/>
        </p:nvSpPr>
        <p:spPr bwMode="auto">
          <a:xfrm>
            <a:off x="6237288" y="4868863"/>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8198" name="Oval 6"/>
          <p:cNvSpPr>
            <a:spLocks noChangeArrowheads="1"/>
          </p:cNvSpPr>
          <p:nvPr/>
        </p:nvSpPr>
        <p:spPr bwMode="auto">
          <a:xfrm>
            <a:off x="2925763" y="2205038"/>
            <a:ext cx="142875" cy="144462"/>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8199" name="Oval 7"/>
          <p:cNvSpPr>
            <a:spLocks noChangeArrowheads="1"/>
          </p:cNvSpPr>
          <p:nvPr/>
        </p:nvSpPr>
        <p:spPr bwMode="auto">
          <a:xfrm>
            <a:off x="4508500" y="2997200"/>
            <a:ext cx="142875" cy="144463"/>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8200" name="Oval 8"/>
          <p:cNvSpPr>
            <a:spLocks noChangeArrowheads="1"/>
          </p:cNvSpPr>
          <p:nvPr/>
        </p:nvSpPr>
        <p:spPr bwMode="auto">
          <a:xfrm>
            <a:off x="4508500" y="4365625"/>
            <a:ext cx="142875" cy="144463"/>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8201" name="Line 9"/>
          <p:cNvSpPr>
            <a:spLocks noChangeShapeType="1"/>
          </p:cNvSpPr>
          <p:nvPr/>
        </p:nvSpPr>
        <p:spPr bwMode="auto">
          <a:xfrm flipH="1">
            <a:off x="1908175" y="2349500"/>
            <a:ext cx="1093788" cy="1150938"/>
          </a:xfrm>
          <a:prstGeom prst="line">
            <a:avLst/>
          </a:prstGeom>
          <a:noFill/>
          <a:ln w="9360">
            <a:solidFill>
              <a:srgbClr val="000000"/>
            </a:solidFill>
            <a:miter lim="800000"/>
            <a:headEnd/>
            <a:tailEnd/>
          </a:ln>
          <a:effectLst/>
        </p:spPr>
        <p:txBody>
          <a:bodyPr/>
          <a:lstStyle/>
          <a:p>
            <a:endParaRPr lang="en-US"/>
          </a:p>
        </p:txBody>
      </p:sp>
      <p:sp>
        <p:nvSpPr>
          <p:cNvPr id="8202" name="Line 10"/>
          <p:cNvSpPr>
            <a:spLocks noChangeShapeType="1"/>
          </p:cNvSpPr>
          <p:nvPr/>
        </p:nvSpPr>
        <p:spPr bwMode="auto">
          <a:xfrm>
            <a:off x="3068638" y="2276475"/>
            <a:ext cx="3168650" cy="288925"/>
          </a:xfrm>
          <a:prstGeom prst="line">
            <a:avLst/>
          </a:prstGeom>
          <a:noFill/>
          <a:ln w="9360">
            <a:solidFill>
              <a:srgbClr val="000000"/>
            </a:solidFill>
            <a:miter lim="800000"/>
            <a:headEnd/>
            <a:tailEnd/>
          </a:ln>
          <a:effectLst/>
        </p:spPr>
        <p:txBody>
          <a:bodyPr/>
          <a:lstStyle/>
          <a:p>
            <a:endParaRPr lang="en-US"/>
          </a:p>
        </p:txBody>
      </p:sp>
      <p:sp>
        <p:nvSpPr>
          <p:cNvPr id="8203" name="Line 11"/>
          <p:cNvSpPr>
            <a:spLocks noChangeShapeType="1"/>
          </p:cNvSpPr>
          <p:nvPr/>
        </p:nvSpPr>
        <p:spPr bwMode="auto">
          <a:xfrm>
            <a:off x="3068638" y="2349500"/>
            <a:ext cx="1512887" cy="647700"/>
          </a:xfrm>
          <a:prstGeom prst="line">
            <a:avLst/>
          </a:prstGeom>
          <a:noFill/>
          <a:ln w="9360">
            <a:solidFill>
              <a:srgbClr val="000000"/>
            </a:solidFill>
            <a:miter lim="800000"/>
            <a:headEnd/>
            <a:tailEnd/>
          </a:ln>
          <a:effectLst/>
        </p:spPr>
        <p:txBody>
          <a:bodyPr/>
          <a:lstStyle/>
          <a:p>
            <a:endParaRPr lang="en-US"/>
          </a:p>
        </p:txBody>
      </p:sp>
      <p:sp>
        <p:nvSpPr>
          <p:cNvPr id="8204" name="Line 12"/>
          <p:cNvSpPr>
            <a:spLocks noChangeShapeType="1"/>
          </p:cNvSpPr>
          <p:nvPr/>
        </p:nvSpPr>
        <p:spPr bwMode="auto">
          <a:xfrm>
            <a:off x="1989138" y="3573463"/>
            <a:ext cx="2519362" cy="863600"/>
          </a:xfrm>
          <a:prstGeom prst="line">
            <a:avLst/>
          </a:prstGeom>
          <a:noFill/>
          <a:ln w="9360">
            <a:solidFill>
              <a:srgbClr val="000000"/>
            </a:solidFill>
            <a:miter lim="800000"/>
            <a:headEnd/>
            <a:tailEnd/>
          </a:ln>
          <a:effectLst/>
        </p:spPr>
        <p:txBody>
          <a:bodyPr/>
          <a:lstStyle/>
          <a:p>
            <a:endParaRPr lang="en-US"/>
          </a:p>
        </p:txBody>
      </p:sp>
      <p:sp>
        <p:nvSpPr>
          <p:cNvPr id="8205" name="Line 13"/>
          <p:cNvSpPr>
            <a:spLocks noChangeShapeType="1"/>
          </p:cNvSpPr>
          <p:nvPr/>
        </p:nvSpPr>
        <p:spPr bwMode="auto">
          <a:xfrm flipV="1">
            <a:off x="4652963" y="2630488"/>
            <a:ext cx="1655762" cy="1812925"/>
          </a:xfrm>
          <a:prstGeom prst="line">
            <a:avLst/>
          </a:prstGeom>
          <a:noFill/>
          <a:ln w="9360">
            <a:solidFill>
              <a:srgbClr val="000000"/>
            </a:solidFill>
            <a:miter lim="800000"/>
            <a:headEnd/>
            <a:tailEnd/>
          </a:ln>
          <a:effectLst/>
        </p:spPr>
        <p:txBody>
          <a:bodyPr/>
          <a:lstStyle/>
          <a:p>
            <a:endParaRPr lang="en-US"/>
          </a:p>
        </p:txBody>
      </p:sp>
      <p:sp>
        <p:nvSpPr>
          <p:cNvPr id="8206" name="Line 14"/>
          <p:cNvSpPr>
            <a:spLocks noChangeShapeType="1"/>
          </p:cNvSpPr>
          <p:nvPr/>
        </p:nvSpPr>
        <p:spPr bwMode="auto">
          <a:xfrm>
            <a:off x="1916113" y="3644900"/>
            <a:ext cx="1081087" cy="1223963"/>
          </a:xfrm>
          <a:prstGeom prst="line">
            <a:avLst/>
          </a:prstGeom>
          <a:noFill/>
          <a:ln w="9360">
            <a:solidFill>
              <a:srgbClr val="000000"/>
            </a:solidFill>
            <a:miter lim="800000"/>
            <a:headEnd/>
            <a:tailEnd/>
          </a:ln>
          <a:effectLst/>
        </p:spPr>
        <p:txBody>
          <a:bodyPr/>
          <a:lstStyle/>
          <a:p>
            <a:endParaRPr lang="en-US"/>
          </a:p>
        </p:txBody>
      </p:sp>
      <p:sp>
        <p:nvSpPr>
          <p:cNvPr id="8207" name="Line 15"/>
          <p:cNvSpPr>
            <a:spLocks noChangeShapeType="1"/>
          </p:cNvSpPr>
          <p:nvPr/>
        </p:nvSpPr>
        <p:spPr bwMode="auto">
          <a:xfrm>
            <a:off x="3141663" y="4868863"/>
            <a:ext cx="3095625" cy="73025"/>
          </a:xfrm>
          <a:prstGeom prst="line">
            <a:avLst/>
          </a:prstGeom>
          <a:noFill/>
          <a:ln w="9360">
            <a:solidFill>
              <a:srgbClr val="000000"/>
            </a:solidFill>
            <a:miter lim="800000"/>
            <a:headEnd/>
            <a:tailEnd/>
          </a:ln>
          <a:effectLst/>
        </p:spPr>
        <p:txBody>
          <a:bodyPr/>
          <a:lstStyle/>
          <a:p>
            <a:endParaRPr lang="en-US"/>
          </a:p>
        </p:txBody>
      </p:sp>
      <p:sp>
        <p:nvSpPr>
          <p:cNvPr id="8208" name="Line 16"/>
          <p:cNvSpPr>
            <a:spLocks noChangeShapeType="1"/>
          </p:cNvSpPr>
          <p:nvPr/>
        </p:nvSpPr>
        <p:spPr bwMode="auto">
          <a:xfrm>
            <a:off x="6308725" y="2636838"/>
            <a:ext cx="1588" cy="2232025"/>
          </a:xfrm>
          <a:prstGeom prst="line">
            <a:avLst/>
          </a:prstGeom>
          <a:noFill/>
          <a:ln w="9360">
            <a:solidFill>
              <a:srgbClr val="000000"/>
            </a:solidFill>
            <a:miter lim="800000"/>
            <a:headEnd/>
            <a:tailEnd/>
          </a:ln>
          <a:effectLst/>
        </p:spPr>
        <p:txBody>
          <a:bodyPr/>
          <a:lstStyle/>
          <a:p>
            <a:endParaRPr lang="en-US"/>
          </a:p>
        </p:txBody>
      </p:sp>
      <p:sp>
        <p:nvSpPr>
          <p:cNvPr id="8209" name="Line 17"/>
          <p:cNvSpPr>
            <a:spLocks noChangeShapeType="1"/>
          </p:cNvSpPr>
          <p:nvPr/>
        </p:nvSpPr>
        <p:spPr bwMode="auto">
          <a:xfrm flipV="1">
            <a:off x="1989138" y="3062288"/>
            <a:ext cx="2519362" cy="517525"/>
          </a:xfrm>
          <a:prstGeom prst="line">
            <a:avLst/>
          </a:prstGeom>
          <a:noFill/>
          <a:ln w="9360">
            <a:solidFill>
              <a:srgbClr val="000000"/>
            </a:solidFill>
            <a:miter lim="800000"/>
            <a:headEnd/>
            <a:tailEnd/>
          </a:ln>
          <a:effectLst/>
        </p:spPr>
        <p:txBody>
          <a:bodyPr/>
          <a:lstStyle/>
          <a:p>
            <a:endParaRPr lang="en-US"/>
          </a:p>
        </p:txBody>
      </p:sp>
      <p:sp>
        <p:nvSpPr>
          <p:cNvPr id="8210" name="Line 18"/>
          <p:cNvSpPr>
            <a:spLocks noChangeShapeType="1"/>
          </p:cNvSpPr>
          <p:nvPr/>
        </p:nvSpPr>
        <p:spPr bwMode="auto">
          <a:xfrm>
            <a:off x="4581525" y="3141663"/>
            <a:ext cx="1588" cy="1223962"/>
          </a:xfrm>
          <a:prstGeom prst="line">
            <a:avLst/>
          </a:prstGeom>
          <a:noFill/>
          <a:ln w="9360">
            <a:solidFill>
              <a:srgbClr val="000000"/>
            </a:solidFill>
            <a:miter lim="800000"/>
            <a:headEnd/>
            <a:tailEnd/>
          </a:ln>
          <a:effectLst/>
        </p:spPr>
        <p:txBody>
          <a:bodyPr/>
          <a:lstStyle/>
          <a:p>
            <a:endParaRPr lang="en-US"/>
          </a:p>
        </p:txBody>
      </p:sp>
      <p:sp>
        <p:nvSpPr>
          <p:cNvPr id="8211" name="Line 19"/>
          <p:cNvSpPr>
            <a:spLocks noChangeShapeType="1"/>
          </p:cNvSpPr>
          <p:nvPr/>
        </p:nvSpPr>
        <p:spPr bwMode="auto">
          <a:xfrm flipH="1">
            <a:off x="3135313" y="4508500"/>
            <a:ext cx="1452562" cy="360363"/>
          </a:xfrm>
          <a:prstGeom prst="line">
            <a:avLst/>
          </a:prstGeom>
          <a:noFill/>
          <a:ln w="9360">
            <a:solidFill>
              <a:srgbClr val="000000"/>
            </a:solidFill>
            <a:miter lim="800000"/>
            <a:headEnd/>
            <a:tailEnd/>
          </a:ln>
          <a:effectLst/>
        </p:spPr>
        <p:txBody>
          <a:bodyPr/>
          <a:lstStyle/>
          <a:p>
            <a:endParaRPr lang="en-US"/>
          </a:p>
        </p:txBody>
      </p:sp>
      <p:sp>
        <p:nvSpPr>
          <p:cNvPr id="8212" name="Line 20"/>
          <p:cNvSpPr>
            <a:spLocks noChangeShapeType="1"/>
          </p:cNvSpPr>
          <p:nvPr/>
        </p:nvSpPr>
        <p:spPr bwMode="auto">
          <a:xfrm>
            <a:off x="4614863" y="4484688"/>
            <a:ext cx="1622425" cy="457200"/>
          </a:xfrm>
          <a:prstGeom prst="line">
            <a:avLst/>
          </a:prstGeom>
          <a:noFill/>
          <a:ln w="9360">
            <a:solidFill>
              <a:srgbClr val="000000"/>
            </a:solidFill>
            <a:miter lim="800000"/>
            <a:headEnd/>
            <a:tailEnd/>
          </a:ln>
          <a:effectLst/>
        </p:spPr>
        <p:txBody>
          <a:bodyPr/>
          <a:lstStyle/>
          <a:p>
            <a:endParaRPr lang="en-US"/>
          </a:p>
        </p:txBody>
      </p:sp>
      <p:sp>
        <p:nvSpPr>
          <p:cNvPr id="8213" name="Line 21"/>
          <p:cNvSpPr>
            <a:spLocks noChangeShapeType="1"/>
          </p:cNvSpPr>
          <p:nvPr/>
        </p:nvSpPr>
        <p:spPr bwMode="auto">
          <a:xfrm flipV="1">
            <a:off x="4652963" y="2559050"/>
            <a:ext cx="1584325" cy="515938"/>
          </a:xfrm>
          <a:prstGeom prst="line">
            <a:avLst/>
          </a:prstGeom>
          <a:noFill/>
          <a:ln w="9360">
            <a:solidFill>
              <a:srgbClr val="000000"/>
            </a:solidFill>
            <a:miter lim="800000"/>
            <a:headEnd/>
            <a:tailEnd/>
          </a:ln>
          <a:effectLst/>
        </p:spPr>
        <p:txBody>
          <a:bodyPr/>
          <a:lstStyle/>
          <a:p>
            <a:endParaRPr lang="en-US"/>
          </a:p>
        </p:txBody>
      </p:sp>
      <p:sp>
        <p:nvSpPr>
          <p:cNvPr id="8214" name="Text Box 22"/>
          <p:cNvSpPr txBox="1">
            <a:spLocks noChangeArrowheads="1"/>
          </p:cNvSpPr>
          <p:nvPr/>
        </p:nvSpPr>
        <p:spPr bwMode="auto">
          <a:xfrm>
            <a:off x="4367213" y="19891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5</a:t>
            </a:r>
          </a:p>
        </p:txBody>
      </p:sp>
      <p:sp>
        <p:nvSpPr>
          <p:cNvPr id="8215" name="Text Box 23"/>
          <p:cNvSpPr txBox="1">
            <a:spLocks noChangeArrowheads="1"/>
          </p:cNvSpPr>
          <p:nvPr/>
        </p:nvSpPr>
        <p:spPr bwMode="auto">
          <a:xfrm>
            <a:off x="3554413" y="2584450"/>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5</a:t>
            </a:r>
          </a:p>
        </p:txBody>
      </p:sp>
      <p:sp>
        <p:nvSpPr>
          <p:cNvPr id="8216" name="Text Box 24"/>
          <p:cNvSpPr txBox="1">
            <a:spLocks noChangeArrowheads="1"/>
          </p:cNvSpPr>
          <p:nvPr/>
        </p:nvSpPr>
        <p:spPr bwMode="auto">
          <a:xfrm>
            <a:off x="5375275" y="2781300"/>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8217" name="Text Box 25"/>
          <p:cNvSpPr txBox="1">
            <a:spLocks noChangeArrowheads="1"/>
          </p:cNvSpPr>
          <p:nvPr/>
        </p:nvSpPr>
        <p:spPr bwMode="auto">
          <a:xfrm>
            <a:off x="2259013" y="2513013"/>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6</a:t>
            </a:r>
          </a:p>
        </p:txBody>
      </p:sp>
      <p:sp>
        <p:nvSpPr>
          <p:cNvPr id="8218" name="Text Box 26"/>
          <p:cNvSpPr txBox="1">
            <a:spLocks noChangeArrowheads="1"/>
          </p:cNvSpPr>
          <p:nvPr/>
        </p:nvSpPr>
        <p:spPr bwMode="auto">
          <a:xfrm>
            <a:off x="3070225" y="29241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8219" name="Text Box 27"/>
          <p:cNvSpPr txBox="1">
            <a:spLocks noChangeArrowheads="1"/>
          </p:cNvSpPr>
          <p:nvPr/>
        </p:nvSpPr>
        <p:spPr bwMode="auto">
          <a:xfrm>
            <a:off x="2278063" y="4365625"/>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8220" name="Text Box 28"/>
          <p:cNvSpPr txBox="1">
            <a:spLocks noChangeArrowheads="1"/>
          </p:cNvSpPr>
          <p:nvPr/>
        </p:nvSpPr>
        <p:spPr bwMode="auto">
          <a:xfrm>
            <a:off x="3359150" y="3716338"/>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3</a:t>
            </a:r>
          </a:p>
        </p:txBody>
      </p:sp>
      <p:sp>
        <p:nvSpPr>
          <p:cNvPr id="8221" name="Text Box 29"/>
          <p:cNvSpPr txBox="1">
            <a:spLocks noChangeArrowheads="1"/>
          </p:cNvSpPr>
          <p:nvPr/>
        </p:nvSpPr>
        <p:spPr bwMode="auto">
          <a:xfrm>
            <a:off x="3482975" y="43846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4</a:t>
            </a:r>
          </a:p>
        </p:txBody>
      </p:sp>
      <p:sp>
        <p:nvSpPr>
          <p:cNvPr id="8222" name="Text Box 30"/>
          <p:cNvSpPr txBox="1">
            <a:spLocks noChangeArrowheads="1"/>
          </p:cNvSpPr>
          <p:nvPr/>
        </p:nvSpPr>
        <p:spPr bwMode="auto">
          <a:xfrm>
            <a:off x="4491038" y="4960938"/>
            <a:ext cx="433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13</a:t>
            </a:r>
          </a:p>
        </p:txBody>
      </p:sp>
      <p:sp>
        <p:nvSpPr>
          <p:cNvPr id="8223" name="Text Box 31"/>
          <p:cNvSpPr txBox="1">
            <a:spLocks noChangeArrowheads="1"/>
          </p:cNvSpPr>
          <p:nvPr/>
        </p:nvSpPr>
        <p:spPr bwMode="auto">
          <a:xfrm>
            <a:off x="5354638" y="43132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8224" name="Text Box 32"/>
          <p:cNvSpPr txBox="1">
            <a:spLocks noChangeArrowheads="1"/>
          </p:cNvSpPr>
          <p:nvPr/>
        </p:nvSpPr>
        <p:spPr bwMode="auto">
          <a:xfrm>
            <a:off x="4633913" y="3448050"/>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8225" name="Text Box 33"/>
          <p:cNvSpPr txBox="1">
            <a:spLocks noChangeArrowheads="1"/>
          </p:cNvSpPr>
          <p:nvPr/>
        </p:nvSpPr>
        <p:spPr bwMode="auto">
          <a:xfrm>
            <a:off x="5354638" y="36655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3</a:t>
            </a:r>
          </a:p>
        </p:txBody>
      </p:sp>
      <p:sp>
        <p:nvSpPr>
          <p:cNvPr id="8226" name="Text Box 34"/>
          <p:cNvSpPr txBox="1">
            <a:spLocks noChangeArrowheads="1"/>
          </p:cNvSpPr>
          <p:nvPr/>
        </p:nvSpPr>
        <p:spPr bwMode="auto">
          <a:xfrm>
            <a:off x="6362700" y="37369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4</a:t>
            </a:r>
          </a:p>
        </p:txBody>
      </p:sp>
      <p:sp>
        <p:nvSpPr>
          <p:cNvPr id="8227" name="Text Box 35"/>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231775"/>
            <a:ext cx="8229600" cy="1233488"/>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Steiner Tree Example	</a:t>
            </a:r>
          </a:p>
        </p:txBody>
      </p:sp>
      <p:sp>
        <p:nvSpPr>
          <p:cNvPr id="9218" name="Rectangle 2"/>
          <p:cNvSpPr>
            <a:spLocks noChangeArrowheads="1"/>
          </p:cNvSpPr>
          <p:nvPr/>
        </p:nvSpPr>
        <p:spPr bwMode="auto">
          <a:xfrm>
            <a:off x="1844675" y="3500438"/>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9219" name="Rectangle 3"/>
          <p:cNvSpPr>
            <a:spLocks noChangeArrowheads="1"/>
          </p:cNvSpPr>
          <p:nvPr/>
        </p:nvSpPr>
        <p:spPr bwMode="auto">
          <a:xfrm>
            <a:off x="2997200" y="4797425"/>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9220" name="Rectangle 4"/>
          <p:cNvSpPr>
            <a:spLocks noChangeArrowheads="1"/>
          </p:cNvSpPr>
          <p:nvPr/>
        </p:nvSpPr>
        <p:spPr bwMode="auto">
          <a:xfrm>
            <a:off x="6237288" y="2492375"/>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9221" name="Rectangle 5"/>
          <p:cNvSpPr>
            <a:spLocks noChangeArrowheads="1"/>
          </p:cNvSpPr>
          <p:nvPr/>
        </p:nvSpPr>
        <p:spPr bwMode="auto">
          <a:xfrm>
            <a:off x="6237288" y="4868863"/>
            <a:ext cx="142875" cy="142875"/>
          </a:xfrm>
          <a:prstGeom prst="rect">
            <a:avLst/>
          </a:prstGeom>
          <a:solidFill>
            <a:srgbClr val="FF0000"/>
          </a:solidFill>
          <a:ln w="9360">
            <a:solidFill>
              <a:srgbClr val="000000"/>
            </a:solidFill>
            <a:miter lim="800000"/>
            <a:headEnd/>
            <a:tailEnd/>
          </a:ln>
          <a:effectLst/>
        </p:spPr>
        <p:txBody>
          <a:bodyPr wrap="none" anchor="ctr"/>
          <a:lstStyle/>
          <a:p>
            <a:endParaRPr lang="en-US"/>
          </a:p>
        </p:txBody>
      </p:sp>
      <p:sp>
        <p:nvSpPr>
          <p:cNvPr id="9222" name="Oval 6"/>
          <p:cNvSpPr>
            <a:spLocks noChangeArrowheads="1"/>
          </p:cNvSpPr>
          <p:nvPr/>
        </p:nvSpPr>
        <p:spPr bwMode="auto">
          <a:xfrm>
            <a:off x="2925763" y="2205038"/>
            <a:ext cx="142875" cy="144462"/>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9223" name="Oval 7"/>
          <p:cNvSpPr>
            <a:spLocks noChangeArrowheads="1"/>
          </p:cNvSpPr>
          <p:nvPr/>
        </p:nvSpPr>
        <p:spPr bwMode="auto">
          <a:xfrm>
            <a:off x="4508500" y="2997200"/>
            <a:ext cx="142875" cy="144463"/>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9224" name="Oval 8"/>
          <p:cNvSpPr>
            <a:spLocks noChangeArrowheads="1"/>
          </p:cNvSpPr>
          <p:nvPr/>
        </p:nvSpPr>
        <p:spPr bwMode="auto">
          <a:xfrm>
            <a:off x="4508500" y="4365625"/>
            <a:ext cx="142875" cy="144463"/>
          </a:xfrm>
          <a:prstGeom prst="ellipse">
            <a:avLst/>
          </a:prstGeom>
          <a:solidFill>
            <a:srgbClr val="00FF00"/>
          </a:solidFill>
          <a:ln w="9360">
            <a:solidFill>
              <a:srgbClr val="000000"/>
            </a:solidFill>
            <a:miter lim="800000"/>
            <a:headEnd/>
            <a:tailEnd/>
          </a:ln>
          <a:effectLst/>
        </p:spPr>
        <p:txBody>
          <a:bodyPr wrap="none" anchor="ctr"/>
          <a:lstStyle/>
          <a:p>
            <a:endParaRPr lang="en-US"/>
          </a:p>
        </p:txBody>
      </p:sp>
      <p:sp>
        <p:nvSpPr>
          <p:cNvPr id="9225" name="Line 9"/>
          <p:cNvSpPr>
            <a:spLocks noChangeShapeType="1"/>
          </p:cNvSpPr>
          <p:nvPr/>
        </p:nvSpPr>
        <p:spPr bwMode="auto">
          <a:xfrm flipH="1">
            <a:off x="1908175" y="2349500"/>
            <a:ext cx="1093788" cy="1150938"/>
          </a:xfrm>
          <a:prstGeom prst="line">
            <a:avLst/>
          </a:prstGeom>
          <a:noFill/>
          <a:ln w="9360">
            <a:solidFill>
              <a:srgbClr val="000000"/>
            </a:solidFill>
            <a:miter lim="800000"/>
            <a:headEnd/>
            <a:tailEnd/>
          </a:ln>
          <a:effectLst/>
        </p:spPr>
        <p:txBody>
          <a:bodyPr/>
          <a:lstStyle/>
          <a:p>
            <a:endParaRPr lang="en-US"/>
          </a:p>
        </p:txBody>
      </p:sp>
      <p:sp>
        <p:nvSpPr>
          <p:cNvPr id="9226" name="Line 10"/>
          <p:cNvSpPr>
            <a:spLocks noChangeShapeType="1"/>
          </p:cNvSpPr>
          <p:nvPr/>
        </p:nvSpPr>
        <p:spPr bwMode="auto">
          <a:xfrm>
            <a:off x="3068638" y="2276475"/>
            <a:ext cx="3168650" cy="288925"/>
          </a:xfrm>
          <a:prstGeom prst="line">
            <a:avLst/>
          </a:prstGeom>
          <a:noFill/>
          <a:ln w="9360">
            <a:solidFill>
              <a:srgbClr val="000000"/>
            </a:solidFill>
            <a:miter lim="800000"/>
            <a:headEnd/>
            <a:tailEnd/>
          </a:ln>
          <a:effectLst/>
        </p:spPr>
        <p:txBody>
          <a:bodyPr/>
          <a:lstStyle/>
          <a:p>
            <a:endParaRPr lang="en-US"/>
          </a:p>
        </p:txBody>
      </p:sp>
      <p:sp>
        <p:nvSpPr>
          <p:cNvPr id="9227" name="Line 11"/>
          <p:cNvSpPr>
            <a:spLocks noChangeShapeType="1"/>
          </p:cNvSpPr>
          <p:nvPr/>
        </p:nvSpPr>
        <p:spPr bwMode="auto">
          <a:xfrm>
            <a:off x="3068638" y="2349500"/>
            <a:ext cx="1512887" cy="647700"/>
          </a:xfrm>
          <a:prstGeom prst="line">
            <a:avLst/>
          </a:prstGeom>
          <a:noFill/>
          <a:ln w="9360">
            <a:solidFill>
              <a:srgbClr val="000000"/>
            </a:solidFill>
            <a:miter lim="800000"/>
            <a:headEnd/>
            <a:tailEnd/>
          </a:ln>
          <a:effectLst/>
        </p:spPr>
        <p:txBody>
          <a:bodyPr/>
          <a:lstStyle/>
          <a:p>
            <a:endParaRPr lang="en-US"/>
          </a:p>
        </p:txBody>
      </p:sp>
      <p:sp>
        <p:nvSpPr>
          <p:cNvPr id="9228" name="Line 12"/>
          <p:cNvSpPr>
            <a:spLocks noChangeShapeType="1"/>
          </p:cNvSpPr>
          <p:nvPr/>
        </p:nvSpPr>
        <p:spPr bwMode="auto">
          <a:xfrm>
            <a:off x="1989138" y="3573463"/>
            <a:ext cx="2519362" cy="863600"/>
          </a:xfrm>
          <a:prstGeom prst="line">
            <a:avLst/>
          </a:prstGeom>
          <a:noFill/>
          <a:ln w="9360">
            <a:solidFill>
              <a:srgbClr val="000000"/>
            </a:solidFill>
            <a:miter lim="800000"/>
            <a:headEnd/>
            <a:tailEnd/>
          </a:ln>
          <a:effectLst/>
        </p:spPr>
        <p:txBody>
          <a:bodyPr/>
          <a:lstStyle/>
          <a:p>
            <a:endParaRPr lang="en-US"/>
          </a:p>
        </p:txBody>
      </p:sp>
      <p:sp>
        <p:nvSpPr>
          <p:cNvPr id="9229" name="Line 13"/>
          <p:cNvSpPr>
            <a:spLocks noChangeShapeType="1"/>
          </p:cNvSpPr>
          <p:nvPr/>
        </p:nvSpPr>
        <p:spPr bwMode="auto">
          <a:xfrm flipV="1">
            <a:off x="4652963" y="2630488"/>
            <a:ext cx="1655762" cy="1812925"/>
          </a:xfrm>
          <a:prstGeom prst="line">
            <a:avLst/>
          </a:prstGeom>
          <a:noFill/>
          <a:ln w="9360">
            <a:solidFill>
              <a:srgbClr val="000000"/>
            </a:solidFill>
            <a:miter lim="800000"/>
            <a:headEnd/>
            <a:tailEnd/>
          </a:ln>
          <a:effectLst/>
        </p:spPr>
        <p:txBody>
          <a:bodyPr/>
          <a:lstStyle/>
          <a:p>
            <a:endParaRPr lang="en-US"/>
          </a:p>
        </p:txBody>
      </p:sp>
      <p:sp>
        <p:nvSpPr>
          <p:cNvPr id="9230" name="Line 14"/>
          <p:cNvSpPr>
            <a:spLocks noChangeShapeType="1"/>
          </p:cNvSpPr>
          <p:nvPr/>
        </p:nvSpPr>
        <p:spPr bwMode="auto">
          <a:xfrm>
            <a:off x="1916113" y="3644900"/>
            <a:ext cx="1081087" cy="1223963"/>
          </a:xfrm>
          <a:prstGeom prst="line">
            <a:avLst/>
          </a:prstGeom>
          <a:noFill/>
          <a:ln w="9360">
            <a:solidFill>
              <a:srgbClr val="000000"/>
            </a:solidFill>
            <a:miter lim="800000"/>
            <a:headEnd/>
            <a:tailEnd/>
          </a:ln>
          <a:effectLst/>
        </p:spPr>
        <p:txBody>
          <a:bodyPr/>
          <a:lstStyle/>
          <a:p>
            <a:endParaRPr lang="en-US"/>
          </a:p>
        </p:txBody>
      </p:sp>
      <p:sp>
        <p:nvSpPr>
          <p:cNvPr id="9231" name="Line 15"/>
          <p:cNvSpPr>
            <a:spLocks noChangeShapeType="1"/>
          </p:cNvSpPr>
          <p:nvPr/>
        </p:nvSpPr>
        <p:spPr bwMode="auto">
          <a:xfrm>
            <a:off x="3141663" y="4868863"/>
            <a:ext cx="3095625" cy="73025"/>
          </a:xfrm>
          <a:prstGeom prst="line">
            <a:avLst/>
          </a:prstGeom>
          <a:noFill/>
          <a:ln w="9360">
            <a:solidFill>
              <a:srgbClr val="000000"/>
            </a:solidFill>
            <a:miter lim="800000"/>
            <a:headEnd/>
            <a:tailEnd/>
          </a:ln>
          <a:effectLst/>
        </p:spPr>
        <p:txBody>
          <a:bodyPr/>
          <a:lstStyle/>
          <a:p>
            <a:endParaRPr lang="en-US"/>
          </a:p>
        </p:txBody>
      </p:sp>
      <p:sp>
        <p:nvSpPr>
          <p:cNvPr id="9232" name="Line 16"/>
          <p:cNvSpPr>
            <a:spLocks noChangeShapeType="1"/>
          </p:cNvSpPr>
          <p:nvPr/>
        </p:nvSpPr>
        <p:spPr bwMode="auto">
          <a:xfrm>
            <a:off x="6308725" y="2636838"/>
            <a:ext cx="1588" cy="2232025"/>
          </a:xfrm>
          <a:prstGeom prst="line">
            <a:avLst/>
          </a:prstGeom>
          <a:noFill/>
          <a:ln w="9360">
            <a:solidFill>
              <a:srgbClr val="000000"/>
            </a:solidFill>
            <a:miter lim="800000"/>
            <a:headEnd/>
            <a:tailEnd/>
          </a:ln>
          <a:effectLst/>
        </p:spPr>
        <p:txBody>
          <a:bodyPr/>
          <a:lstStyle/>
          <a:p>
            <a:endParaRPr lang="en-US"/>
          </a:p>
        </p:txBody>
      </p:sp>
      <p:sp>
        <p:nvSpPr>
          <p:cNvPr id="9233" name="Line 17"/>
          <p:cNvSpPr>
            <a:spLocks noChangeShapeType="1"/>
          </p:cNvSpPr>
          <p:nvPr/>
        </p:nvSpPr>
        <p:spPr bwMode="auto">
          <a:xfrm flipV="1">
            <a:off x="1989138" y="3062288"/>
            <a:ext cx="2519362" cy="517525"/>
          </a:xfrm>
          <a:prstGeom prst="line">
            <a:avLst/>
          </a:prstGeom>
          <a:noFill/>
          <a:ln w="38160">
            <a:solidFill>
              <a:srgbClr val="FFFF00"/>
            </a:solidFill>
            <a:miter lim="800000"/>
            <a:headEnd/>
            <a:tailEnd/>
          </a:ln>
          <a:effectLst/>
        </p:spPr>
        <p:txBody>
          <a:bodyPr/>
          <a:lstStyle/>
          <a:p>
            <a:endParaRPr lang="en-US"/>
          </a:p>
        </p:txBody>
      </p:sp>
      <p:sp>
        <p:nvSpPr>
          <p:cNvPr id="9234" name="Line 18"/>
          <p:cNvSpPr>
            <a:spLocks noChangeShapeType="1"/>
          </p:cNvSpPr>
          <p:nvPr/>
        </p:nvSpPr>
        <p:spPr bwMode="auto">
          <a:xfrm>
            <a:off x="4581525" y="3141663"/>
            <a:ext cx="1588" cy="1223962"/>
          </a:xfrm>
          <a:prstGeom prst="line">
            <a:avLst/>
          </a:prstGeom>
          <a:noFill/>
          <a:ln w="38160">
            <a:solidFill>
              <a:srgbClr val="FFFF00"/>
            </a:solidFill>
            <a:miter lim="800000"/>
            <a:headEnd/>
            <a:tailEnd/>
          </a:ln>
          <a:effectLst/>
        </p:spPr>
        <p:txBody>
          <a:bodyPr/>
          <a:lstStyle/>
          <a:p>
            <a:endParaRPr lang="en-US"/>
          </a:p>
        </p:txBody>
      </p:sp>
      <p:sp>
        <p:nvSpPr>
          <p:cNvPr id="9235" name="Line 19"/>
          <p:cNvSpPr>
            <a:spLocks noChangeShapeType="1"/>
          </p:cNvSpPr>
          <p:nvPr/>
        </p:nvSpPr>
        <p:spPr bwMode="auto">
          <a:xfrm flipH="1">
            <a:off x="3135313" y="4508500"/>
            <a:ext cx="1452562" cy="360363"/>
          </a:xfrm>
          <a:prstGeom prst="line">
            <a:avLst/>
          </a:prstGeom>
          <a:noFill/>
          <a:ln w="38160">
            <a:solidFill>
              <a:srgbClr val="FFFF00"/>
            </a:solidFill>
            <a:miter lim="800000"/>
            <a:headEnd/>
            <a:tailEnd/>
          </a:ln>
          <a:effectLst/>
        </p:spPr>
        <p:txBody>
          <a:bodyPr/>
          <a:lstStyle/>
          <a:p>
            <a:endParaRPr lang="en-US"/>
          </a:p>
        </p:txBody>
      </p:sp>
      <p:sp>
        <p:nvSpPr>
          <p:cNvPr id="9236" name="Line 20"/>
          <p:cNvSpPr>
            <a:spLocks noChangeShapeType="1"/>
          </p:cNvSpPr>
          <p:nvPr/>
        </p:nvSpPr>
        <p:spPr bwMode="auto">
          <a:xfrm>
            <a:off x="4652963" y="4508500"/>
            <a:ext cx="1584325" cy="433388"/>
          </a:xfrm>
          <a:prstGeom prst="line">
            <a:avLst/>
          </a:prstGeom>
          <a:noFill/>
          <a:ln w="38160">
            <a:solidFill>
              <a:srgbClr val="FFFF00"/>
            </a:solidFill>
            <a:miter lim="800000"/>
            <a:headEnd/>
            <a:tailEnd/>
          </a:ln>
          <a:effectLst/>
        </p:spPr>
        <p:txBody>
          <a:bodyPr/>
          <a:lstStyle/>
          <a:p>
            <a:endParaRPr lang="en-US"/>
          </a:p>
        </p:txBody>
      </p:sp>
      <p:sp>
        <p:nvSpPr>
          <p:cNvPr id="9237" name="Line 21"/>
          <p:cNvSpPr>
            <a:spLocks noChangeShapeType="1"/>
          </p:cNvSpPr>
          <p:nvPr/>
        </p:nvSpPr>
        <p:spPr bwMode="auto">
          <a:xfrm flipV="1">
            <a:off x="4652963" y="2559050"/>
            <a:ext cx="1584325" cy="515938"/>
          </a:xfrm>
          <a:prstGeom prst="line">
            <a:avLst/>
          </a:prstGeom>
          <a:noFill/>
          <a:ln w="38160">
            <a:solidFill>
              <a:srgbClr val="FFFF00"/>
            </a:solidFill>
            <a:miter lim="800000"/>
            <a:headEnd/>
            <a:tailEnd/>
          </a:ln>
          <a:effectLst/>
        </p:spPr>
        <p:txBody>
          <a:bodyPr/>
          <a:lstStyle/>
          <a:p>
            <a:endParaRPr lang="en-US"/>
          </a:p>
        </p:txBody>
      </p:sp>
      <p:sp>
        <p:nvSpPr>
          <p:cNvPr id="9238" name="Text Box 22"/>
          <p:cNvSpPr txBox="1">
            <a:spLocks noChangeArrowheads="1"/>
          </p:cNvSpPr>
          <p:nvPr/>
        </p:nvSpPr>
        <p:spPr bwMode="auto">
          <a:xfrm>
            <a:off x="4367213" y="19891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5</a:t>
            </a:r>
          </a:p>
        </p:txBody>
      </p:sp>
      <p:sp>
        <p:nvSpPr>
          <p:cNvPr id="9239" name="Text Box 23"/>
          <p:cNvSpPr txBox="1">
            <a:spLocks noChangeArrowheads="1"/>
          </p:cNvSpPr>
          <p:nvPr/>
        </p:nvSpPr>
        <p:spPr bwMode="auto">
          <a:xfrm>
            <a:off x="3554413" y="2584450"/>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5</a:t>
            </a:r>
          </a:p>
        </p:txBody>
      </p:sp>
      <p:sp>
        <p:nvSpPr>
          <p:cNvPr id="9240" name="Text Box 24"/>
          <p:cNvSpPr txBox="1">
            <a:spLocks noChangeArrowheads="1"/>
          </p:cNvSpPr>
          <p:nvPr/>
        </p:nvSpPr>
        <p:spPr bwMode="auto">
          <a:xfrm>
            <a:off x="5375275" y="2781300"/>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9241" name="Text Box 25"/>
          <p:cNvSpPr txBox="1">
            <a:spLocks noChangeArrowheads="1"/>
          </p:cNvSpPr>
          <p:nvPr/>
        </p:nvSpPr>
        <p:spPr bwMode="auto">
          <a:xfrm>
            <a:off x="2259013" y="2513013"/>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6</a:t>
            </a:r>
          </a:p>
        </p:txBody>
      </p:sp>
      <p:sp>
        <p:nvSpPr>
          <p:cNvPr id="9242" name="Text Box 26"/>
          <p:cNvSpPr txBox="1">
            <a:spLocks noChangeArrowheads="1"/>
          </p:cNvSpPr>
          <p:nvPr/>
        </p:nvSpPr>
        <p:spPr bwMode="auto">
          <a:xfrm>
            <a:off x="3070225" y="29241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9243" name="Text Box 27"/>
          <p:cNvSpPr txBox="1">
            <a:spLocks noChangeArrowheads="1"/>
          </p:cNvSpPr>
          <p:nvPr/>
        </p:nvSpPr>
        <p:spPr bwMode="auto">
          <a:xfrm>
            <a:off x="2278063" y="4365625"/>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9244" name="Text Box 28"/>
          <p:cNvSpPr txBox="1">
            <a:spLocks noChangeArrowheads="1"/>
          </p:cNvSpPr>
          <p:nvPr/>
        </p:nvSpPr>
        <p:spPr bwMode="auto">
          <a:xfrm>
            <a:off x="3359150" y="3716338"/>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3</a:t>
            </a:r>
          </a:p>
        </p:txBody>
      </p:sp>
      <p:sp>
        <p:nvSpPr>
          <p:cNvPr id="9245" name="Text Box 29"/>
          <p:cNvSpPr txBox="1">
            <a:spLocks noChangeArrowheads="1"/>
          </p:cNvSpPr>
          <p:nvPr/>
        </p:nvSpPr>
        <p:spPr bwMode="auto">
          <a:xfrm>
            <a:off x="3482975" y="43846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4</a:t>
            </a:r>
          </a:p>
        </p:txBody>
      </p:sp>
      <p:sp>
        <p:nvSpPr>
          <p:cNvPr id="9246" name="Text Box 30"/>
          <p:cNvSpPr txBox="1">
            <a:spLocks noChangeArrowheads="1"/>
          </p:cNvSpPr>
          <p:nvPr/>
        </p:nvSpPr>
        <p:spPr bwMode="auto">
          <a:xfrm>
            <a:off x="4491038" y="4960938"/>
            <a:ext cx="433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13</a:t>
            </a:r>
          </a:p>
        </p:txBody>
      </p:sp>
      <p:sp>
        <p:nvSpPr>
          <p:cNvPr id="9247" name="Text Box 31"/>
          <p:cNvSpPr txBox="1">
            <a:spLocks noChangeArrowheads="1"/>
          </p:cNvSpPr>
          <p:nvPr/>
        </p:nvSpPr>
        <p:spPr bwMode="auto">
          <a:xfrm>
            <a:off x="5354638" y="43132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9248" name="Text Box 32"/>
          <p:cNvSpPr txBox="1">
            <a:spLocks noChangeArrowheads="1"/>
          </p:cNvSpPr>
          <p:nvPr/>
        </p:nvSpPr>
        <p:spPr bwMode="auto">
          <a:xfrm>
            <a:off x="4633913" y="3448050"/>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2</a:t>
            </a:r>
          </a:p>
        </p:txBody>
      </p:sp>
      <p:sp>
        <p:nvSpPr>
          <p:cNvPr id="9249" name="Text Box 33"/>
          <p:cNvSpPr txBox="1">
            <a:spLocks noChangeArrowheads="1"/>
          </p:cNvSpPr>
          <p:nvPr/>
        </p:nvSpPr>
        <p:spPr bwMode="auto">
          <a:xfrm>
            <a:off x="5354638" y="3665538"/>
            <a:ext cx="306387"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3</a:t>
            </a:r>
          </a:p>
        </p:txBody>
      </p:sp>
      <p:sp>
        <p:nvSpPr>
          <p:cNvPr id="9250" name="Text Box 34"/>
          <p:cNvSpPr txBox="1">
            <a:spLocks noChangeArrowheads="1"/>
          </p:cNvSpPr>
          <p:nvPr/>
        </p:nvSpPr>
        <p:spPr bwMode="auto">
          <a:xfrm>
            <a:off x="6362700" y="3736975"/>
            <a:ext cx="306388" cy="368300"/>
          </a:xfrm>
          <a:prstGeom prst="rect">
            <a:avLst/>
          </a:prstGeom>
          <a:noFill/>
          <a:ln w="9525">
            <a:noFill/>
            <a:round/>
            <a:headEnd/>
            <a:tailEnd/>
          </a:ln>
          <a:effectLst/>
        </p:spPr>
        <p:txBody>
          <a:bodyPr wrap="none" lIns="90000" tIns="46800" rIns="90000" bIns="46800">
            <a:spAutoFit/>
          </a:bodyPr>
          <a:lstStyle/>
          <a:p>
            <a: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新細明體" pitchFamily="16" charset="0"/>
                <a:cs typeface="新細明體" pitchFamily="16" charset="0"/>
              </a:rPr>
              <a:t>4</a:t>
            </a:r>
          </a:p>
        </p:txBody>
      </p:sp>
      <p:sp>
        <p:nvSpPr>
          <p:cNvPr id="9251" name="Text Box 35"/>
          <p:cNvSpPr txBox="1">
            <a:spLocks noChangeArrowheads="1"/>
          </p:cNvSpPr>
          <p:nvPr/>
        </p:nvSpPr>
        <p:spPr bwMode="auto">
          <a:xfrm>
            <a:off x="481013" y="6251575"/>
            <a:ext cx="1728787" cy="365125"/>
          </a:xfrm>
          <a:prstGeom prst="rect">
            <a:avLst/>
          </a:prstGeom>
          <a:noFill/>
          <a:ln w="9525">
            <a:noFill/>
            <a:round/>
            <a:headEnd/>
            <a:tailEnd/>
          </a:ln>
          <a:effectLst/>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a:solidFill>
                  <a:srgbClr val="000000"/>
                </a:solidFill>
                <a:ea typeface="MS Gothic" charset="0"/>
                <a:cs typeface="MS Gothic" charset="0"/>
              </a:rPr>
              <a:t>*image from [3]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57200" y="231775"/>
            <a:ext cx="8229600" cy="1233488"/>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Steiner Tree - Applications</a:t>
            </a:r>
          </a:p>
        </p:txBody>
      </p:sp>
      <p:sp>
        <p:nvSpPr>
          <p:cNvPr id="10242" name="Rectangle 2"/>
          <p:cNvSpPr>
            <a:spLocks noGrp="1" noChangeArrowheads="1"/>
          </p:cNvSpPr>
          <p:nvPr>
            <p:ph type="body" idx="4294967295"/>
          </p:nvPr>
        </p:nvSpPr>
        <p:spPr>
          <a:xfrm>
            <a:off x="457200" y="1600200"/>
            <a:ext cx="8229600" cy="4624388"/>
          </a:xfrm>
          <a:ln/>
        </p:spPr>
        <p:txBody>
          <a:bodyPr/>
          <a:lstStyle/>
          <a:p>
            <a:pPr>
              <a:tabLst>
                <a:tab pos="342900" algn="l"/>
                <a:tab pos="565150" algn="l"/>
                <a:tab pos="1479550" algn="l"/>
                <a:tab pos="2393950" algn="l"/>
                <a:tab pos="3308350" algn="l"/>
                <a:tab pos="4222750" algn="l"/>
                <a:tab pos="5137150" algn="l"/>
                <a:tab pos="6051550" algn="l"/>
                <a:tab pos="6965950" algn="l"/>
                <a:tab pos="7880350" algn="l"/>
                <a:tab pos="8794750" algn="l"/>
                <a:tab pos="9709150" algn="l"/>
                <a:tab pos="10053638" algn="l"/>
                <a:tab pos="10510838" algn="l"/>
                <a:tab pos="10512425" algn="l"/>
                <a:tab pos="10514013" algn="l"/>
              </a:tabLst>
            </a:pPr>
            <a:r>
              <a:rPr lang="en-US"/>
              <a:t>	</a:t>
            </a:r>
          </a:p>
        </p:txBody>
      </p:sp>
      <p:sp>
        <p:nvSpPr>
          <p:cNvPr id="10243" name="Text Box 3"/>
          <p:cNvSpPr txBox="1">
            <a:spLocks noChangeArrowheads="1"/>
          </p:cNvSpPr>
          <p:nvPr/>
        </p:nvSpPr>
        <p:spPr bwMode="auto">
          <a:xfrm>
            <a:off x="457200" y="1600200"/>
            <a:ext cx="8229600" cy="4533900"/>
          </a:xfrm>
          <a:prstGeom prst="rect">
            <a:avLst/>
          </a:prstGeom>
          <a:noFill/>
          <a:ln w="9525">
            <a:noFill/>
            <a:round/>
            <a:headEnd/>
            <a:tailEnd/>
          </a:ln>
          <a:effectLst/>
        </p:spPr>
        <p:txBody>
          <a:bodyPr lIns="90000" tIns="46800" rIns="90000" bIns="46800"/>
          <a:lstStyle/>
          <a:p>
            <a:pPr marL="336550" indent="-336550">
              <a:spcBef>
                <a:spcPts val="750"/>
              </a:spcBef>
              <a:buClr>
                <a:srgbClr val="CC9900"/>
              </a:buClr>
              <a:buSzPct val="65000"/>
              <a:buFont typeface="Wingdings" charset="2"/>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3000">
                <a:solidFill>
                  <a:srgbClr val="000000"/>
                </a:solidFill>
                <a:ea typeface="新細明體" pitchFamily="16" charset="0"/>
                <a:cs typeface="新細明體" pitchFamily="16" charset="0"/>
              </a:rPr>
              <a:t>VLSI design – length of interconnection of terminals</a:t>
            </a:r>
          </a:p>
          <a:p>
            <a:pPr marL="336550" indent="-336550">
              <a:spcBef>
                <a:spcPts val="750"/>
              </a:spcBef>
              <a:buClr>
                <a:srgbClr val="CC9900"/>
              </a:buClr>
              <a:buSzPct val="65000"/>
              <a:buFont typeface="Wingdings" charset="2"/>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3000">
                <a:solidFill>
                  <a:srgbClr val="000000"/>
                </a:solidFill>
                <a:ea typeface="新細明體" pitchFamily="16" charset="0"/>
                <a:cs typeface="新細明體" pitchFamily="16" charset="0"/>
              </a:rPr>
              <a:t>computational biology – construction phylogney trees</a:t>
            </a:r>
          </a:p>
          <a:p>
            <a:pPr marL="336550" indent="-336550">
              <a:spcBef>
                <a:spcPts val="750"/>
              </a:spcBef>
              <a:buClr>
                <a:srgbClr val="CC9900"/>
              </a:buClr>
              <a:buSzPct val="65000"/>
              <a:buFont typeface="Wingdings" charset="2"/>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3000">
                <a:solidFill>
                  <a:srgbClr val="000000"/>
                </a:solidFill>
                <a:ea typeface="新細明體" pitchFamily="16" charset="0"/>
                <a:cs typeface="新細明體" pitchFamily="16" charset="0"/>
              </a:rPr>
              <a:t> network routing</a:t>
            </a:r>
          </a:p>
          <a:p>
            <a:pPr marL="336550" indent="-336550">
              <a:spcBef>
                <a:spcPts val="750"/>
              </a:spcBef>
              <a:buClr>
                <a:srgbClr val="CC9900"/>
              </a:buClr>
              <a:buSzPct val="65000"/>
              <a:buFont typeface="Wingdings" charset="2"/>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pPr>
            <a:r>
              <a:rPr lang="en-US" sz="3000">
                <a:solidFill>
                  <a:srgbClr val="000000"/>
                </a:solidFill>
                <a:ea typeface="新細明體" pitchFamily="16" charset="0"/>
                <a:cs typeface="新細明體" pitchFamily="16" charset="0"/>
              </a:rPr>
              <a:t> wireless communications</a:t>
            </a:r>
          </a:p>
        </p:txBody>
      </p:sp>
      <p:sp>
        <p:nvSpPr>
          <p:cNvPr id="10244" name="Text Box 4"/>
          <p:cNvSpPr txBox="1">
            <a:spLocks noChangeArrowheads="1"/>
          </p:cNvSpPr>
          <p:nvPr/>
        </p:nvSpPr>
        <p:spPr bwMode="auto">
          <a:xfrm>
            <a:off x="457200" y="1600200"/>
            <a:ext cx="8229600" cy="4533900"/>
          </a:xfrm>
          <a:prstGeom prst="rect">
            <a:avLst/>
          </a:prstGeom>
          <a:noFill/>
          <a:ln w="9525">
            <a:noFill/>
            <a:round/>
            <a:headEnd/>
            <a:tailEnd/>
          </a:ln>
          <a:effec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457200" y="276225"/>
            <a:ext cx="8229600" cy="1143000"/>
          </a:xfrm>
          <a:ln/>
        </p:spPr>
        <p:txBody>
          <a:bodyPr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Overview</a:t>
            </a:r>
          </a:p>
        </p:txBody>
      </p:sp>
      <p:sp>
        <p:nvSpPr>
          <p:cNvPr id="11266"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 (chp 3)</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Trees</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b="1">
                <a:solidFill>
                  <a:srgbClr val="008000"/>
                </a:solidFill>
              </a:rPr>
              <a:t>Metric Steiner Trees</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Steiner Forest (chp 22)</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Definition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LP-relaxation and dual</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Primal-dual with synchronization</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Example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Analysis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457200" y="276225"/>
            <a:ext cx="8229600" cy="1143000"/>
          </a:xfrm>
          <a:ln/>
        </p:spPr>
        <p:txBody>
          <a:bodyPr anchor="ct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t> Metric Steiner Tree	</a:t>
            </a:r>
          </a:p>
        </p:txBody>
      </p:sp>
      <p:sp>
        <p:nvSpPr>
          <p:cNvPr id="12290" name="Rectangle 2"/>
          <p:cNvSpPr>
            <a:spLocks noGrp="1" noChangeArrowheads="1"/>
          </p:cNvSpPr>
          <p:nvPr>
            <p:ph type="body" idx="4294967295"/>
          </p:nvPr>
        </p:nvSpPr>
        <p:spPr>
          <a:xfrm>
            <a:off x="457200" y="1600200"/>
            <a:ext cx="8229600" cy="4533900"/>
          </a:xfrm>
          <a:ln/>
        </p:spPr>
        <p:txBody>
          <a:bodyPr/>
          <a:lstStyle/>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W.L.G.  Steiner tree can be turned into a Metric Steiner Tree</a:t>
            </a:r>
          </a:p>
          <a:p>
            <a:pPr marL="336550" indent="-336550">
              <a:buClr>
                <a:srgbClr val="CC9900"/>
              </a:buClr>
              <a:buSzPct val="65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Metric Steiner Tree:</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The edge costs satisfy the triangle inequality.</a:t>
            </a:r>
          </a:p>
          <a:p>
            <a:pPr marL="663575" lvl="1" indent="-325438">
              <a:buClr>
                <a:srgbClr val="3B812F"/>
              </a:buClr>
              <a:buSzPct val="60000"/>
              <a:buFont typeface="Wingdings" charset="2"/>
              <a:buChar char=""/>
              <a:tabLst>
                <a:tab pos="336550" algn="l"/>
                <a:tab pos="449263" algn="l"/>
                <a:tab pos="906463" algn="l"/>
                <a:tab pos="1363663" algn="l"/>
                <a:tab pos="1820863" algn="l"/>
                <a:tab pos="2278063" algn="l"/>
                <a:tab pos="2735263" algn="l"/>
                <a:tab pos="3192463" algn="l"/>
                <a:tab pos="3649663" algn="l"/>
                <a:tab pos="4106863" algn="l"/>
                <a:tab pos="4564063" algn="l"/>
                <a:tab pos="5021263" algn="l"/>
                <a:tab pos="5478463" algn="l"/>
                <a:tab pos="5935663" algn="l"/>
                <a:tab pos="6392863" algn="l"/>
                <a:tab pos="6850063" algn="l"/>
                <a:tab pos="7307263" algn="l"/>
                <a:tab pos="7764463" algn="l"/>
                <a:tab pos="8221663" algn="l"/>
                <a:tab pos="8678863" algn="l"/>
                <a:tab pos="9136063" algn="l"/>
              </a:tabLst>
            </a:pPr>
            <a:r>
              <a:rPr lang="en-US"/>
              <a:t>i.e., G is a complete undirected graph, and for any three vertices, </a:t>
            </a:r>
            <a:r>
              <a:rPr lang="en-US" i="1"/>
              <a:t>u</a:t>
            </a:r>
            <a:r>
              <a:rPr lang="en-US"/>
              <a:t>, </a:t>
            </a:r>
            <a:r>
              <a:rPr lang="en-US" i="1"/>
              <a:t>v</a:t>
            </a:r>
            <a:r>
              <a:rPr lang="en-US"/>
              <a:t> and </a:t>
            </a:r>
            <a:r>
              <a:rPr lang="en-US" i="1"/>
              <a:t>w</a:t>
            </a:r>
            <a:r>
              <a:rPr lang="en-US"/>
              <a:t>, </a:t>
            </a:r>
            <a:r>
              <a:rPr lang="en-US" i="1"/>
              <a:t>cost(u,v) </a:t>
            </a:r>
            <a:r>
              <a:rPr lang="en-US" i="1">
                <a:cs typeface="Arial" charset="0"/>
              </a:rPr>
              <a:t>≤</a:t>
            </a:r>
            <a:r>
              <a:rPr lang="en-US" i="1"/>
              <a:t> cost(u,w) + cost(v,w)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新細明體"/>
        <a:cs typeface="新細明體"/>
      </a:majorFont>
      <a:minorFont>
        <a:latin typeface="Arial"/>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新細明體"/>
        <a:cs typeface="新細明體"/>
      </a:majorFont>
      <a:minorFont>
        <a:latin typeface="Arial"/>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1726</Words>
  <Application>Microsoft Office PowerPoint</Application>
  <PresentationFormat>On-screen Show (4:3)</PresentationFormat>
  <Paragraphs>283</Paragraphs>
  <Slides>44</Slides>
  <Notes>44</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48" baseType="lpstr">
      <vt:lpstr>Office Theme</vt:lpstr>
      <vt:lpstr>Office Theme</vt:lpstr>
      <vt:lpstr>Equation</vt:lpstr>
      <vt:lpstr>Microsoft Equation 3.0</vt:lpstr>
      <vt:lpstr> Steiner Forest </vt:lpstr>
      <vt:lpstr>Overview</vt:lpstr>
      <vt:lpstr>Steiner Tree </vt:lpstr>
      <vt:lpstr>Steiner Tree  </vt:lpstr>
      <vt:lpstr>Steiner Tree Example </vt:lpstr>
      <vt:lpstr>Steiner Tree Example </vt:lpstr>
      <vt:lpstr>Steiner Tree - Applications</vt:lpstr>
      <vt:lpstr>Overview</vt:lpstr>
      <vt:lpstr> Metric Steiner Tree </vt:lpstr>
      <vt:lpstr> Metric Steiner Tree (reduction )</vt:lpstr>
      <vt:lpstr> Metric Steiner Tree (reduction )</vt:lpstr>
      <vt:lpstr>Metric Steiner Tree  </vt:lpstr>
      <vt:lpstr>Overview</vt:lpstr>
      <vt:lpstr>Steiner Forest</vt:lpstr>
      <vt:lpstr>Steiner Forest</vt:lpstr>
      <vt:lpstr>Steiner Forest</vt:lpstr>
      <vt:lpstr>Overview</vt:lpstr>
      <vt:lpstr>Steiner Forest – LP-Relaxation &amp; dual</vt:lpstr>
      <vt:lpstr>Steiner Forest – LP-Relaxation &amp; dual</vt:lpstr>
      <vt:lpstr>Steiner Forest – LP-Relaxation &amp; dual</vt:lpstr>
      <vt:lpstr>Steiner Forest – LP-Relaxation &amp; dual</vt:lpstr>
      <vt:lpstr>Overview</vt:lpstr>
      <vt:lpstr>Primal-dual with synchronization</vt:lpstr>
      <vt:lpstr>Steiner Forest Algorithm</vt:lpstr>
      <vt:lpstr>Steiner Forest Algorithm</vt:lpstr>
      <vt:lpstr>Steiner Forest Algorithm</vt:lpstr>
      <vt:lpstr>Overview</vt:lpstr>
      <vt:lpstr>Example</vt:lpstr>
      <vt:lpstr>Example </vt:lpstr>
      <vt:lpstr>Example: First Iteration </vt:lpstr>
      <vt:lpstr>Example: Second Iteration </vt:lpstr>
      <vt:lpstr>Example: Third Iteration </vt:lpstr>
      <vt:lpstr>Example: Fourth Iteration </vt:lpstr>
      <vt:lpstr>Example: Fifth Iteration </vt:lpstr>
      <vt:lpstr>Example: Pruning Step</vt:lpstr>
      <vt:lpstr>Overview</vt:lpstr>
      <vt:lpstr>Analysis</vt:lpstr>
      <vt:lpstr>Analysis – Lemma (1)</vt:lpstr>
      <vt:lpstr>Analysis – Lemma (2)</vt:lpstr>
      <vt:lpstr>Analysis – Lemma (2)</vt:lpstr>
      <vt:lpstr>Analysis – Lemma (2)</vt:lpstr>
      <vt:lpstr>Analysis – Lemma (2)</vt:lpstr>
      <vt:lpstr>Steiner Forest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 Steiner tree problem</dc:title>
  <dc:creator>Cheng-Chung,Li</dc:creator>
  <cp:lastModifiedBy>s394559</cp:lastModifiedBy>
  <cp:revision>58</cp:revision>
  <cp:lastPrinted>1601-01-01T00:00:00Z</cp:lastPrinted>
  <dcterms:created xsi:type="dcterms:W3CDTF">2004-06-27T07:25:10Z</dcterms:created>
  <dcterms:modified xsi:type="dcterms:W3CDTF">2010-11-09T18:16:27Z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TC010721541028</vt:lpwstr>
  </property>
</Properties>
</file>