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4" r:id="rId2"/>
  </p:sldMasterIdLst>
  <p:notesMasterIdLst>
    <p:notesMasterId r:id="rId37"/>
  </p:notesMasterIdLst>
  <p:sldIdLst>
    <p:sldId id="256" r:id="rId3"/>
    <p:sldId id="293" r:id="rId4"/>
    <p:sldId id="294" r:id="rId5"/>
    <p:sldId id="295" r:id="rId6"/>
    <p:sldId id="257" r:id="rId7"/>
    <p:sldId id="269" r:id="rId8"/>
    <p:sldId id="270" r:id="rId9"/>
    <p:sldId id="271" r:id="rId10"/>
    <p:sldId id="272" r:id="rId11"/>
    <p:sldId id="273" r:id="rId12"/>
    <p:sldId id="267" r:id="rId13"/>
    <p:sldId id="296" r:id="rId14"/>
    <p:sldId id="268" r:id="rId15"/>
    <p:sldId id="274" r:id="rId16"/>
    <p:sldId id="275" r:id="rId17"/>
    <p:sldId id="276" r:id="rId18"/>
    <p:sldId id="277" r:id="rId19"/>
    <p:sldId id="289" r:id="rId20"/>
    <p:sldId id="290" r:id="rId21"/>
    <p:sldId id="291" r:id="rId22"/>
    <p:sldId id="292" r:id="rId23"/>
    <p:sldId id="298" r:id="rId24"/>
    <p:sldId id="278" r:id="rId25"/>
    <p:sldId id="279" r:id="rId26"/>
    <p:sldId id="280" r:id="rId27"/>
    <p:sldId id="281" r:id="rId28"/>
    <p:sldId id="282" r:id="rId29"/>
    <p:sldId id="283" r:id="rId30"/>
    <p:sldId id="284" r:id="rId31"/>
    <p:sldId id="285" r:id="rId32"/>
    <p:sldId id="287" r:id="rId33"/>
    <p:sldId id="288" r:id="rId34"/>
    <p:sldId id="286" r:id="rId35"/>
    <p:sldId id="299" r:id="rId36"/>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63" autoAdjust="0"/>
    <p:restoredTop sz="89826" autoAdjust="0"/>
  </p:normalViewPr>
  <p:slideViewPr>
    <p:cSldViewPr>
      <p:cViewPr>
        <p:scale>
          <a:sx n="100" d="100"/>
          <a:sy n="100" d="100"/>
        </p:scale>
        <p:origin x="-300"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a:defRPr sz="1200"/>
            </a:lvl1pPr>
          </a:lstStyle>
          <a:p>
            <a:fld id="{2447E72A-D913-4DC2-9E0A-E520CE8FCC86}" type="datetimeFigureOut">
              <a:rPr lang="en-US" smtClean="0"/>
              <a:pPr/>
              <a:t>12/5/2010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a:defRPr sz="1200"/>
            </a:lvl1pPr>
          </a:lstStyle>
          <a:p>
            <a:fld id="{A5D78FC6-CE17-4259-A63C-DDFC12E048F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en.wikipedia.org/wiki/Temperature" TargetMode="External"/><Relationship Id="rId2" Type="http://schemas.openxmlformats.org/officeDocument/2006/relationships/slide" Target="../slides/slide4.xml"/><Relationship Id="rId1" Type="http://schemas.openxmlformats.org/officeDocument/2006/relationships/notesMaster" Target="../notesMasters/notesMaster1.xml"/><Relationship Id="rId6" Type="http://schemas.openxmlformats.org/officeDocument/2006/relationships/hyperlink" Target="http://en.wikipedia.org/wiki/Pressure" TargetMode="External"/><Relationship Id="rId5" Type="http://schemas.openxmlformats.org/officeDocument/2006/relationships/hyperlink" Target="http://en.wikipedia.org/wiki/Oscillation" TargetMode="External"/><Relationship Id="rId4" Type="http://schemas.openxmlformats.org/officeDocument/2006/relationships/hyperlink" Target="http://en.wikipedia.org/wiki/Sound"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r>
              <a:rPr lang="en-US" dirty="0" smtClean="0"/>
              <a:t>These jobs were not part of the EDF schedule and therefore were not removed.</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dirty="0" smtClean="0"/>
              <a:t>For these jobs their release and deadlines have to be updated accordingly.</a:t>
            </a:r>
          </a:p>
          <a:p>
            <a:pPr lvl="1"/>
            <a:endParaRPr lang="en-US" dirty="0" smtClean="0"/>
          </a:p>
        </p:txBody>
      </p:sp>
      <p:sp>
        <p:nvSpPr>
          <p:cNvPr id="4" name="Slide Number Placeholder 3"/>
          <p:cNvSpPr>
            <a:spLocks noGrp="1"/>
          </p:cNvSpPr>
          <p:nvPr>
            <p:ph type="sldNum" sz="quarter" idx="10"/>
          </p:nvPr>
        </p:nvSpPr>
        <p:spPr/>
        <p:txBody>
          <a:bodyPr/>
          <a:lstStyle/>
          <a:p>
            <a:fld id="{A5D78FC6-CE17-4259-A63C-DDFC12E048FC}"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34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Sensor Networks: Monitor physical/environmental</a:t>
            </a:r>
            <a:r>
              <a:rPr lang="en-US" baseline="0" dirty="0" smtClean="0"/>
              <a:t> conditions (</a:t>
            </a:r>
            <a:r>
              <a:rPr lang="en-US" sz="1200" b="0" i="0" u="none" strike="noStrike" kern="1200" dirty="0" smtClean="0">
                <a:solidFill>
                  <a:schemeClr val="tx1"/>
                </a:solidFill>
                <a:latin typeface="+mn-lt"/>
                <a:ea typeface="+mn-ea"/>
                <a:cs typeface="+mn-cs"/>
                <a:hlinkClick r:id="rId3" tooltip="Temperature"/>
              </a:rPr>
              <a:t>temperature</a:t>
            </a:r>
            <a:r>
              <a:rPr lang="en-US" sz="1200" b="0" i="0" kern="1200" dirty="0" smtClean="0">
                <a:solidFill>
                  <a:schemeClr val="tx1"/>
                </a:solidFill>
                <a:latin typeface="+mn-lt"/>
                <a:ea typeface="+mn-ea"/>
                <a:cs typeface="+mn-cs"/>
              </a:rPr>
              <a:t>, </a:t>
            </a:r>
            <a:r>
              <a:rPr lang="en-US" sz="1200" b="0" i="0" u="none" strike="noStrike" kern="1200" dirty="0" err="1" smtClean="0">
                <a:solidFill>
                  <a:schemeClr val="tx1"/>
                </a:solidFill>
                <a:latin typeface="+mn-lt"/>
                <a:ea typeface="+mn-ea"/>
                <a:cs typeface="+mn-cs"/>
                <a:hlinkClick r:id="rId4" tooltip="Sound"/>
              </a:rPr>
              <a:t>sound</a:t>
            </a:r>
            <a:r>
              <a:rPr lang="en-US" sz="1200" b="0" i="0" kern="1200" dirty="0" err="1" smtClean="0">
                <a:solidFill>
                  <a:schemeClr val="tx1"/>
                </a:solidFill>
                <a:latin typeface="+mn-lt"/>
                <a:ea typeface="+mn-ea"/>
                <a:cs typeface="+mn-cs"/>
              </a:rPr>
              <a:t>,</a:t>
            </a:r>
            <a:r>
              <a:rPr lang="en-US" sz="1200" b="0" i="0" u="none" strike="noStrike" kern="1200" dirty="0" err="1" smtClean="0">
                <a:solidFill>
                  <a:schemeClr val="tx1"/>
                </a:solidFill>
                <a:latin typeface="+mn-lt"/>
                <a:ea typeface="+mn-ea"/>
                <a:cs typeface="+mn-cs"/>
                <a:hlinkClick r:id="rId5" tooltip="Oscillation"/>
              </a:rPr>
              <a:t>vibration</a:t>
            </a:r>
            <a:r>
              <a:rPr lang="en-US" sz="1200" b="0" i="0" kern="1200" dirty="0" smtClean="0">
                <a:solidFill>
                  <a:schemeClr val="tx1"/>
                </a:solidFill>
                <a:latin typeface="+mn-lt"/>
                <a:ea typeface="+mn-ea"/>
                <a:cs typeface="+mn-cs"/>
              </a:rPr>
              <a:t>, </a:t>
            </a:r>
            <a:r>
              <a:rPr lang="en-US" sz="1200" b="0" i="0" u="none" strike="noStrike" kern="1200" dirty="0" smtClean="0">
                <a:solidFill>
                  <a:schemeClr val="tx1"/>
                </a:solidFill>
                <a:latin typeface="+mn-lt"/>
                <a:ea typeface="+mn-ea"/>
                <a:cs typeface="+mn-cs"/>
                <a:hlinkClick r:id="rId6" tooltip="Pressure"/>
              </a:rPr>
              <a:t>pressure</a:t>
            </a:r>
            <a:r>
              <a:rPr lang="en-US" sz="1200" b="0" i="0" kern="1200" dirty="0" smtClean="0">
                <a:solidFill>
                  <a:schemeClr val="tx1"/>
                </a:solidFill>
                <a:latin typeface="+mn-lt"/>
                <a:ea typeface="+mn-ea"/>
                <a:cs typeface="+mn-cs"/>
              </a:rPr>
              <a:t>, motion or pollutants)</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dirty="0"/>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algn="ctr"/>
            <a:fld id="{743653DA-8BF4-4869-96FE-9BCF43372D46}" type="datetime8">
              <a:rPr lang="en-US" smtClean="0"/>
              <a:pPr algn="ctr"/>
              <a:t>12/5/2010 11:14 AM</a:t>
            </a:fld>
            <a:endParaRPr lang="en-US" sz="2000" dirty="0">
              <a:solidFill>
                <a:srgbClr val="FFFFFF"/>
              </a:solidFill>
            </a:endParaRP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lgn="r"/>
            <a:endParaRPr lang="en-US" dirty="0">
              <a:solidFill>
                <a:schemeClr val="tx2"/>
              </a:solidFill>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72AC53DF-4216-466D-99A7-94400E6C2A25}" type="slidenum">
              <a:rPr lang="en-US" smtClean="0"/>
              <a:pPr/>
              <a:t>‹#›</a:t>
            </a:fld>
            <a:endParaRPr lang="en-US" dirty="0">
              <a:solidFill>
                <a:schemeClr val="tx2"/>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3816DF-213E-421B-92D3-C068DBB023D6}" type="datetime8">
              <a:rPr lang="en-US" smtClean="0">
                <a:solidFill>
                  <a:schemeClr val="tx2"/>
                </a:solidFill>
              </a:rPr>
              <a:pPr/>
              <a:t>12/5/2010 11:14 AM</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AC53DF-4216-466D-99A7-94400E6C2A25}" type="slidenum">
              <a:rPr lang="en-US" sz="1200" smtClean="0">
                <a:solidFill>
                  <a:schemeClr val="tx2"/>
                </a:solidFill>
              </a: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553200" y="6248402"/>
            <a:ext cx="2209800" cy="365125"/>
          </a:xfrm>
        </p:spPr>
        <p:txBody>
          <a:bodyPr/>
          <a:lstStyle/>
          <a:p>
            <a:fld id="{8D3816DF-213E-421B-92D3-C068DBB023D6}" type="datetime8">
              <a:rPr lang="en-US" smtClean="0">
                <a:solidFill>
                  <a:schemeClr val="tx2"/>
                </a:solidFill>
              </a:rPr>
              <a:pPr/>
              <a:t>12/5/2010 11:14 AM</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72AC53DF-4216-466D-99A7-94400E6C2A25}" type="slidenum">
              <a:rPr lang="en-US" sz="1200" smtClean="0">
                <a:solidFill>
                  <a:schemeClr val="tx2"/>
                </a:solidFill>
              </a: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B7129108-AC8D-4212-9283-60D9E99BF07A}" type="datetime8">
              <a:rPr lang="en-US" smtClean="0"/>
              <a:pPr/>
              <a:t>12/5/2010 11:14 AM</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1AD93096-5B34-4342-9326-69289CEAE4C2}" type="slidenum">
              <a:rPr lang="en-US" smtClean="0"/>
              <a:pPr/>
              <a:t>‹#›</a:t>
            </a:fld>
            <a:endParaRPr lang="en-US" dirty="0">
              <a:solidFill>
                <a:srgbClr val="FFFFFF"/>
              </a:solidFill>
            </a:endParaRPr>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dirty="0"/>
          </a:p>
        </p:txBody>
      </p:sp>
      <p:sp>
        <p:nvSpPr>
          <p:cNvPr id="12" name="Date Placeholder 11"/>
          <p:cNvSpPr>
            <a:spLocks noGrp="1"/>
          </p:cNvSpPr>
          <p:nvPr>
            <p:ph type="dt" sz="half" idx="10"/>
          </p:nvPr>
        </p:nvSpPr>
        <p:spPr/>
        <p:txBody>
          <a:bodyPr/>
          <a:lstStyle/>
          <a:p>
            <a:fld id="{B6DED3D3-6235-4F4C-B439-DF277FB555A7}" type="datetime8">
              <a:rPr lang="en-US" smtClean="0"/>
              <a:pPr/>
              <a:t>12/5/2010 11:14 AM</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pPr algn="ctr"/>
            <a:fld id="{1AD93096-5B34-4342-9326-69289CEAE4C2}" type="slidenum">
              <a:rPr lang="en-US" smtClean="0"/>
              <a:pPr algn="ctr"/>
              <a:t>‹#›</a:t>
            </a:fld>
            <a:endParaRPr lang="en-US" sz="2400" dirty="0">
              <a:solidFill>
                <a:srgbClr val="FFFFFF"/>
              </a:solidFill>
            </a:endParaRPr>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5"/>
          </p:nvPr>
        </p:nvSpPr>
        <p:spPr/>
        <p:txBody>
          <a:bodyPr rtlCol="0"/>
          <a:lstStyle/>
          <a:p>
            <a:fld id="{3B5F1E3E-4B2F-4895-B65E-28B2E64F39F6}" type="datetime8">
              <a:rPr lang="en-US" smtClean="0"/>
              <a:pPr/>
              <a:t>12/5/2010 11:14 AM</a:t>
            </a:fld>
            <a:endParaRPr lang="en-US"/>
          </a:p>
        </p:txBody>
      </p:sp>
      <p:sp>
        <p:nvSpPr>
          <p:cNvPr id="10" name="Slide Number Placeholder 9"/>
          <p:cNvSpPr>
            <a:spLocks noGrp="1"/>
          </p:cNvSpPr>
          <p:nvPr>
            <p:ph type="sldNum" sz="quarter" idx="16"/>
          </p:nvPr>
        </p:nvSpPr>
        <p:spPr/>
        <p:txBody>
          <a:bodyPr rtlCol="0"/>
          <a:lstStyle/>
          <a:p>
            <a:pPr algn="ctr"/>
            <a:fld id="{1AD93096-5B34-4342-9326-69289CEAE4C2}" type="slidenum">
              <a:rPr lang="en-US" smtClean="0"/>
              <a:pPr algn="ct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lang="en-US" smtClean="0"/>
              <a:t>Click to edit Master title style</a:t>
            </a:r>
            <a:endParaRPr lang="en-US" dirty="0"/>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Date Placeholder 9"/>
          <p:cNvSpPr>
            <a:spLocks noGrp="1"/>
          </p:cNvSpPr>
          <p:nvPr>
            <p:ph type="dt" sz="half" idx="15"/>
          </p:nvPr>
        </p:nvSpPr>
        <p:spPr/>
        <p:txBody>
          <a:bodyPr rtlCol="0"/>
          <a:lstStyle/>
          <a:p>
            <a:fld id="{63085435-8225-4333-BFFA-0096413F0D76}" type="datetime8">
              <a:rPr lang="en-US" smtClean="0"/>
              <a:pPr/>
              <a:t>12/5/2010 11:14 AM</a:t>
            </a:fld>
            <a:endParaRPr lang="en-US"/>
          </a:p>
        </p:txBody>
      </p:sp>
      <p:sp>
        <p:nvSpPr>
          <p:cNvPr id="12" name="Slide Number Placeholder 11"/>
          <p:cNvSpPr>
            <a:spLocks noGrp="1"/>
          </p:cNvSpPr>
          <p:nvPr>
            <p:ph type="sldNum" sz="quarter" idx="16"/>
          </p:nvPr>
        </p:nvSpPr>
        <p:spPr/>
        <p:txBody>
          <a:bodyPr rtlCol="0"/>
          <a:lstStyle/>
          <a:p>
            <a:pPr algn="ctr"/>
            <a:fld id="{1AD93096-5B34-4342-9326-69289CEAE4C2}" type="slidenum">
              <a:rPr lang="en-US" smtClean="0"/>
              <a:pPr algn="ct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83C494-2A87-468C-A21B-CB14FB9ABB00}" type="datetime8">
              <a:rPr lang="en-US" smtClean="0"/>
              <a:pPr/>
              <a:t>12/5/2010 11:14 AM</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1AD93096-5B34-4342-9326-69289CEAE4C2}" type="slidenum">
              <a:rPr lang="en-US" smtClean="0"/>
              <a:pPr/>
              <a:t>‹#›</a:t>
            </a:fld>
            <a:endParaRPr lang="en-US" dirty="0">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180FA0-5B31-4864-A2BB-719EA5A679C6}" type="datetime8">
              <a:rPr lang="en-US" smtClean="0"/>
              <a:pPr/>
              <a:t>12/5/2010 11:14 AM</a:t>
            </a:fld>
            <a:endParaRPr lang="en-US"/>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1AD93096-5B34-4342-9326-69289CEAE4C2}" type="slidenum">
              <a:rPr lang="en-US" smtClean="0"/>
              <a:pPr/>
              <a:t>‹#›</a:t>
            </a:fld>
            <a:endParaRPr lang="en-US" dirty="0">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4BECC0C8-36B8-442A-833D-B6AACE86BB77}" type="datetime8">
              <a:rPr lang="en-US" smtClean="0"/>
              <a:pPr/>
              <a:t>12/5/2010 11:14 AM</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1AD93096-5B34-4342-9326-69289CEAE4C2}" type="slidenum">
              <a:rPr lang="en-US" smtClean="0"/>
              <a:pPr/>
              <a:t>‹#›</a:t>
            </a:fld>
            <a:endParaRPr lang="en-US" dirty="0">
              <a:solidFill>
                <a:srgbClr val="FFFFFF"/>
              </a:solidFill>
            </a:endParaRP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lang="en-US" smtClean="0"/>
              <a:t>Click to edit Master title style</a:t>
            </a:r>
            <a:endParaRPr lang="en-US" dirty="0"/>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2" name="Date Placeholder 11"/>
          <p:cNvSpPr>
            <a:spLocks noGrp="1"/>
          </p:cNvSpPr>
          <p:nvPr>
            <p:ph type="dt" sz="half" idx="10"/>
          </p:nvPr>
        </p:nvSpPr>
        <p:spPr>
          <a:xfrm>
            <a:off x="6248400" y="6248400"/>
            <a:ext cx="2667000" cy="365125"/>
          </a:xfrm>
        </p:spPr>
        <p:txBody>
          <a:bodyPr rtlCol="0"/>
          <a:lstStyle/>
          <a:p>
            <a:fld id="{51E20EC5-AC53-4169-941E-EDF10CD23748}" type="datetime8">
              <a:rPr lang="en-US" smtClean="0"/>
              <a:pPr/>
              <a:t>12/5/2010 11:14 AM</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pPr algn="ctr"/>
            <a:fld id="{1AD93096-5B34-4342-9326-69289CEAE4C2}" type="slidenum">
              <a:rPr lang="en-US" smtClean="0"/>
              <a:pPr algn="ctr"/>
              <a:t>‹#›</a:t>
            </a:fld>
            <a:endParaRPr lang="en-US" sz="2800" dirty="0"/>
          </a:p>
        </p:txBody>
      </p:sp>
      <p:sp>
        <p:nvSpPr>
          <p:cNvPr id="14" name="Footer Placeholder 13"/>
          <p:cNvSpPr>
            <a:spLocks noGrp="1"/>
          </p:cNvSpPr>
          <p:nvPr>
            <p:ph type="ftr" sz="quarter" idx="12"/>
          </p:nvPr>
        </p:nvSpPr>
        <p:spPr>
          <a:xfrm>
            <a:off x="1600200" y="6248206"/>
            <a:ext cx="4572000" cy="365125"/>
          </a:xfrm>
        </p:spPr>
        <p:txBody>
          <a:bodyPr rtlCol="0"/>
          <a:lstStyle/>
          <a:p>
            <a:endParaRPr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lang="en-US" smtClean="0"/>
              <a:t>Click icon to add picture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lang="en-US" smtClean="0"/>
              <a:t>Click to edit Master title style</a:t>
            </a:r>
            <a:endParaRPr lang="en-US" dirty="0"/>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a:defRPr sz="1400">
                <a:solidFill>
                  <a:schemeClr val="tx2"/>
                </a:solidFill>
              </a:defRPr>
            </a:lvl1pPr>
          </a:lstStyle>
          <a:p>
            <a:fld id="{8D3816DF-213E-421B-92D3-C068DBB023D6}" type="datetime8">
              <a:rPr lang="en-US" smtClean="0">
                <a:solidFill>
                  <a:schemeClr val="tx2"/>
                </a:solidFill>
              </a:rPr>
              <a:pPr/>
              <a:t>12/5/2010 11:14 AM</a:t>
            </a:fld>
            <a:endParaRPr lang="en-US" sz="1400" dirty="0">
              <a:solidFill>
                <a:schemeClr val="tx2"/>
              </a:solidFill>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a:defRPr sz="1400">
                <a:solidFill>
                  <a:schemeClr val="tx2"/>
                </a:solidFill>
              </a:defRPr>
            </a:lvl1pPr>
          </a:lstStyle>
          <a:p>
            <a:pPr algn="r"/>
            <a:endParaRPr lang="en-US" sz="1400" dirty="0">
              <a:solidFill>
                <a:schemeClr val="tx2"/>
              </a:solidFill>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a:defRPr sz="1400" b="1">
                <a:solidFill>
                  <a:srgbClr val="FFFFFF"/>
                </a:solidFill>
              </a:defRPr>
            </a:lvl1pPr>
          </a:lstStyle>
          <a:p>
            <a:pPr algn="ctr"/>
            <a:fld id="{72AC53DF-4216-466D-99A7-94400E6C2A25}" type="slidenum">
              <a:rPr lang="en-US" sz="1200" smtClean="0">
                <a:solidFill>
                  <a:schemeClr val="tx2"/>
                </a:solidFill>
              </a:rPr>
              <a:pPr algn="ctr"/>
              <a:t>‹#›</a:t>
            </a:fld>
            <a:endParaRPr lang="en-US" sz="1400" b="1"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txStyles>
    <p:titleStyle>
      <a:lvl1pPr algn="l" rtl="0" eaLnBrk="1" latinLnBrk="0" hangingPunct="1">
        <a:spcBef>
          <a:spcPct val="0"/>
        </a:spcBef>
        <a:buNone/>
        <a:defRPr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2.pn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11.png"/><Relationship Id="rId4" Type="http://schemas.openxmlformats.org/officeDocument/2006/relationships/image" Target="../media/image10.png"/></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1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4.png"/></Relationships>
</file>

<file path=ppt/slides/_rels/slide2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22.png"/></Relationships>
</file>

<file path=ppt/slides/_rels/slide33.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24.png"/></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ctrTitle"/>
          </p:nvPr>
        </p:nvSpPr>
        <p:spPr/>
        <p:txBody>
          <a:bodyPr>
            <a:normAutofit fontScale="90000"/>
          </a:bodyPr>
          <a:lstStyle/>
          <a:p>
            <a:r>
              <a:rPr lang="en-US" dirty="0" smtClean="0"/>
              <a:t>Energy-efficient </a:t>
            </a:r>
            <a:r>
              <a:rPr lang="en-US" dirty="0" err="1" smtClean="0"/>
              <a:t>algorIthms</a:t>
            </a:r>
            <a:r>
              <a:rPr lang="en-US" dirty="0" smtClean="0"/>
              <a:t/>
            </a:r>
            <a:br>
              <a:rPr lang="en-US" dirty="0" smtClean="0"/>
            </a:br>
            <a:r>
              <a:rPr lang="en-US" sz="2700" dirty="0" smtClean="0"/>
              <a:t>Introduction to deterministic online power-down algorithms</a:t>
            </a:r>
            <a:endParaRPr lang="en-US" sz="2700" dirty="0"/>
          </a:p>
        </p:txBody>
      </p:sp>
      <p:sp>
        <p:nvSpPr>
          <p:cNvPr id="3" name="Rectangle 2"/>
          <p:cNvSpPr>
            <a:spLocks noGrp="1"/>
          </p:cNvSpPr>
          <p:nvPr>
            <p:ph type="subTitle" idx="1"/>
          </p:nvPr>
        </p:nvSpPr>
        <p:spPr/>
        <p:txBody>
          <a:bodyPr>
            <a:normAutofit fontScale="77500" lnSpcReduction="20000"/>
          </a:bodyPr>
          <a:lstStyle/>
          <a:p>
            <a:r>
              <a:rPr lang="en-US" dirty="0" smtClean="0"/>
              <a:t>Len Matsuyama</a:t>
            </a:r>
          </a:p>
          <a:p>
            <a:r>
              <a:rPr lang="en-US" dirty="0" smtClean="0"/>
              <a:t>CS 695</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Power Down with Two States – Online ALG-</a:t>
            </a:r>
            <a:r>
              <a:rPr lang="en-US" dirty="0" err="1" smtClean="0"/>
              <a:t>Det</a:t>
            </a:r>
            <a:r>
              <a:rPr lang="en-US" dirty="0" smtClean="0"/>
              <a:t> (cont’d)</a:t>
            </a:r>
            <a:endParaRPr lang="en-US" dirty="0"/>
          </a:p>
        </p:txBody>
      </p:sp>
      <p:sp>
        <p:nvSpPr>
          <p:cNvPr id="3" name="Content Placeholder 2"/>
          <p:cNvSpPr>
            <a:spLocks noGrp="1"/>
          </p:cNvSpPr>
          <p:nvPr>
            <p:ph sz="quarter" idx="1"/>
          </p:nvPr>
        </p:nvSpPr>
        <p:spPr/>
        <p:txBody>
          <a:bodyPr>
            <a:normAutofit/>
          </a:bodyPr>
          <a:lstStyle/>
          <a:p>
            <a:r>
              <a:rPr lang="en-US" dirty="0" smtClean="0"/>
              <a:t>Verify that the best which any deterministic ALG can do is a competitive ratio of 2:</a:t>
            </a:r>
          </a:p>
          <a:p>
            <a:pPr lvl="1"/>
            <a:r>
              <a:rPr lang="en-US" dirty="0" smtClean="0"/>
              <a:t>ALG transitions to sleep state in exactly t time units</a:t>
            </a:r>
          </a:p>
          <a:p>
            <a:pPr lvl="1"/>
            <a:r>
              <a:rPr lang="en-US" dirty="0" smtClean="0"/>
              <a:t>Worst case would be T = t</a:t>
            </a:r>
          </a:p>
          <a:p>
            <a:pPr lvl="2"/>
            <a:r>
              <a:rPr lang="en-US" dirty="0" smtClean="0"/>
              <a:t>This would mean ALG was active for exactly the amount of time the system was idle.</a:t>
            </a:r>
          </a:p>
          <a:p>
            <a:pPr lvl="1"/>
            <a:r>
              <a:rPr lang="en-US" dirty="0" smtClean="0"/>
              <a:t>Cost of ALG = </a:t>
            </a:r>
            <a:r>
              <a:rPr lang="en-US" dirty="0" err="1" smtClean="0"/>
              <a:t>rt</a:t>
            </a:r>
            <a:r>
              <a:rPr lang="en-US" dirty="0" smtClean="0"/>
              <a:t> + B</a:t>
            </a:r>
          </a:p>
          <a:p>
            <a:pPr lvl="1"/>
            <a:r>
              <a:rPr lang="en-US" dirty="0" smtClean="0"/>
              <a:t>Cost of OPT = min{</a:t>
            </a:r>
            <a:r>
              <a:rPr lang="en-US" dirty="0" err="1" smtClean="0"/>
              <a:t>rt</a:t>
            </a:r>
            <a:r>
              <a:rPr lang="en-US" dirty="0" smtClean="0"/>
              <a:t>, B}</a:t>
            </a:r>
          </a:p>
          <a:p>
            <a:pPr lvl="1"/>
            <a:r>
              <a:rPr lang="en-US" dirty="0" smtClean="0"/>
              <a:t>Clearly, competitive ratio is 2.</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Power Down with Multiple States</a:t>
            </a:r>
            <a:endParaRPr lang="en-US" dirty="0"/>
          </a:p>
        </p:txBody>
      </p:sp>
      <p:sp>
        <p:nvSpPr>
          <p:cNvPr id="3" name="Content Placeholder 2"/>
          <p:cNvSpPr>
            <a:spLocks noGrp="1"/>
          </p:cNvSpPr>
          <p:nvPr>
            <p:ph sz="quarter" idx="1"/>
          </p:nvPr>
        </p:nvSpPr>
        <p:spPr/>
        <p:txBody>
          <a:bodyPr>
            <a:normAutofit/>
          </a:bodyPr>
          <a:lstStyle/>
          <a:p>
            <a:r>
              <a:rPr lang="en-US" dirty="0" smtClean="0"/>
              <a:t>Real World: Many modern devices have not only one but several low-power states.</a:t>
            </a:r>
          </a:p>
          <a:p>
            <a:r>
              <a:rPr lang="en-US" dirty="0" smtClean="0"/>
              <a:t>E.g. Intel Core i7 Mobile Processor</a:t>
            </a:r>
          </a:p>
          <a:p>
            <a:pPr lvl="1"/>
            <a:r>
              <a:rPr lang="en-US" sz="2400" dirty="0" smtClean="0"/>
              <a:t>Full On		</a:t>
            </a:r>
            <a:r>
              <a:rPr lang="en-US" sz="2400" dirty="0" smtClean="0"/>
              <a:t>	Processor </a:t>
            </a:r>
            <a:r>
              <a:rPr lang="en-US" sz="2400" dirty="0" smtClean="0"/>
              <a:t>executing code</a:t>
            </a:r>
          </a:p>
          <a:p>
            <a:pPr lvl="1"/>
            <a:r>
              <a:rPr lang="en-US" sz="2400" dirty="0" smtClean="0"/>
              <a:t>Auto-Halt		</a:t>
            </a:r>
            <a:r>
              <a:rPr lang="en-US" sz="2400" dirty="0" smtClean="0"/>
              <a:t>	Processor </a:t>
            </a:r>
            <a:r>
              <a:rPr lang="en-US" sz="2400" dirty="0" smtClean="0"/>
              <a:t>no longer executing 				code.</a:t>
            </a:r>
          </a:p>
          <a:p>
            <a:pPr lvl="1"/>
            <a:r>
              <a:rPr lang="en-US" sz="2400" dirty="0" smtClean="0"/>
              <a:t>Deep Sleep	</a:t>
            </a:r>
            <a:r>
              <a:rPr lang="en-US" sz="2400" dirty="0" smtClean="0"/>
              <a:t>	Cores </a:t>
            </a:r>
            <a:r>
              <a:rPr lang="en-US" sz="2400" dirty="0" smtClean="0"/>
              <a:t>flush caches. Clocks 				</a:t>
            </a:r>
            <a:r>
              <a:rPr lang="en-US" sz="2400" dirty="0" smtClean="0"/>
              <a:t>	shut </a:t>
            </a:r>
            <a:r>
              <a:rPr lang="en-US" sz="2400" dirty="0" smtClean="0"/>
              <a:t>off to each core.</a:t>
            </a:r>
          </a:p>
          <a:p>
            <a:pPr lvl="1"/>
            <a:r>
              <a:rPr lang="en-US" sz="2400" dirty="0" smtClean="0"/>
              <a:t>Deep Power Down 	Cores save architectural state 				and removes core voltage.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Power Down with Multiple States</a:t>
            </a:r>
            <a:endParaRPr lang="en-US" dirty="0"/>
          </a:p>
        </p:txBody>
      </p:sp>
      <p:sp>
        <p:nvSpPr>
          <p:cNvPr id="3" name="Content Placeholder 2"/>
          <p:cNvSpPr>
            <a:spLocks noGrp="1"/>
          </p:cNvSpPr>
          <p:nvPr>
            <p:ph sz="quarter" idx="1"/>
          </p:nvPr>
        </p:nvSpPr>
        <p:spPr/>
        <p:txBody>
          <a:bodyPr/>
          <a:lstStyle/>
          <a:p>
            <a:r>
              <a:rPr lang="en-US" dirty="0" smtClean="0"/>
              <a:t>Referenced Paper: </a:t>
            </a:r>
            <a:r>
              <a:rPr lang="en-US" dirty="0" err="1" smtClean="0"/>
              <a:t>Irani</a:t>
            </a:r>
            <a:r>
              <a:rPr lang="en-US" dirty="0" smtClean="0"/>
              <a:t>, </a:t>
            </a:r>
            <a:r>
              <a:rPr lang="en-US" dirty="0" err="1" smtClean="0"/>
              <a:t>Shukla</a:t>
            </a:r>
            <a:r>
              <a:rPr lang="en-US" dirty="0" smtClean="0"/>
              <a:t>, Gupta - Online Strategies for dynamic power management in systems with multiple power-saving states. [ACM Trans. Embedded Computing Systems 2 (2003) 325-346</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Power Down with Multiple States - Setup</a:t>
            </a:r>
            <a:endParaRPr lang="en-US" dirty="0"/>
          </a:p>
        </p:txBody>
      </p:sp>
      <p:sp>
        <p:nvSpPr>
          <p:cNvPr id="3" name="Content Placeholder 2"/>
          <p:cNvSpPr>
            <a:spLocks noGrp="1"/>
          </p:cNvSpPr>
          <p:nvPr>
            <p:ph sz="quarter" idx="1"/>
          </p:nvPr>
        </p:nvSpPr>
        <p:spPr/>
        <p:txBody>
          <a:bodyPr>
            <a:normAutofit/>
          </a:bodyPr>
          <a:lstStyle/>
          <a:p>
            <a:r>
              <a:rPr lang="en-US" dirty="0" smtClean="0"/>
              <a:t>Consider a deterministic system with K power states S1, …, SK. S1 being the active state and the rest being low-power states.</a:t>
            </a:r>
          </a:p>
          <a:p>
            <a:r>
              <a:rPr lang="en-US" dirty="0" smtClean="0"/>
              <a:t>Each state Si has power consumption rate </a:t>
            </a:r>
            <a:r>
              <a:rPr lang="en-US" dirty="0" err="1" smtClean="0"/>
              <a:t>Ri</a:t>
            </a:r>
            <a:endParaRPr lang="en-US" dirty="0" smtClean="0"/>
          </a:p>
          <a:p>
            <a:r>
              <a:rPr lang="en-US" dirty="0" smtClean="0"/>
              <a:t>States are ordered such that R1 &gt; … &gt; RK</a:t>
            </a:r>
          </a:p>
          <a:p>
            <a:r>
              <a:rPr lang="en-US" dirty="0" smtClean="0"/>
              <a:t>Each state will have a transition cost Bi when going back to the active state such that B1 &lt;= … &lt;= BK</a:t>
            </a:r>
          </a:p>
          <a:p>
            <a:r>
              <a:rPr lang="en-US" dirty="0" smtClean="0"/>
              <a:t>Transition energies are assumed to be additive. Transition cost from state j to </a:t>
            </a:r>
            <a:r>
              <a:rPr lang="en-US" dirty="0" err="1" smtClean="0"/>
              <a:t>i</a:t>
            </a:r>
            <a:r>
              <a:rPr lang="en-US" dirty="0" smtClean="0"/>
              <a:t> is </a:t>
            </a:r>
            <a:r>
              <a:rPr lang="en-US" dirty="0" err="1" smtClean="0"/>
              <a:t>Bj</a:t>
            </a:r>
            <a:r>
              <a:rPr lang="en-US" dirty="0" smtClean="0"/>
              <a:t> – Bi where </a:t>
            </a:r>
            <a:r>
              <a:rPr lang="en-US" dirty="0" err="1" smtClean="0"/>
              <a:t>i</a:t>
            </a:r>
            <a:r>
              <a:rPr lang="en-US" dirty="0" smtClean="0"/>
              <a:t> &lt; j.</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Power Down with Multiple States - OPT</a:t>
            </a:r>
            <a:endParaRPr lang="en-US" dirty="0"/>
          </a:p>
        </p:txBody>
      </p:sp>
      <p:sp>
        <p:nvSpPr>
          <p:cNvPr id="3" name="Content Placeholder 2"/>
          <p:cNvSpPr>
            <a:spLocks noGrp="1"/>
          </p:cNvSpPr>
          <p:nvPr>
            <p:ph sz="quarter" idx="1"/>
          </p:nvPr>
        </p:nvSpPr>
        <p:spPr/>
        <p:txBody>
          <a:bodyPr>
            <a:normAutofit/>
          </a:bodyPr>
          <a:lstStyle/>
          <a:p>
            <a:r>
              <a:rPr lang="en-US" dirty="0" smtClean="0"/>
              <a:t>Observe that OPT will only change states at the beginning and end of the idle period T. (The state that it’s in consumes the least energy for idle period T).</a:t>
            </a:r>
          </a:p>
          <a:p>
            <a:r>
              <a:rPr lang="en-US" dirty="0" smtClean="0"/>
              <a:t>We know for OPT that state Si is used for the entire T so total energy consumption is </a:t>
            </a:r>
            <a:r>
              <a:rPr lang="en-US" dirty="0" err="1" smtClean="0"/>
              <a:t>Ri</a:t>
            </a:r>
            <a:r>
              <a:rPr lang="en-US" dirty="0" smtClean="0"/>
              <a:t>*T + Bi</a:t>
            </a:r>
          </a:p>
          <a:p>
            <a:r>
              <a:rPr lang="en-US" dirty="0" smtClean="0"/>
              <a:t>OPT simply chooses the state that minimizes the cost:</a:t>
            </a:r>
          </a:p>
          <a:p>
            <a:pPr lvl="1"/>
            <a:r>
              <a:rPr lang="en-US" dirty="0" smtClean="0"/>
              <a:t>OPT(T) = min {</a:t>
            </a:r>
            <a:r>
              <a:rPr lang="en-US" dirty="0" err="1" smtClean="0"/>
              <a:t>Ri</a:t>
            </a:r>
            <a:r>
              <a:rPr lang="en-US" dirty="0" smtClean="0"/>
              <a:t>*T + Bi} where 1 &lt;= </a:t>
            </a:r>
            <a:r>
              <a:rPr lang="en-US" dirty="0" err="1" smtClean="0"/>
              <a:t>i</a:t>
            </a:r>
            <a:r>
              <a:rPr lang="en-US" dirty="0" smtClean="0"/>
              <a:t> &lt;= K</a:t>
            </a:r>
          </a:p>
          <a:p>
            <a:endParaRPr 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Power Down with Multiple States – Lower Envelope</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Illustration of the optimum cost in a four-state system</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Note: Point on line represents energy consumed during idle duration T for OPT.</a:t>
            </a:r>
            <a:endParaRPr lang="en-US" dirty="0"/>
          </a:p>
        </p:txBody>
      </p:sp>
      <p:pic>
        <p:nvPicPr>
          <p:cNvPr id="8" name="Picture 7" descr="LowerEnvelopePic.png"/>
          <p:cNvPicPr>
            <a:picLocks noChangeAspect="1"/>
          </p:cNvPicPr>
          <p:nvPr/>
        </p:nvPicPr>
        <p:blipFill>
          <a:blip r:embed="rId3" cstate="print"/>
          <a:stretch>
            <a:fillRect/>
          </a:stretch>
        </p:blipFill>
        <p:spPr>
          <a:xfrm>
            <a:off x="2667000" y="2057400"/>
            <a:ext cx="2971800" cy="2415674"/>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Power Down with Multiple States – Lower Envelope</a:t>
            </a:r>
            <a:endParaRPr lang="en-US" dirty="0"/>
          </a:p>
        </p:txBody>
      </p:sp>
      <p:sp>
        <p:nvSpPr>
          <p:cNvPr id="3" name="Content Placeholder 2"/>
          <p:cNvSpPr>
            <a:spLocks noGrp="1"/>
          </p:cNvSpPr>
          <p:nvPr>
            <p:ph sz="quarter" idx="1"/>
          </p:nvPr>
        </p:nvSpPr>
        <p:spPr/>
        <p:txBody>
          <a:bodyPr/>
          <a:lstStyle/>
          <a:p>
            <a:r>
              <a:rPr lang="en-US" dirty="0" smtClean="0"/>
              <a:t>Let </a:t>
            </a:r>
            <a:r>
              <a:rPr lang="en-US" dirty="0" err="1" smtClean="0"/>
              <a:t>Sopt</a:t>
            </a:r>
            <a:r>
              <a:rPr lang="en-US" dirty="0" smtClean="0"/>
              <a:t>(t) be the state used by OPT in an idle period of total length t</a:t>
            </a:r>
          </a:p>
          <a:p>
            <a:r>
              <a:rPr lang="en-US" dirty="0" err="1" smtClean="0"/>
              <a:t>Sopt</a:t>
            </a:r>
            <a:r>
              <a:rPr lang="en-US" dirty="0" smtClean="0"/>
              <a:t>(t) = Si for min {</a:t>
            </a:r>
            <a:r>
              <a:rPr lang="en-US" dirty="0" err="1" smtClean="0"/>
              <a:t>Ri</a:t>
            </a:r>
            <a:r>
              <a:rPr lang="en-US" dirty="0" smtClean="0"/>
              <a:t>*T + Bi} where 1 &lt;= </a:t>
            </a:r>
            <a:r>
              <a:rPr lang="en-US" dirty="0" err="1" smtClean="0"/>
              <a:t>i</a:t>
            </a:r>
            <a:r>
              <a:rPr lang="en-US" dirty="0" smtClean="0"/>
              <a:t> &lt;= K</a:t>
            </a:r>
          </a:p>
          <a:p>
            <a:r>
              <a:rPr lang="en-US" dirty="0" smtClean="0"/>
              <a:t>Lower Envelope: </a:t>
            </a:r>
          </a:p>
          <a:p>
            <a:pPr lvl="1"/>
            <a:r>
              <a:rPr lang="en-US" dirty="0" smtClean="0"/>
              <a:t>In an idle period, at any time t use state </a:t>
            </a:r>
            <a:r>
              <a:rPr lang="en-US" dirty="0" err="1" smtClean="0"/>
              <a:t>Sopt</a:t>
            </a:r>
            <a:r>
              <a:rPr lang="en-US" dirty="0" smtClean="0"/>
              <a:t>(t).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Power Down with Multiple States – Lower Envelope (cont’d)</a:t>
            </a:r>
            <a:endParaRPr lang="en-US" dirty="0"/>
          </a:p>
        </p:txBody>
      </p:sp>
      <p:sp>
        <p:nvSpPr>
          <p:cNvPr id="3" name="Content Placeholder 2"/>
          <p:cNvSpPr>
            <a:spLocks noGrp="1"/>
          </p:cNvSpPr>
          <p:nvPr>
            <p:ph sz="quarter" idx="1"/>
          </p:nvPr>
        </p:nvSpPr>
        <p:spPr>
          <a:xfrm>
            <a:off x="612648" y="1600200"/>
            <a:ext cx="8153400" cy="5257800"/>
          </a:xfrm>
        </p:spPr>
        <p:txBody>
          <a:bodyPr>
            <a:normAutofit/>
          </a:bodyPr>
          <a:lstStyle/>
          <a:p>
            <a:r>
              <a:rPr lang="en-US" sz="2400" dirty="0" smtClean="0"/>
              <a:t>How to calculate energy consumed by </a:t>
            </a:r>
            <a:r>
              <a:rPr lang="en-US" sz="2400" dirty="0" err="1" smtClean="0"/>
              <a:t>LowerEnvelope</a:t>
            </a:r>
            <a:r>
              <a:rPr lang="en-US" sz="2400" dirty="0" smtClean="0"/>
              <a:t>:</a:t>
            </a:r>
          </a:p>
          <a:p>
            <a:endParaRPr lang="en-US" sz="2400" dirty="0" smtClean="0"/>
          </a:p>
          <a:p>
            <a:endParaRPr lang="en-US" sz="2400" dirty="0" smtClean="0"/>
          </a:p>
          <a:p>
            <a:pPr>
              <a:buNone/>
            </a:pPr>
            <a:endParaRPr lang="en-US" sz="2400" dirty="0" smtClean="0"/>
          </a:p>
          <a:p>
            <a:endParaRPr lang="en-US" sz="2400" dirty="0" smtClean="0"/>
          </a:p>
          <a:p>
            <a:endParaRPr lang="en-US" sz="2400" dirty="0" smtClean="0"/>
          </a:p>
          <a:p>
            <a:endParaRPr lang="en-US" sz="2400" dirty="0" smtClean="0"/>
          </a:p>
          <a:p>
            <a:endParaRPr lang="en-US" sz="2400" dirty="0" smtClean="0"/>
          </a:p>
          <a:p>
            <a:endParaRPr lang="en-US" sz="2400" dirty="0" smtClean="0"/>
          </a:p>
          <a:p>
            <a:endParaRPr lang="en-US" sz="2400" dirty="0" smtClean="0"/>
          </a:p>
          <a:p>
            <a:r>
              <a:rPr lang="en-US" sz="2400" dirty="0" smtClean="0"/>
              <a:t>If t = t’ then energy consumed = e0 + e1 + e’ + B2</a:t>
            </a:r>
          </a:p>
          <a:p>
            <a:endParaRPr lang="en-US" sz="2400" dirty="0" smtClean="0"/>
          </a:p>
          <a:p>
            <a:endParaRPr lang="en-US" sz="2400" dirty="0" smtClean="0"/>
          </a:p>
          <a:p>
            <a:endParaRPr lang="en-US" sz="2400" dirty="0" smtClean="0"/>
          </a:p>
          <a:p>
            <a:endParaRPr lang="en-US" sz="2400" dirty="0" smtClean="0"/>
          </a:p>
          <a:p>
            <a:endParaRPr lang="en-US" sz="2400" dirty="0" smtClean="0"/>
          </a:p>
          <a:p>
            <a:endParaRPr lang="en-US" sz="2400" dirty="0" smtClean="0"/>
          </a:p>
          <a:p>
            <a:endParaRPr lang="en-US" sz="2400" dirty="0" smtClean="0"/>
          </a:p>
          <a:p>
            <a:endParaRPr lang="en-US" sz="2400" dirty="0" smtClean="0"/>
          </a:p>
          <a:p>
            <a:endParaRPr lang="en-US" sz="2400" dirty="0" smtClean="0"/>
          </a:p>
          <a:p>
            <a:pPr>
              <a:buNone/>
            </a:pPr>
            <a:endParaRPr lang="en-US" sz="2400" dirty="0" smtClean="0"/>
          </a:p>
        </p:txBody>
      </p:sp>
      <p:pic>
        <p:nvPicPr>
          <p:cNvPr id="7" name="Picture 6" descr="LowerEnvelopeOnlineConsumptionFormula.png"/>
          <p:cNvPicPr>
            <a:picLocks noChangeAspect="1"/>
          </p:cNvPicPr>
          <p:nvPr/>
        </p:nvPicPr>
        <p:blipFill>
          <a:blip r:embed="rId3" cstate="print"/>
          <a:stretch>
            <a:fillRect/>
          </a:stretch>
        </p:blipFill>
        <p:spPr>
          <a:xfrm>
            <a:off x="5029200" y="2971800"/>
            <a:ext cx="3591426" cy="1086002"/>
          </a:xfrm>
          <a:prstGeom prst="rect">
            <a:avLst/>
          </a:prstGeom>
        </p:spPr>
      </p:pic>
      <p:pic>
        <p:nvPicPr>
          <p:cNvPr id="8" name="Picture 7" descr="gamma.png"/>
          <p:cNvPicPr>
            <a:picLocks noChangeAspect="1"/>
          </p:cNvPicPr>
          <p:nvPr/>
        </p:nvPicPr>
        <p:blipFill>
          <a:blip r:embed="rId4" cstate="print"/>
          <a:stretch>
            <a:fillRect/>
          </a:stretch>
        </p:blipFill>
        <p:spPr>
          <a:xfrm>
            <a:off x="5029200" y="5181600"/>
            <a:ext cx="1600200" cy="394570"/>
          </a:xfrm>
          <a:prstGeom prst="rect">
            <a:avLst/>
          </a:prstGeom>
        </p:spPr>
      </p:pic>
      <p:pic>
        <p:nvPicPr>
          <p:cNvPr id="9" name="Picture 8" descr="variable j.png"/>
          <p:cNvPicPr>
            <a:picLocks noChangeAspect="1"/>
          </p:cNvPicPr>
          <p:nvPr/>
        </p:nvPicPr>
        <p:blipFill>
          <a:blip r:embed="rId5" cstate="print"/>
          <a:stretch>
            <a:fillRect/>
          </a:stretch>
        </p:blipFill>
        <p:spPr>
          <a:xfrm>
            <a:off x="5105400" y="4876800"/>
            <a:ext cx="685800" cy="311003"/>
          </a:xfrm>
          <a:prstGeom prst="rect">
            <a:avLst/>
          </a:prstGeom>
        </p:spPr>
      </p:pic>
      <p:pic>
        <p:nvPicPr>
          <p:cNvPr id="10" name="Picture 9" descr="LE_OnlineConsumption.png"/>
          <p:cNvPicPr>
            <a:picLocks noChangeAspect="1"/>
          </p:cNvPicPr>
          <p:nvPr/>
        </p:nvPicPr>
        <p:blipFill>
          <a:blip r:embed="rId6" cstate="print"/>
          <a:stretch>
            <a:fillRect/>
          </a:stretch>
        </p:blipFill>
        <p:spPr>
          <a:xfrm>
            <a:off x="152400" y="2057400"/>
            <a:ext cx="4916101" cy="3962400"/>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Lower Envelope Analysis – </a:t>
            </a:r>
            <a:r>
              <a:rPr lang="en-US" smtClean="0"/>
              <a:t>2 Competitive</a:t>
            </a:r>
            <a:endParaRPr lang="en-US" dirty="0"/>
          </a:p>
        </p:txBody>
      </p:sp>
      <p:sp>
        <p:nvSpPr>
          <p:cNvPr id="3" name="Content Placeholder 2"/>
          <p:cNvSpPr>
            <a:spLocks noGrp="1"/>
          </p:cNvSpPr>
          <p:nvPr>
            <p:ph sz="quarter" idx="1"/>
          </p:nvPr>
        </p:nvSpPr>
        <p:spPr>
          <a:xfrm>
            <a:off x="612648" y="1600200"/>
            <a:ext cx="8153400" cy="4953000"/>
          </a:xfrm>
        </p:spPr>
        <p:txBody>
          <a:bodyPr>
            <a:normAutofit/>
          </a:bodyPr>
          <a:lstStyle/>
          <a:p>
            <a:r>
              <a:rPr lang="en-US" dirty="0" smtClean="0"/>
              <a:t>First, establish that the worst case is just after a transition time. </a:t>
            </a:r>
            <a:r>
              <a:rPr lang="en-US" sz="2400" dirty="0" smtClean="0">
                <a:latin typeface="Tw Cen MT (Body)"/>
                <a:cs typeface="Times New Roman" pitchFamily="18" charset="0"/>
              </a:rPr>
              <a:t>(</a:t>
            </a:r>
            <a:r>
              <a:rPr lang="en-US" sz="2400" dirty="0" err="1" smtClean="0">
                <a:latin typeface="Times New Roman" pitchFamily="18" charset="0"/>
                <a:cs typeface="Times New Roman" pitchFamily="18" charset="0"/>
              </a:rPr>
              <a:t>t_j</a:t>
            </a:r>
            <a:r>
              <a:rPr lang="en-US" sz="2400" dirty="0" smtClean="0">
                <a:latin typeface="Times New Roman" pitchFamily="18" charset="0"/>
                <a:cs typeface="Times New Roman" pitchFamily="18" charset="0"/>
              </a:rPr>
              <a:t>: </a:t>
            </a:r>
            <a:r>
              <a:rPr lang="en-US" sz="2400" dirty="0" smtClean="0">
                <a:latin typeface="Tw Cen MT (Body)"/>
                <a:cs typeface="Times New Roman" pitchFamily="18" charset="0"/>
              </a:rPr>
              <a:t>time of transition to state j)</a:t>
            </a:r>
          </a:p>
          <a:p>
            <a:pPr lvl="1"/>
            <a:r>
              <a:rPr lang="en-US" dirty="0" smtClean="0"/>
              <a:t>Consider            (amount of time in idle state) </a:t>
            </a:r>
          </a:p>
          <a:p>
            <a:pPr lvl="1"/>
            <a:r>
              <a:rPr lang="en-US" dirty="0" smtClean="0"/>
              <a:t>Where </a:t>
            </a:r>
          </a:p>
          <a:p>
            <a:pPr lvl="1"/>
            <a:r>
              <a:rPr lang="en-US" dirty="0" smtClean="0"/>
              <a:t>Where there are k total states</a:t>
            </a:r>
            <a:endParaRPr lang="en-US" sz="2000" dirty="0" smtClean="0"/>
          </a:p>
          <a:p>
            <a:r>
              <a:rPr lang="en-US" sz="2000" dirty="0" smtClean="0"/>
              <a:t>LE:</a:t>
            </a:r>
          </a:p>
          <a:p>
            <a:endParaRPr lang="en-US" sz="2000" dirty="0" smtClean="0"/>
          </a:p>
          <a:p>
            <a:endParaRPr lang="en-US" sz="2000" dirty="0" smtClean="0"/>
          </a:p>
          <a:p>
            <a:r>
              <a:rPr lang="en-US" sz="2000" dirty="0" smtClean="0"/>
              <a:t>OPT:</a:t>
            </a:r>
          </a:p>
          <a:p>
            <a:r>
              <a:rPr lang="en-US" sz="2000" dirty="0" smtClean="0"/>
              <a:t> Ratio of above (LE/OPT) is maximized with </a:t>
            </a:r>
          </a:p>
          <a:p>
            <a:endParaRPr lang="en-US" sz="2000" dirty="0" smtClean="0"/>
          </a:p>
          <a:p>
            <a:endParaRPr lang="en-US" sz="2000" dirty="0" smtClean="0"/>
          </a:p>
          <a:p>
            <a:pPr>
              <a:buNone/>
            </a:pPr>
            <a:endParaRPr lang="en-US" sz="2000" dirty="0" smtClean="0"/>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8" name="Picture 7" descr="timeAfterTransition.png"/>
          <p:cNvPicPr>
            <a:picLocks noChangeAspect="1"/>
          </p:cNvPicPr>
          <p:nvPr/>
        </p:nvPicPr>
        <p:blipFill>
          <a:blip r:embed="rId3" cstate="print"/>
          <a:stretch>
            <a:fillRect/>
          </a:stretch>
        </p:blipFill>
        <p:spPr>
          <a:xfrm>
            <a:off x="2667000" y="2667000"/>
            <a:ext cx="990599" cy="354302"/>
          </a:xfrm>
          <a:prstGeom prst="rect">
            <a:avLst/>
          </a:prstGeom>
        </p:spPr>
      </p:pic>
      <p:pic>
        <p:nvPicPr>
          <p:cNvPr id="9" name="Picture 8" descr="timeConstraints.png"/>
          <p:cNvPicPr>
            <a:picLocks noChangeAspect="1"/>
          </p:cNvPicPr>
          <p:nvPr/>
        </p:nvPicPr>
        <p:blipFill>
          <a:blip r:embed="rId4" cstate="print"/>
          <a:stretch>
            <a:fillRect/>
          </a:stretch>
        </p:blipFill>
        <p:spPr>
          <a:xfrm>
            <a:off x="2438400" y="3124200"/>
            <a:ext cx="4601217" cy="428685"/>
          </a:xfrm>
          <a:prstGeom prst="rect">
            <a:avLst/>
          </a:prstGeom>
        </p:spPr>
      </p:pic>
      <p:pic>
        <p:nvPicPr>
          <p:cNvPr id="11" name="Picture 10" descr="MultiStateOptimalCost.png"/>
          <p:cNvPicPr>
            <a:picLocks noChangeAspect="1"/>
          </p:cNvPicPr>
          <p:nvPr/>
        </p:nvPicPr>
        <p:blipFill>
          <a:blip r:embed="rId5" cstate="print"/>
          <a:stretch>
            <a:fillRect/>
          </a:stretch>
        </p:blipFill>
        <p:spPr>
          <a:xfrm>
            <a:off x="1676400" y="5181600"/>
            <a:ext cx="2019582" cy="381053"/>
          </a:xfrm>
          <a:prstGeom prst="rect">
            <a:avLst/>
          </a:prstGeom>
        </p:spPr>
      </p:pic>
      <p:pic>
        <p:nvPicPr>
          <p:cNvPr id="12" name="Picture 11" descr="LowerEnvelopeOnlineConsumptionFormula.png"/>
          <p:cNvPicPr>
            <a:picLocks noChangeAspect="1"/>
          </p:cNvPicPr>
          <p:nvPr/>
        </p:nvPicPr>
        <p:blipFill>
          <a:blip r:embed="rId6" cstate="print"/>
          <a:stretch>
            <a:fillRect/>
          </a:stretch>
        </p:blipFill>
        <p:spPr>
          <a:xfrm>
            <a:off x="1524000" y="3962400"/>
            <a:ext cx="3591426" cy="1086002"/>
          </a:xfrm>
          <a:prstGeom prst="rect">
            <a:avLst/>
          </a:prstGeom>
        </p:spPr>
      </p:pic>
      <p:pic>
        <p:nvPicPr>
          <p:cNvPr id="13" name="Picture 12" descr="gammaZero.png"/>
          <p:cNvPicPr>
            <a:picLocks noChangeAspect="1"/>
          </p:cNvPicPr>
          <p:nvPr/>
        </p:nvPicPr>
        <p:blipFill>
          <a:blip r:embed="rId7" cstate="print"/>
          <a:stretch>
            <a:fillRect/>
          </a:stretch>
        </p:blipFill>
        <p:spPr>
          <a:xfrm>
            <a:off x="6019800" y="5638800"/>
            <a:ext cx="819264" cy="371527"/>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Lower Envelope Analysis (cont’d)</a:t>
            </a:r>
            <a:endParaRPr lang="en-US" dirty="0"/>
          </a:p>
        </p:txBody>
      </p:sp>
      <p:sp>
        <p:nvSpPr>
          <p:cNvPr id="3" name="Content Placeholder 2"/>
          <p:cNvSpPr>
            <a:spLocks noGrp="1"/>
          </p:cNvSpPr>
          <p:nvPr>
            <p:ph sz="quarter" idx="1"/>
          </p:nvPr>
        </p:nvSpPr>
        <p:spPr/>
        <p:txBody>
          <a:bodyPr/>
          <a:lstStyle/>
          <a:p>
            <a:r>
              <a:rPr lang="en-US" dirty="0" smtClean="0"/>
              <a:t>Now with          we have:</a:t>
            </a:r>
          </a:p>
          <a:p>
            <a:endParaRPr lang="en-US" dirty="0" smtClean="0"/>
          </a:p>
          <a:p>
            <a:endParaRPr lang="en-US" dirty="0" smtClean="0"/>
          </a:p>
          <a:p>
            <a:endParaRPr lang="en-US" dirty="0" smtClean="0"/>
          </a:p>
          <a:p>
            <a:r>
              <a:rPr lang="en-US" dirty="0" smtClean="0"/>
              <a:t>Thus, it suffices to prove that:</a:t>
            </a:r>
          </a:p>
          <a:p>
            <a:endParaRPr lang="en-US" dirty="0"/>
          </a:p>
        </p:txBody>
      </p:sp>
      <p:pic>
        <p:nvPicPr>
          <p:cNvPr id="4" name="Picture 3" descr="gammaZero.png"/>
          <p:cNvPicPr>
            <a:picLocks noChangeAspect="1"/>
          </p:cNvPicPr>
          <p:nvPr/>
        </p:nvPicPr>
        <p:blipFill>
          <a:blip r:embed="rId3" cstate="print"/>
          <a:stretch>
            <a:fillRect/>
          </a:stretch>
        </p:blipFill>
        <p:spPr>
          <a:xfrm>
            <a:off x="2667000" y="1752600"/>
            <a:ext cx="819264" cy="371527"/>
          </a:xfrm>
          <a:prstGeom prst="rect">
            <a:avLst/>
          </a:prstGeom>
        </p:spPr>
      </p:pic>
      <p:pic>
        <p:nvPicPr>
          <p:cNvPr id="5" name="Picture 4" descr="LowerEnvelopeCompRatio.png"/>
          <p:cNvPicPr>
            <a:picLocks noChangeAspect="1"/>
          </p:cNvPicPr>
          <p:nvPr/>
        </p:nvPicPr>
        <p:blipFill>
          <a:blip r:embed="rId4" cstate="print"/>
          <a:stretch>
            <a:fillRect/>
          </a:stretch>
        </p:blipFill>
        <p:spPr>
          <a:xfrm>
            <a:off x="1600200" y="2209800"/>
            <a:ext cx="6525536" cy="1467055"/>
          </a:xfrm>
          <a:prstGeom prst="rect">
            <a:avLst/>
          </a:prstGeom>
        </p:spPr>
      </p:pic>
      <p:pic>
        <p:nvPicPr>
          <p:cNvPr id="6" name="Picture 5" descr="LowerEnvelopeInequality.png"/>
          <p:cNvPicPr>
            <a:picLocks noChangeAspect="1"/>
          </p:cNvPicPr>
          <p:nvPr/>
        </p:nvPicPr>
        <p:blipFill>
          <a:blip r:embed="rId5" cstate="print"/>
          <a:stretch>
            <a:fillRect/>
          </a:stretch>
        </p:blipFill>
        <p:spPr>
          <a:xfrm>
            <a:off x="2057400" y="4191000"/>
            <a:ext cx="4744112" cy="1133633"/>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sz="quarter" idx="1"/>
          </p:nvPr>
        </p:nvSpPr>
        <p:spPr/>
        <p:txBody>
          <a:bodyPr>
            <a:normAutofit/>
          </a:bodyPr>
          <a:lstStyle/>
          <a:p>
            <a:r>
              <a:rPr lang="en-US" dirty="0" smtClean="0"/>
              <a:t>Energy-Efficient Algorithms  - Susanne Albers [Communications of the ACM, Vol. 53]</a:t>
            </a:r>
          </a:p>
          <a:p>
            <a:r>
              <a:rPr lang="en-US" dirty="0" smtClean="0"/>
              <a:t>Energy consumption is critical for Cost and Availability</a:t>
            </a:r>
          </a:p>
          <a:p>
            <a:r>
              <a:rPr lang="en-US" dirty="0" smtClean="0"/>
              <a:t>The article surveys Algorithmic solutions (as opposed to hardware/system design).</a:t>
            </a:r>
          </a:p>
          <a:p>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Lower Envelope Analysis (cont’d)</a:t>
            </a:r>
            <a:endParaRPr lang="en-US" dirty="0"/>
          </a:p>
        </p:txBody>
      </p:sp>
      <p:sp>
        <p:nvSpPr>
          <p:cNvPr id="3" name="Content Placeholder 2"/>
          <p:cNvSpPr>
            <a:spLocks noGrp="1"/>
          </p:cNvSpPr>
          <p:nvPr>
            <p:ph sz="quarter" idx="1"/>
          </p:nvPr>
        </p:nvSpPr>
        <p:spPr/>
        <p:txBody>
          <a:bodyPr/>
          <a:lstStyle/>
          <a:p>
            <a:r>
              <a:rPr lang="en-US" dirty="0" smtClean="0"/>
              <a:t>In LE, each </a:t>
            </a:r>
            <a:r>
              <a:rPr lang="en-US" dirty="0" err="1" smtClean="0"/>
              <a:t>tl</a:t>
            </a:r>
            <a:r>
              <a:rPr lang="en-US" dirty="0" smtClean="0"/>
              <a:t> was chosen so that:</a:t>
            </a:r>
          </a:p>
          <a:p>
            <a:r>
              <a:rPr lang="en-US" dirty="0" smtClean="0"/>
              <a:t>                     </a:t>
            </a:r>
            <a:r>
              <a:rPr lang="en-US" sz="1800" dirty="0" smtClean="0"/>
              <a:t>where </a:t>
            </a:r>
            <a:r>
              <a:rPr lang="en-US" sz="1800" dirty="0" err="1" smtClean="0"/>
              <a:t>tl</a:t>
            </a:r>
            <a:r>
              <a:rPr lang="en-US" sz="1800" dirty="0" smtClean="0"/>
              <a:t> is the solution to </a:t>
            </a:r>
          </a:p>
          <a:p>
            <a:r>
              <a:rPr lang="en-US" dirty="0" smtClean="0"/>
              <a:t>We can substitute these values into:</a:t>
            </a:r>
          </a:p>
          <a:p>
            <a:endParaRPr lang="en-US" dirty="0" smtClean="0"/>
          </a:p>
          <a:p>
            <a:endParaRPr lang="en-US" dirty="0" smtClean="0"/>
          </a:p>
          <a:p>
            <a:r>
              <a:rPr lang="en-US" sz="2400" dirty="0" smtClean="0"/>
              <a:t>(</a:t>
            </a:r>
            <a:r>
              <a:rPr lang="en-US" sz="2400" dirty="0" smtClean="0">
                <a:solidFill>
                  <a:srgbClr val="0070C0"/>
                </a:solidFill>
              </a:rPr>
              <a:t>a0*t1</a:t>
            </a:r>
            <a:r>
              <a:rPr lang="en-US" sz="2400" dirty="0" smtClean="0"/>
              <a:t> – a0*t0) + (</a:t>
            </a:r>
            <a:r>
              <a:rPr lang="en-US" sz="2400" dirty="0" smtClean="0">
                <a:solidFill>
                  <a:srgbClr val="FF0000"/>
                </a:solidFill>
              </a:rPr>
              <a:t>a1*t2</a:t>
            </a:r>
            <a:r>
              <a:rPr lang="en-US" sz="2400" dirty="0" smtClean="0"/>
              <a:t> </a:t>
            </a:r>
            <a:r>
              <a:rPr lang="en-US" sz="2400" dirty="0" smtClean="0">
                <a:solidFill>
                  <a:srgbClr val="0070C0"/>
                </a:solidFill>
              </a:rPr>
              <a:t>– a1*t1</a:t>
            </a:r>
            <a:r>
              <a:rPr lang="en-US" sz="2400" dirty="0" smtClean="0"/>
              <a:t>)</a:t>
            </a:r>
            <a:r>
              <a:rPr lang="en-US" sz="2400" dirty="0" smtClean="0">
                <a:solidFill>
                  <a:srgbClr val="0070C0"/>
                </a:solidFill>
              </a:rPr>
              <a:t> </a:t>
            </a:r>
            <a:r>
              <a:rPr lang="en-US" sz="2400" dirty="0" smtClean="0"/>
              <a:t>+ (</a:t>
            </a:r>
            <a:r>
              <a:rPr lang="en-US" sz="2400" dirty="0" smtClean="0">
                <a:solidFill>
                  <a:srgbClr val="00B050"/>
                </a:solidFill>
              </a:rPr>
              <a:t>a2*t3</a:t>
            </a:r>
            <a:r>
              <a:rPr lang="en-US" sz="2400" dirty="0" smtClean="0"/>
              <a:t> </a:t>
            </a:r>
            <a:r>
              <a:rPr lang="en-US" sz="2400" dirty="0" smtClean="0">
                <a:solidFill>
                  <a:srgbClr val="FF0000"/>
                </a:solidFill>
              </a:rPr>
              <a:t>– a2*t2</a:t>
            </a:r>
            <a:r>
              <a:rPr lang="en-US" sz="2400" dirty="0" smtClean="0"/>
              <a:t>) + (</a:t>
            </a:r>
            <a:r>
              <a:rPr lang="en-US" sz="2400" dirty="0" smtClean="0">
                <a:solidFill>
                  <a:schemeClr val="tx1">
                    <a:lumMod val="50000"/>
                    <a:lumOff val="50000"/>
                  </a:schemeClr>
                </a:solidFill>
              </a:rPr>
              <a:t>a3*t4</a:t>
            </a:r>
            <a:r>
              <a:rPr lang="en-US" sz="2400" dirty="0" smtClean="0"/>
              <a:t> </a:t>
            </a:r>
            <a:r>
              <a:rPr lang="en-US" sz="2400" dirty="0" smtClean="0">
                <a:solidFill>
                  <a:srgbClr val="00B050"/>
                </a:solidFill>
              </a:rPr>
              <a:t>–</a:t>
            </a:r>
            <a:r>
              <a:rPr lang="en-US" sz="2400" dirty="0" smtClean="0"/>
              <a:t> </a:t>
            </a:r>
            <a:r>
              <a:rPr lang="en-US" sz="2400" dirty="0" smtClean="0">
                <a:solidFill>
                  <a:srgbClr val="00B050"/>
                </a:solidFill>
              </a:rPr>
              <a:t>a3*t3</a:t>
            </a:r>
            <a:r>
              <a:rPr lang="en-US" sz="2400" dirty="0" smtClean="0"/>
              <a:t>)…</a:t>
            </a:r>
          </a:p>
          <a:p>
            <a:r>
              <a:rPr lang="en-US" sz="2400" dirty="0" smtClean="0"/>
              <a:t>We have: </a:t>
            </a:r>
          </a:p>
          <a:p>
            <a:endParaRPr lang="en-US" dirty="0" smtClean="0"/>
          </a:p>
        </p:txBody>
      </p:sp>
      <p:pic>
        <p:nvPicPr>
          <p:cNvPr id="4" name="Picture 3" descr="LE_Property.png"/>
          <p:cNvPicPr>
            <a:picLocks noChangeAspect="1"/>
          </p:cNvPicPr>
          <p:nvPr/>
        </p:nvPicPr>
        <p:blipFill>
          <a:blip r:embed="rId3" cstate="print"/>
          <a:stretch>
            <a:fillRect/>
          </a:stretch>
        </p:blipFill>
        <p:spPr>
          <a:xfrm>
            <a:off x="0" y="2286000"/>
            <a:ext cx="3143689" cy="371527"/>
          </a:xfrm>
          <a:prstGeom prst="rect">
            <a:avLst/>
          </a:prstGeom>
        </p:spPr>
      </p:pic>
      <p:pic>
        <p:nvPicPr>
          <p:cNvPr id="5" name="Picture 4" descr="LowerEnvelopeInequality.png"/>
          <p:cNvPicPr>
            <a:picLocks noChangeAspect="1"/>
          </p:cNvPicPr>
          <p:nvPr/>
        </p:nvPicPr>
        <p:blipFill>
          <a:blip r:embed="rId4" cstate="print"/>
          <a:stretch>
            <a:fillRect/>
          </a:stretch>
        </p:blipFill>
        <p:spPr>
          <a:xfrm>
            <a:off x="2057400" y="3124200"/>
            <a:ext cx="4744112" cy="1133633"/>
          </a:xfrm>
          <a:prstGeom prst="rect">
            <a:avLst/>
          </a:prstGeom>
        </p:spPr>
      </p:pic>
      <p:pic>
        <p:nvPicPr>
          <p:cNvPr id="6" name="Picture 5" descr="LE_Telescope.png"/>
          <p:cNvPicPr>
            <a:picLocks noChangeAspect="1"/>
          </p:cNvPicPr>
          <p:nvPr/>
        </p:nvPicPr>
        <p:blipFill>
          <a:blip r:embed="rId5" cstate="print"/>
          <a:stretch>
            <a:fillRect/>
          </a:stretch>
        </p:blipFill>
        <p:spPr>
          <a:xfrm>
            <a:off x="838200" y="5486400"/>
            <a:ext cx="7678222" cy="447738"/>
          </a:xfrm>
          <a:prstGeom prst="rect">
            <a:avLst/>
          </a:prstGeom>
        </p:spPr>
      </p:pic>
      <p:pic>
        <p:nvPicPr>
          <p:cNvPr id="7" name="Picture 6" descr="LE_transition.png"/>
          <p:cNvPicPr>
            <a:picLocks noChangeAspect="1"/>
          </p:cNvPicPr>
          <p:nvPr/>
        </p:nvPicPr>
        <p:blipFill>
          <a:blip r:embed="rId6" cstate="print"/>
          <a:stretch>
            <a:fillRect/>
          </a:stretch>
        </p:blipFill>
        <p:spPr>
          <a:xfrm>
            <a:off x="5791200" y="2286000"/>
            <a:ext cx="3177154" cy="381000"/>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Lower Envelope Analysis (cont’d)</a:t>
            </a:r>
            <a:endParaRPr lang="en-US" dirty="0"/>
          </a:p>
        </p:txBody>
      </p:sp>
      <p:sp>
        <p:nvSpPr>
          <p:cNvPr id="3" name="Content Placeholder 2"/>
          <p:cNvSpPr>
            <a:spLocks noGrp="1"/>
          </p:cNvSpPr>
          <p:nvPr>
            <p:ph sz="quarter" idx="1"/>
          </p:nvPr>
        </p:nvSpPr>
        <p:spPr/>
        <p:txBody>
          <a:bodyPr/>
          <a:lstStyle/>
          <a:p>
            <a:r>
              <a:rPr lang="en-US" dirty="0" smtClean="0"/>
              <a:t>Collapsing the telescoping sum, we get:</a:t>
            </a:r>
          </a:p>
          <a:p>
            <a:endParaRPr lang="en-US" dirty="0" smtClean="0"/>
          </a:p>
          <a:p>
            <a:r>
              <a:rPr lang="en-US" dirty="0" smtClean="0"/>
              <a:t>Using the fact that </a:t>
            </a:r>
            <a:r>
              <a:rPr lang="en-US" dirty="0" smtClean="0">
                <a:latin typeface="Times New Roman" pitchFamily="18" charset="0"/>
                <a:ea typeface="DejaVu Sans Mono" pitchFamily="49" charset="0"/>
                <a:cs typeface="Times New Roman" pitchFamily="18" charset="0"/>
              </a:rPr>
              <a:t>B0 = 0</a:t>
            </a:r>
            <a:r>
              <a:rPr lang="en-US" dirty="0" smtClean="0"/>
              <a:t>, </a:t>
            </a:r>
            <a:r>
              <a:rPr lang="en-US" dirty="0" smtClean="0">
                <a:latin typeface="Times New Roman" pitchFamily="18" charset="0"/>
                <a:cs typeface="Times New Roman" pitchFamily="18" charset="0"/>
              </a:rPr>
              <a:t>t0 = 0</a:t>
            </a:r>
            <a:r>
              <a:rPr lang="en-US" dirty="0" smtClean="0"/>
              <a:t>, and that </a:t>
            </a:r>
            <a:r>
              <a:rPr lang="en-US" dirty="0" err="1" smtClean="0">
                <a:latin typeface="Times New Roman" pitchFamily="18" charset="0"/>
                <a:cs typeface="Times New Roman" pitchFamily="18" charset="0"/>
              </a:rPr>
              <a:t>alpha_j</a:t>
            </a:r>
            <a:r>
              <a:rPr lang="en-US" dirty="0" smtClean="0">
                <a:latin typeface="Times New Roman" pitchFamily="18" charset="0"/>
                <a:cs typeface="Times New Roman" pitchFamily="18" charset="0"/>
              </a:rPr>
              <a:t> &gt;= 0</a:t>
            </a:r>
            <a:r>
              <a:rPr lang="en-US" dirty="0" smtClean="0"/>
              <a:t>, </a:t>
            </a:r>
            <a:r>
              <a:rPr lang="en-US" dirty="0" err="1" smtClean="0">
                <a:latin typeface="Times New Roman" pitchFamily="18" charset="0"/>
                <a:cs typeface="Times New Roman" pitchFamily="18" charset="0"/>
              </a:rPr>
              <a:t>t_j</a:t>
            </a:r>
            <a:r>
              <a:rPr lang="en-US" dirty="0" smtClean="0">
                <a:latin typeface="Times New Roman" pitchFamily="18" charset="0"/>
                <a:cs typeface="Times New Roman" pitchFamily="18" charset="0"/>
              </a:rPr>
              <a:t> &gt;= 0</a:t>
            </a:r>
            <a:r>
              <a:rPr lang="en-US" dirty="0" smtClean="0"/>
              <a:t>. The inequality holds. Q.E.D.</a:t>
            </a:r>
          </a:p>
          <a:p>
            <a:endParaRPr lang="en-US" dirty="0" smtClean="0"/>
          </a:p>
        </p:txBody>
      </p:sp>
      <p:pic>
        <p:nvPicPr>
          <p:cNvPr id="4" name="Picture 3" descr="LE_FinalInequality.png"/>
          <p:cNvPicPr>
            <a:picLocks noChangeAspect="1"/>
          </p:cNvPicPr>
          <p:nvPr/>
        </p:nvPicPr>
        <p:blipFill>
          <a:blip r:embed="rId3" cstate="print"/>
          <a:stretch>
            <a:fillRect/>
          </a:stretch>
        </p:blipFill>
        <p:spPr>
          <a:xfrm>
            <a:off x="2743200" y="2286000"/>
            <a:ext cx="3562847" cy="400106"/>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 Away</a:t>
            </a:r>
            <a:endParaRPr lang="en-US" dirty="0"/>
          </a:p>
        </p:txBody>
      </p:sp>
      <p:sp>
        <p:nvSpPr>
          <p:cNvPr id="3" name="Content Placeholder 2"/>
          <p:cNvSpPr>
            <a:spLocks noGrp="1"/>
          </p:cNvSpPr>
          <p:nvPr>
            <p:ph sz="quarter" idx="1"/>
          </p:nvPr>
        </p:nvSpPr>
        <p:spPr/>
        <p:txBody>
          <a:bodyPr/>
          <a:lstStyle/>
          <a:p>
            <a:r>
              <a:rPr lang="en-US" dirty="0" smtClean="0"/>
              <a:t>The fundamentals of online power management </a:t>
            </a:r>
            <a:r>
              <a:rPr lang="en-US" dirty="0" smtClean="0"/>
              <a:t>algorithms are </a:t>
            </a:r>
            <a:r>
              <a:rPr lang="en-US" dirty="0" smtClean="0"/>
              <a:t>analogous to the ski rental problem</a:t>
            </a:r>
          </a:p>
          <a:p>
            <a:r>
              <a:rPr lang="en-US" dirty="0" smtClean="0"/>
              <a:t>The basic model presented forms a foundation for more sophisticated power management algorithms.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Dynamic Speed Scaling</a:t>
            </a:r>
            <a:endParaRPr lang="en-US" dirty="0"/>
          </a:p>
        </p:txBody>
      </p:sp>
      <p:sp>
        <p:nvSpPr>
          <p:cNvPr id="3" name="Content Placeholder 2"/>
          <p:cNvSpPr>
            <a:spLocks noGrp="1"/>
          </p:cNvSpPr>
          <p:nvPr>
            <p:ph sz="quarter" idx="1"/>
          </p:nvPr>
        </p:nvSpPr>
        <p:spPr/>
        <p:txBody>
          <a:bodyPr>
            <a:normAutofit/>
          </a:bodyPr>
          <a:lstStyle/>
          <a:p>
            <a:r>
              <a:rPr lang="en-US" dirty="0" smtClean="0"/>
              <a:t>Consider n jobs J1, … </a:t>
            </a:r>
            <a:r>
              <a:rPr lang="en-US" dirty="0" err="1" smtClean="0"/>
              <a:t>Jn</a:t>
            </a:r>
            <a:r>
              <a:rPr lang="en-US" dirty="0" smtClean="0"/>
              <a:t> that have to be processed on a variable-speed processor.</a:t>
            </a:r>
          </a:p>
          <a:p>
            <a:r>
              <a:rPr lang="en-US" dirty="0" smtClean="0"/>
              <a:t>Jobs are defined by:</a:t>
            </a:r>
          </a:p>
          <a:p>
            <a:pPr lvl="1"/>
            <a:r>
              <a:rPr lang="en-US" dirty="0" err="1" smtClean="0"/>
              <a:t>Ri</a:t>
            </a:r>
            <a:r>
              <a:rPr lang="en-US" dirty="0" smtClean="0"/>
              <a:t>: release time (job is available for processing)</a:t>
            </a:r>
          </a:p>
          <a:p>
            <a:pPr lvl="1"/>
            <a:r>
              <a:rPr lang="en-US" dirty="0" smtClean="0"/>
              <a:t>Di: Deadline</a:t>
            </a:r>
          </a:p>
          <a:p>
            <a:pPr lvl="1"/>
            <a:r>
              <a:rPr lang="en-US" dirty="0" err="1" smtClean="0"/>
              <a:t>Wi</a:t>
            </a:r>
            <a:r>
              <a:rPr lang="en-US" dirty="0" smtClean="0"/>
              <a:t>: Processing Volume. (can be viewed as #CPU cycles necessary to finish the job)</a:t>
            </a:r>
          </a:p>
          <a:p>
            <a:r>
              <a:rPr lang="en-US" dirty="0" smtClean="0"/>
              <a:t>If </a:t>
            </a:r>
            <a:r>
              <a:rPr lang="en-US" dirty="0" err="1" smtClean="0"/>
              <a:t>Ji</a:t>
            </a:r>
            <a:r>
              <a:rPr lang="en-US" dirty="0" smtClean="0"/>
              <a:t> is executed at constant speed s, it takes </a:t>
            </a:r>
            <a:r>
              <a:rPr lang="en-US" dirty="0" err="1" smtClean="0"/>
              <a:t>Wi</a:t>
            </a:r>
            <a:r>
              <a:rPr lang="en-US" dirty="0" smtClean="0"/>
              <a:t>/s time units to complete the job.</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Dynamic Speed Scaling (cont’d)</a:t>
            </a:r>
            <a:endParaRPr lang="en-US" dirty="0"/>
          </a:p>
        </p:txBody>
      </p:sp>
      <p:sp>
        <p:nvSpPr>
          <p:cNvPr id="3" name="Content Placeholder 2"/>
          <p:cNvSpPr>
            <a:spLocks noGrp="1"/>
          </p:cNvSpPr>
          <p:nvPr>
            <p:ph sz="quarter" idx="1"/>
          </p:nvPr>
        </p:nvSpPr>
        <p:spPr/>
        <p:txBody>
          <a:bodyPr>
            <a:normAutofit/>
          </a:bodyPr>
          <a:lstStyle/>
          <a:p>
            <a:r>
              <a:rPr lang="en-US" dirty="0" smtClean="0"/>
              <a:t>Preemption of jobs is allowed</a:t>
            </a:r>
          </a:p>
          <a:p>
            <a:r>
              <a:rPr lang="en-US" dirty="0" smtClean="0"/>
              <a:t>Goal: Construct a feasible schedule that minimizes total energy consumption.</a:t>
            </a:r>
          </a:p>
          <a:p>
            <a:r>
              <a:rPr lang="en-US" dirty="0" err="1" smtClean="0"/>
              <a:t>Assumtions</a:t>
            </a:r>
            <a:r>
              <a:rPr lang="en-US" dirty="0" smtClean="0"/>
              <a:t>:</a:t>
            </a:r>
          </a:p>
          <a:p>
            <a:pPr lvl="1"/>
            <a:r>
              <a:rPr lang="en-US" dirty="0" smtClean="0"/>
              <a:t>No upper bound on the maximum processor speed. (Hence there always exists a feasible schedule)</a:t>
            </a:r>
          </a:p>
          <a:p>
            <a:pPr lvl="1"/>
            <a:r>
              <a:rPr lang="en-US" dirty="0" smtClean="0"/>
              <a:t>Continuous spectrum of speeds is available.</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YDS</a:t>
            </a:r>
            <a:endParaRPr lang="en-US" dirty="0"/>
          </a:p>
        </p:txBody>
      </p:sp>
      <p:sp>
        <p:nvSpPr>
          <p:cNvPr id="3" name="Content Placeholder 2"/>
          <p:cNvSpPr>
            <a:spLocks noGrp="1"/>
          </p:cNvSpPr>
          <p:nvPr>
            <p:ph sz="quarter" idx="1"/>
          </p:nvPr>
        </p:nvSpPr>
        <p:spPr/>
        <p:txBody>
          <a:bodyPr/>
          <a:lstStyle/>
          <a:p>
            <a:r>
              <a:rPr lang="en-US" dirty="0" smtClean="0"/>
              <a:t>YDS Algorithm (Yao, Demers, </a:t>
            </a:r>
            <a:r>
              <a:rPr lang="en-US" dirty="0" err="1" smtClean="0"/>
              <a:t>Shenker</a:t>
            </a:r>
            <a:r>
              <a:rPr lang="en-US" dirty="0" smtClean="0"/>
              <a:t>)</a:t>
            </a:r>
          </a:p>
          <a:p>
            <a:pPr lvl="1"/>
            <a:r>
              <a:rPr lang="en-US" dirty="0" smtClean="0"/>
              <a:t>First we consider the offline algorithm</a:t>
            </a:r>
          </a:p>
          <a:p>
            <a:pPr lvl="2"/>
            <a:r>
              <a:rPr lang="en-US" dirty="0" smtClean="0"/>
              <a:t>Define interval I = [t, t’] for which contains a set of a number of jobs </a:t>
            </a:r>
            <a:r>
              <a:rPr lang="en-US" dirty="0" err="1" smtClean="0"/>
              <a:t>Ji</a:t>
            </a:r>
            <a:r>
              <a:rPr lang="en-US" dirty="0" smtClean="0"/>
              <a:t> where their release and deadline times </a:t>
            </a:r>
            <a:r>
              <a:rPr lang="en-US" dirty="0" err="1" smtClean="0"/>
              <a:t>Ri</a:t>
            </a:r>
            <a:r>
              <a:rPr lang="en-US" dirty="0" smtClean="0"/>
              <a:t>, Di are within the interval.</a:t>
            </a:r>
          </a:p>
          <a:p>
            <a:pPr lvl="2"/>
            <a:r>
              <a:rPr lang="en-US" dirty="0" smtClean="0"/>
              <a:t>Define the density of I </a:t>
            </a:r>
            <a:r>
              <a:rPr lang="el-GR" dirty="0" smtClean="0"/>
              <a:t>Δ</a:t>
            </a:r>
            <a:r>
              <a:rPr lang="en-US" baseline="-25000" dirty="0" smtClean="0"/>
              <a:t>I</a:t>
            </a:r>
            <a:r>
              <a:rPr lang="en-US" dirty="0" smtClean="0"/>
              <a:t> as the total work to be completed in I divided by the length of I.</a:t>
            </a:r>
          </a:p>
          <a:p>
            <a:pPr lvl="2"/>
            <a:endParaRPr lang="en-US" dirty="0" smtClean="0"/>
          </a:p>
          <a:p>
            <a:pPr lvl="2"/>
            <a:endParaRPr lang="en-US" dirty="0" smtClean="0"/>
          </a:p>
          <a:p>
            <a:pPr>
              <a:buNone/>
            </a:pPr>
            <a:endParaRPr lang="en-US" dirty="0"/>
          </a:p>
        </p:txBody>
      </p:sp>
      <p:pic>
        <p:nvPicPr>
          <p:cNvPr id="5" name="Picture 4" descr="YDSDensity.png"/>
          <p:cNvPicPr>
            <a:picLocks noChangeAspect="1"/>
          </p:cNvPicPr>
          <p:nvPr/>
        </p:nvPicPr>
        <p:blipFill>
          <a:blip r:embed="rId3" cstate="print"/>
          <a:stretch>
            <a:fillRect/>
          </a:stretch>
        </p:blipFill>
        <p:spPr>
          <a:xfrm>
            <a:off x="3124200" y="4724400"/>
            <a:ext cx="2838846" cy="1448002"/>
          </a:xfrm>
          <a:prstGeom prst="rect">
            <a:avLst/>
          </a:prstGeom>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YDS (cont’d)</a:t>
            </a:r>
            <a:endParaRPr lang="en-US" dirty="0"/>
          </a:p>
        </p:txBody>
      </p:sp>
      <p:sp>
        <p:nvSpPr>
          <p:cNvPr id="3" name="Content Placeholder 2"/>
          <p:cNvSpPr>
            <a:spLocks noGrp="1"/>
          </p:cNvSpPr>
          <p:nvPr>
            <p:ph sz="quarter" idx="1"/>
          </p:nvPr>
        </p:nvSpPr>
        <p:spPr/>
        <p:txBody>
          <a:bodyPr>
            <a:normAutofit/>
          </a:bodyPr>
          <a:lstStyle/>
          <a:p>
            <a:endParaRPr lang="en-US" dirty="0" smtClean="0"/>
          </a:p>
          <a:p>
            <a:endParaRPr lang="en-US" dirty="0" smtClean="0"/>
          </a:p>
          <a:p>
            <a:endParaRPr lang="en-US" dirty="0" smtClean="0"/>
          </a:p>
          <a:p>
            <a:endParaRPr lang="en-US" dirty="0" smtClean="0"/>
          </a:p>
          <a:p>
            <a:endParaRPr lang="en-US" dirty="0" smtClean="0"/>
          </a:p>
          <a:p>
            <a:r>
              <a:rPr lang="en-US" dirty="0" smtClean="0"/>
              <a:t>Can also be thought of as the minimum average speed necessary to complete all jobs within the interval I.</a:t>
            </a:r>
          </a:p>
        </p:txBody>
      </p:sp>
      <p:pic>
        <p:nvPicPr>
          <p:cNvPr id="4" name="Picture 3" descr="YDSDensity.png"/>
          <p:cNvPicPr>
            <a:picLocks noChangeAspect="1"/>
          </p:cNvPicPr>
          <p:nvPr/>
        </p:nvPicPr>
        <p:blipFill>
          <a:blip r:embed="rId3" cstate="print"/>
          <a:stretch>
            <a:fillRect/>
          </a:stretch>
        </p:blipFill>
        <p:spPr>
          <a:xfrm>
            <a:off x="2895600" y="2209800"/>
            <a:ext cx="2838846" cy="1448002"/>
          </a:xfrm>
          <a:prstGeom prst="rect">
            <a:avLst/>
          </a:prstGeom>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YDS (cont’d)</a:t>
            </a:r>
            <a:endParaRPr lang="en-US" dirty="0"/>
          </a:p>
        </p:txBody>
      </p:sp>
      <p:sp>
        <p:nvSpPr>
          <p:cNvPr id="3" name="Content Placeholder 2"/>
          <p:cNvSpPr>
            <a:spLocks noGrp="1"/>
          </p:cNvSpPr>
          <p:nvPr>
            <p:ph sz="quarter" idx="1"/>
          </p:nvPr>
        </p:nvSpPr>
        <p:spPr/>
        <p:txBody>
          <a:bodyPr>
            <a:normAutofit/>
          </a:bodyPr>
          <a:lstStyle/>
          <a:p>
            <a:r>
              <a:rPr lang="en-US" dirty="0" smtClean="0"/>
              <a:t>YDS proceeds in a series of iterations.</a:t>
            </a:r>
          </a:p>
          <a:p>
            <a:pPr lvl="1"/>
            <a:r>
              <a:rPr lang="en-US" dirty="0" smtClean="0"/>
              <a:t>In each iteration, a time interval I of maximum density </a:t>
            </a:r>
            <a:r>
              <a:rPr lang="en-US" dirty="0" smtClean="0">
                <a:latin typeface="Times New Roman"/>
                <a:cs typeface="Times New Roman"/>
              </a:rPr>
              <a:t>∆</a:t>
            </a:r>
            <a:r>
              <a:rPr lang="en-US" baseline="-25000" dirty="0" smtClean="0">
                <a:latin typeface="Times New Roman"/>
                <a:cs typeface="Times New Roman"/>
              </a:rPr>
              <a:t>I</a:t>
            </a:r>
            <a:r>
              <a:rPr lang="en-US" dirty="0" smtClean="0">
                <a:latin typeface="Times New Roman"/>
                <a:cs typeface="Times New Roman"/>
              </a:rPr>
              <a:t> </a:t>
            </a:r>
            <a:r>
              <a:rPr lang="en-US" dirty="0" smtClean="0"/>
              <a:t>is identified and a corresponding partial schedule is constructed.</a:t>
            </a:r>
          </a:p>
          <a:p>
            <a:pPr lvl="1"/>
            <a:r>
              <a:rPr lang="en-US" dirty="0" smtClean="0"/>
              <a:t>Once the interval I is identified, the jobs are scheduled according to Earliest Deadline First (EDF)</a:t>
            </a:r>
          </a:p>
          <a:p>
            <a:pPr lvl="1"/>
            <a:r>
              <a:rPr lang="en-US" dirty="0" smtClean="0"/>
              <a:t>The scheduled jobs are then removed from the problem instance, and the </a:t>
            </a:r>
            <a:r>
              <a:rPr lang="en-US" smtClean="0"/>
              <a:t>partial schedule becomes </a:t>
            </a:r>
            <a:r>
              <a:rPr lang="en-US" dirty="0" smtClean="0"/>
              <a:t>part of the final ordering of the jobs</a:t>
            </a:r>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YDS (cont’d)</a:t>
            </a:r>
            <a:endParaRPr lang="en-US" dirty="0"/>
          </a:p>
        </p:txBody>
      </p:sp>
      <p:sp>
        <p:nvSpPr>
          <p:cNvPr id="3" name="Content Placeholder 2"/>
          <p:cNvSpPr>
            <a:spLocks noGrp="1"/>
          </p:cNvSpPr>
          <p:nvPr>
            <p:ph sz="quarter" idx="1"/>
          </p:nvPr>
        </p:nvSpPr>
        <p:spPr/>
        <p:txBody>
          <a:bodyPr/>
          <a:lstStyle/>
          <a:p>
            <a:pPr lvl="1"/>
            <a:r>
              <a:rPr lang="en-US" dirty="0" smtClean="0"/>
              <a:t>The final step of an iteration is to take into account those jobs that are not entirely in the interval I. But have either of their release or deadline times in the interval.</a:t>
            </a:r>
          </a:p>
        </p:txBody>
      </p:sp>
      <p:pic>
        <p:nvPicPr>
          <p:cNvPr id="4" name="Picture 3" descr="YDSIntervalUpdate.png"/>
          <p:cNvPicPr>
            <a:picLocks noChangeAspect="1"/>
          </p:cNvPicPr>
          <p:nvPr/>
        </p:nvPicPr>
        <p:blipFill>
          <a:blip r:embed="rId3" cstate="print"/>
          <a:stretch>
            <a:fillRect/>
          </a:stretch>
        </p:blipFill>
        <p:spPr>
          <a:xfrm>
            <a:off x="2286000" y="3276600"/>
            <a:ext cx="4887007" cy="3210373"/>
          </a:xfrm>
          <a:prstGeom prst="rect">
            <a:avLst/>
          </a:prstGeom>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YDS (cont’d)</a:t>
            </a:r>
            <a:endParaRPr lang="en-US" dirty="0"/>
          </a:p>
        </p:txBody>
      </p:sp>
      <p:sp>
        <p:nvSpPr>
          <p:cNvPr id="3" name="Content Placeholder 2"/>
          <p:cNvSpPr>
            <a:spLocks noGrp="1"/>
          </p:cNvSpPr>
          <p:nvPr>
            <p:ph sz="quarter" idx="1"/>
          </p:nvPr>
        </p:nvSpPr>
        <p:spPr/>
        <p:txBody>
          <a:bodyPr/>
          <a:lstStyle/>
          <a:p>
            <a:r>
              <a:rPr lang="en-US" dirty="0" smtClean="0"/>
              <a:t>ALG:</a:t>
            </a:r>
          </a:p>
          <a:p>
            <a:pPr lvl="1"/>
            <a:r>
              <a:rPr lang="en-US" dirty="0" err="1" smtClean="0"/>
              <a:t>Intially</a:t>
            </a:r>
            <a:r>
              <a:rPr lang="en-US" dirty="0" smtClean="0"/>
              <a:t> J:={J1, …, </a:t>
            </a:r>
            <a:r>
              <a:rPr lang="en-US" dirty="0" err="1" smtClean="0"/>
              <a:t>Jn</a:t>
            </a:r>
            <a:r>
              <a:rPr lang="en-US" dirty="0" smtClean="0"/>
              <a:t>}</a:t>
            </a:r>
          </a:p>
          <a:p>
            <a:pPr lvl="1"/>
            <a:r>
              <a:rPr lang="en-US" dirty="0" smtClean="0"/>
              <a:t>While J Not Empty:</a:t>
            </a:r>
          </a:p>
          <a:p>
            <a:pPr lvl="2"/>
            <a:r>
              <a:rPr lang="en-US" dirty="0" smtClean="0"/>
              <a:t> Determine the interval I of maximum density.</a:t>
            </a:r>
          </a:p>
          <a:p>
            <a:pPr lvl="2"/>
            <a:r>
              <a:rPr lang="en-US" dirty="0" smtClean="0"/>
              <a:t>In I, process the jobs of SI at speed </a:t>
            </a:r>
            <a:r>
              <a:rPr lang="en-US" dirty="0" smtClean="0">
                <a:latin typeface="Times New Roman"/>
                <a:cs typeface="Times New Roman"/>
              </a:rPr>
              <a:t>∆</a:t>
            </a:r>
            <a:r>
              <a:rPr lang="en-US" baseline="-25000" dirty="0" smtClean="0">
                <a:latin typeface="Times New Roman"/>
                <a:cs typeface="Times New Roman"/>
              </a:rPr>
              <a:t>I </a:t>
            </a:r>
            <a:r>
              <a:rPr lang="en-US" dirty="0" smtClean="0"/>
              <a:t>according to EDF.</a:t>
            </a:r>
          </a:p>
          <a:p>
            <a:pPr lvl="2"/>
            <a:r>
              <a:rPr lang="en-US" dirty="0" smtClean="0"/>
              <a:t>Set J:=J\SI</a:t>
            </a:r>
          </a:p>
          <a:p>
            <a:pPr lvl="2"/>
            <a:r>
              <a:rPr lang="en-US" dirty="0" smtClean="0"/>
              <a:t>Update the release and deadline times of unscheduled jobs.</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Projection of Significant Power Consumption Costs</a:t>
            </a:r>
            <a:endParaRPr lang="en-US" dirty="0"/>
          </a:p>
        </p:txBody>
      </p:sp>
      <p:sp>
        <p:nvSpPr>
          <p:cNvPr id="3" name="Content Placeholder 2"/>
          <p:cNvSpPr>
            <a:spLocks noGrp="1"/>
          </p:cNvSpPr>
          <p:nvPr>
            <p:ph sz="quarter" idx="1"/>
          </p:nvPr>
        </p:nvSpPr>
        <p:spPr/>
        <p:txBody>
          <a:bodyPr/>
          <a:lstStyle/>
          <a:p>
            <a:r>
              <a:rPr lang="en-US" dirty="0" smtClean="0"/>
              <a:t>If power consumption continues to grow, it can take over hardware costs by a large margin (Google).</a:t>
            </a:r>
          </a:p>
          <a:p>
            <a:endParaRPr lang="en-US" dirty="0"/>
          </a:p>
        </p:txBody>
      </p:sp>
      <p:pic>
        <p:nvPicPr>
          <p:cNvPr id="4" name="Picture 3" descr="barrosofig1.jpg"/>
          <p:cNvPicPr>
            <a:picLocks noChangeAspect="1"/>
          </p:cNvPicPr>
          <p:nvPr/>
        </p:nvPicPr>
        <p:blipFill>
          <a:blip r:embed="rId3" cstate="print"/>
          <a:stretch>
            <a:fillRect/>
          </a:stretch>
        </p:blipFill>
        <p:spPr>
          <a:xfrm>
            <a:off x="2743200" y="2743200"/>
            <a:ext cx="4997450" cy="3786569"/>
          </a:xfrm>
          <a:prstGeom prst="rect">
            <a:avLst/>
          </a:prstGeom>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YDS Example</a:t>
            </a:r>
            <a:endParaRPr lang="en-US" dirty="0"/>
          </a:p>
        </p:txBody>
      </p:sp>
      <p:sp>
        <p:nvSpPr>
          <p:cNvPr id="3" name="Content Placeholder 2"/>
          <p:cNvSpPr>
            <a:spLocks noGrp="1"/>
          </p:cNvSpPr>
          <p:nvPr>
            <p:ph sz="quarter" idx="1"/>
          </p:nvPr>
        </p:nvSpPr>
        <p:spPr/>
        <p:txBody>
          <a:bodyPr/>
          <a:lstStyle/>
          <a:p>
            <a:r>
              <a:rPr lang="en-US" sz="2400" dirty="0" smtClean="0"/>
              <a:t>Lets say we have the following jobs </a:t>
            </a:r>
            <a:r>
              <a:rPr lang="en-US" sz="2400" dirty="0" err="1" smtClean="0"/>
              <a:t>Ji</a:t>
            </a:r>
            <a:r>
              <a:rPr lang="en-US" sz="2400" dirty="0" smtClean="0"/>
              <a:t> = (</a:t>
            </a:r>
            <a:r>
              <a:rPr lang="en-US" sz="2400" dirty="0" err="1" smtClean="0"/>
              <a:t>Ri</a:t>
            </a:r>
            <a:r>
              <a:rPr lang="en-US" sz="2400" dirty="0" smtClean="0"/>
              <a:t>, Di, </a:t>
            </a:r>
            <a:r>
              <a:rPr lang="en-US" sz="2400" dirty="0" err="1" smtClean="0"/>
              <a:t>Wi</a:t>
            </a:r>
            <a:r>
              <a:rPr lang="en-US" sz="2400" dirty="0" smtClean="0"/>
              <a:t>)</a:t>
            </a:r>
          </a:p>
          <a:p>
            <a:pPr lvl="1"/>
            <a:endParaRPr lang="en-US" dirty="0" smtClean="0"/>
          </a:p>
          <a:p>
            <a:pPr lvl="1"/>
            <a:endParaRPr lang="en-US" dirty="0" smtClean="0"/>
          </a:p>
          <a:p>
            <a:pPr lvl="1"/>
            <a:endParaRPr lang="en-US" sz="2400" dirty="0" smtClean="0"/>
          </a:p>
          <a:p>
            <a:pPr lvl="1"/>
            <a:endParaRPr lang="en-US" sz="2400" dirty="0" smtClean="0"/>
          </a:p>
          <a:p>
            <a:pPr lvl="1"/>
            <a:r>
              <a:rPr lang="en-US" sz="2400" dirty="0" smtClean="0"/>
              <a:t>J1 = (0, 25, 9)</a:t>
            </a:r>
          </a:p>
          <a:p>
            <a:pPr lvl="1"/>
            <a:r>
              <a:rPr lang="en-US" sz="2400" dirty="0" smtClean="0"/>
              <a:t>J2 = (3, 8, 7)</a:t>
            </a:r>
          </a:p>
          <a:p>
            <a:pPr lvl="1"/>
            <a:r>
              <a:rPr lang="en-US" sz="2400" dirty="0" smtClean="0"/>
              <a:t>J3 = (5, 7, 4)</a:t>
            </a:r>
          </a:p>
          <a:p>
            <a:pPr lvl="1"/>
            <a:r>
              <a:rPr lang="en-US" sz="2400" dirty="0" smtClean="0"/>
              <a:t>J4 = (13, 20, 4)</a:t>
            </a:r>
          </a:p>
          <a:p>
            <a:pPr lvl="1"/>
            <a:r>
              <a:rPr lang="en-US" sz="2400" dirty="0" smtClean="0"/>
              <a:t>J5 = (15, 18, 3)</a:t>
            </a:r>
          </a:p>
        </p:txBody>
      </p:sp>
      <p:pic>
        <p:nvPicPr>
          <p:cNvPr id="5" name="Picture 4" descr="YDSExampleJobs.png"/>
          <p:cNvPicPr>
            <a:picLocks noChangeAspect="1"/>
          </p:cNvPicPr>
          <p:nvPr/>
        </p:nvPicPr>
        <p:blipFill>
          <a:blip r:embed="rId3" cstate="print"/>
          <a:stretch>
            <a:fillRect/>
          </a:stretch>
        </p:blipFill>
        <p:spPr>
          <a:xfrm>
            <a:off x="1600200" y="2209800"/>
            <a:ext cx="5734851" cy="1457529"/>
          </a:xfrm>
          <a:prstGeom prst="rect">
            <a:avLst/>
          </a:prstGeom>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YDS Example (cont’d)</a:t>
            </a:r>
            <a:endParaRPr lang="en-US" dirty="0"/>
          </a:p>
        </p:txBody>
      </p:sp>
      <p:sp>
        <p:nvSpPr>
          <p:cNvPr id="3" name="Content Placeholder 2"/>
          <p:cNvSpPr>
            <a:spLocks noGrp="1"/>
          </p:cNvSpPr>
          <p:nvPr>
            <p:ph sz="quarter" idx="1"/>
          </p:nvPr>
        </p:nvSpPr>
        <p:spPr/>
        <p:txBody>
          <a:bodyPr/>
          <a:lstStyle/>
          <a:p>
            <a:endParaRPr lang="en-US" dirty="0" smtClean="0"/>
          </a:p>
          <a:p>
            <a:endParaRPr lang="en-US" dirty="0" smtClean="0"/>
          </a:p>
          <a:p>
            <a:endParaRPr lang="en-US" dirty="0" smtClean="0"/>
          </a:p>
          <a:p>
            <a:r>
              <a:rPr lang="en-US" dirty="0" smtClean="0"/>
              <a:t>I1 = [5, 7]		</a:t>
            </a:r>
            <a:r>
              <a:rPr lang="en-US" dirty="0" smtClean="0">
                <a:sym typeface="Wingdings" pitchFamily="2" charset="2"/>
              </a:rPr>
              <a:t></a:t>
            </a:r>
            <a:r>
              <a:rPr lang="en-US" dirty="0" smtClean="0">
                <a:latin typeface="Times New Roman"/>
                <a:cs typeface="Times New Roman"/>
                <a:sym typeface="Wingdings" pitchFamily="2" charset="2"/>
              </a:rPr>
              <a:t>	</a:t>
            </a:r>
            <a:r>
              <a:rPr lang="en-US" dirty="0" smtClean="0">
                <a:latin typeface="Times New Roman"/>
                <a:cs typeface="Times New Roman"/>
              </a:rPr>
              <a:t>∆</a:t>
            </a:r>
            <a:r>
              <a:rPr lang="en-US" baseline="-25000" dirty="0" smtClean="0">
                <a:latin typeface="Times New Roman"/>
                <a:cs typeface="Times New Roman"/>
              </a:rPr>
              <a:t>I</a:t>
            </a:r>
            <a:r>
              <a:rPr lang="en-US" dirty="0" smtClean="0">
                <a:sym typeface="Wingdings" pitchFamily="2" charset="2"/>
              </a:rPr>
              <a:t> = 4/2 = 2</a:t>
            </a:r>
            <a:endParaRPr lang="en-US" dirty="0" smtClean="0"/>
          </a:p>
          <a:p>
            <a:r>
              <a:rPr lang="en-US" dirty="0" smtClean="0"/>
              <a:t>I1 = </a:t>
            </a:r>
            <a:r>
              <a:rPr lang="en-US" b="1" dirty="0" smtClean="0"/>
              <a:t>[3, 8]</a:t>
            </a:r>
            <a:r>
              <a:rPr lang="en-US" dirty="0" smtClean="0"/>
              <a:t>		</a:t>
            </a:r>
            <a:r>
              <a:rPr lang="en-US" dirty="0" smtClean="0">
                <a:sym typeface="Wingdings" pitchFamily="2" charset="2"/>
              </a:rPr>
              <a:t>	</a:t>
            </a:r>
            <a:r>
              <a:rPr lang="en-US" dirty="0" smtClean="0">
                <a:latin typeface="Times New Roman"/>
                <a:cs typeface="Times New Roman"/>
              </a:rPr>
              <a:t>∆</a:t>
            </a:r>
            <a:r>
              <a:rPr lang="en-US" baseline="-25000" dirty="0" smtClean="0">
                <a:latin typeface="Times New Roman"/>
                <a:cs typeface="Times New Roman"/>
              </a:rPr>
              <a:t>I</a:t>
            </a:r>
            <a:r>
              <a:rPr lang="en-US" dirty="0" smtClean="0">
                <a:sym typeface="Wingdings" pitchFamily="2" charset="2"/>
              </a:rPr>
              <a:t> = (4+7)/5 = 2.2</a:t>
            </a:r>
            <a:endParaRPr lang="en-US" dirty="0" smtClean="0"/>
          </a:p>
          <a:p>
            <a:r>
              <a:rPr lang="en-US" dirty="0" smtClean="0"/>
              <a:t>I2 = [15, 18]		</a:t>
            </a:r>
            <a:r>
              <a:rPr lang="en-US" dirty="0" smtClean="0">
                <a:sym typeface="Wingdings" pitchFamily="2" charset="2"/>
              </a:rPr>
              <a:t>	</a:t>
            </a:r>
            <a:r>
              <a:rPr lang="en-US" dirty="0" smtClean="0">
                <a:latin typeface="Times New Roman"/>
                <a:cs typeface="Times New Roman"/>
              </a:rPr>
              <a:t>∆</a:t>
            </a:r>
            <a:r>
              <a:rPr lang="en-US" baseline="-25000" dirty="0" smtClean="0">
                <a:latin typeface="Times New Roman"/>
                <a:cs typeface="Times New Roman"/>
              </a:rPr>
              <a:t>I</a:t>
            </a:r>
            <a:r>
              <a:rPr lang="en-US" dirty="0" smtClean="0">
                <a:sym typeface="Wingdings" pitchFamily="2" charset="2"/>
              </a:rPr>
              <a:t> = 3/3 = 1</a:t>
            </a:r>
          </a:p>
          <a:p>
            <a:r>
              <a:rPr lang="en-US" dirty="0" smtClean="0">
                <a:sym typeface="Wingdings" pitchFamily="2" charset="2"/>
              </a:rPr>
              <a:t>I2 = </a:t>
            </a:r>
            <a:r>
              <a:rPr lang="en-US" b="1" dirty="0" smtClean="0">
                <a:sym typeface="Wingdings" pitchFamily="2" charset="2"/>
              </a:rPr>
              <a:t>[13, 20]</a:t>
            </a:r>
            <a:r>
              <a:rPr lang="en-US" dirty="0" smtClean="0">
                <a:sym typeface="Wingdings" pitchFamily="2" charset="2"/>
              </a:rPr>
              <a:t>			</a:t>
            </a:r>
            <a:r>
              <a:rPr lang="en-US" dirty="0" smtClean="0">
                <a:latin typeface="Times New Roman"/>
                <a:cs typeface="Times New Roman"/>
              </a:rPr>
              <a:t>∆</a:t>
            </a:r>
            <a:r>
              <a:rPr lang="en-US" baseline="-25000" dirty="0" smtClean="0">
                <a:latin typeface="Times New Roman"/>
                <a:cs typeface="Times New Roman"/>
              </a:rPr>
              <a:t>I</a:t>
            </a:r>
            <a:r>
              <a:rPr lang="en-US" dirty="0" smtClean="0">
                <a:sym typeface="Wingdings" pitchFamily="2" charset="2"/>
              </a:rPr>
              <a:t> = 7/7 = 1</a:t>
            </a:r>
          </a:p>
          <a:p>
            <a:r>
              <a:rPr lang="en-US" dirty="0" smtClean="0">
                <a:sym typeface="Wingdings" pitchFamily="2" charset="2"/>
              </a:rPr>
              <a:t>I3 = </a:t>
            </a:r>
            <a:r>
              <a:rPr lang="en-US" b="1" dirty="0" smtClean="0">
                <a:sym typeface="Wingdings" pitchFamily="2" charset="2"/>
              </a:rPr>
              <a:t>[0, 25] </a:t>
            </a:r>
            <a:r>
              <a:rPr lang="en-US" dirty="0" smtClean="0">
                <a:sym typeface="Wingdings" pitchFamily="2" charset="2"/>
              </a:rPr>
              <a:t>(what remains)</a:t>
            </a:r>
            <a:endParaRPr lang="en-US" b="1" dirty="0" smtClean="0"/>
          </a:p>
        </p:txBody>
      </p:sp>
      <p:pic>
        <p:nvPicPr>
          <p:cNvPr id="4" name="Picture 3" descr="YDSExampleJobs.png"/>
          <p:cNvPicPr>
            <a:picLocks noChangeAspect="1"/>
          </p:cNvPicPr>
          <p:nvPr/>
        </p:nvPicPr>
        <p:blipFill>
          <a:blip r:embed="rId3" cstate="print"/>
          <a:stretch>
            <a:fillRect/>
          </a:stretch>
        </p:blipFill>
        <p:spPr>
          <a:xfrm>
            <a:off x="1828800" y="1676400"/>
            <a:ext cx="5734851" cy="1457529"/>
          </a:xfrm>
          <a:prstGeom prst="rect">
            <a:avLst/>
          </a:prstGeom>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YDS Example (cont’d)</a:t>
            </a:r>
            <a:endParaRPr lang="en-US" dirty="0"/>
          </a:p>
        </p:txBody>
      </p:sp>
      <p:sp>
        <p:nvSpPr>
          <p:cNvPr id="3" name="Content Placeholder 2"/>
          <p:cNvSpPr>
            <a:spLocks noGrp="1"/>
          </p:cNvSpPr>
          <p:nvPr>
            <p:ph sz="quarter" idx="1"/>
          </p:nvPr>
        </p:nvSpPr>
        <p:spPr/>
        <p:txBody>
          <a:bodyPr/>
          <a:lstStyle/>
          <a:p>
            <a:r>
              <a:rPr lang="en-US" sz="2400" dirty="0" smtClean="0"/>
              <a:t>I1 = </a:t>
            </a:r>
            <a:r>
              <a:rPr lang="en-US" sz="2400" b="1" dirty="0" smtClean="0"/>
              <a:t>[3, 8]</a:t>
            </a:r>
          </a:p>
          <a:p>
            <a:r>
              <a:rPr lang="en-US" sz="2400" dirty="0" smtClean="0">
                <a:sym typeface="Wingdings" pitchFamily="2" charset="2"/>
              </a:rPr>
              <a:t>I2 = </a:t>
            </a:r>
            <a:r>
              <a:rPr lang="en-US" sz="2400" b="1" dirty="0" smtClean="0">
                <a:sym typeface="Wingdings" pitchFamily="2" charset="2"/>
              </a:rPr>
              <a:t>[13, 20]</a:t>
            </a:r>
          </a:p>
          <a:p>
            <a:r>
              <a:rPr lang="en-US" sz="2400" dirty="0" smtClean="0">
                <a:sym typeface="Wingdings" pitchFamily="2" charset="2"/>
              </a:rPr>
              <a:t>I3 = </a:t>
            </a:r>
            <a:r>
              <a:rPr lang="en-US" sz="2400" b="1" dirty="0" smtClean="0">
                <a:sym typeface="Wingdings" pitchFamily="2" charset="2"/>
              </a:rPr>
              <a:t>[0, 25]</a:t>
            </a:r>
            <a:endParaRPr lang="en-US" sz="2400" dirty="0" smtClean="0"/>
          </a:p>
          <a:p>
            <a:endParaRPr lang="en-US" dirty="0" smtClean="0"/>
          </a:p>
          <a:p>
            <a:endParaRPr lang="en-US" dirty="0" smtClean="0"/>
          </a:p>
          <a:p>
            <a:endParaRPr lang="en-US" dirty="0" smtClean="0"/>
          </a:p>
          <a:p>
            <a:endParaRPr lang="en-US" dirty="0" smtClean="0"/>
          </a:p>
        </p:txBody>
      </p:sp>
      <p:pic>
        <p:nvPicPr>
          <p:cNvPr id="4" name="Picture 3" descr="YDSExampleJobs.png"/>
          <p:cNvPicPr>
            <a:picLocks noChangeAspect="1"/>
          </p:cNvPicPr>
          <p:nvPr/>
        </p:nvPicPr>
        <p:blipFill>
          <a:blip r:embed="rId3" cstate="print"/>
          <a:stretch>
            <a:fillRect/>
          </a:stretch>
        </p:blipFill>
        <p:spPr>
          <a:xfrm>
            <a:off x="2819400" y="1600200"/>
            <a:ext cx="5734851" cy="1457529"/>
          </a:xfrm>
          <a:prstGeom prst="rect">
            <a:avLst/>
          </a:prstGeom>
        </p:spPr>
      </p:pic>
      <p:pic>
        <p:nvPicPr>
          <p:cNvPr id="5" name="Picture 4" descr="YDSSchedule.png"/>
          <p:cNvPicPr>
            <a:picLocks noChangeAspect="1"/>
          </p:cNvPicPr>
          <p:nvPr/>
        </p:nvPicPr>
        <p:blipFill>
          <a:blip r:embed="rId4" cstate="print"/>
          <a:stretch>
            <a:fillRect/>
          </a:stretch>
        </p:blipFill>
        <p:spPr>
          <a:xfrm>
            <a:off x="685800" y="3657600"/>
            <a:ext cx="7925907" cy="2191056"/>
          </a:xfrm>
          <a:prstGeom prst="rect">
            <a:avLst/>
          </a:prstGeom>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Average Rate (Online ALG)</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At any time t, use speed of s(t):</a:t>
            </a:r>
          </a:p>
          <a:p>
            <a:endParaRPr lang="en-US" dirty="0" smtClean="0"/>
          </a:p>
          <a:p>
            <a:pPr lvl="1"/>
            <a:endParaRPr lang="en-US" dirty="0" smtClean="0"/>
          </a:p>
          <a:p>
            <a:pPr lvl="1"/>
            <a:endParaRPr lang="en-US" dirty="0" smtClean="0"/>
          </a:p>
          <a:p>
            <a:pPr lvl="1"/>
            <a:endParaRPr lang="en-US" dirty="0" smtClean="0"/>
          </a:p>
          <a:p>
            <a:endParaRPr lang="en-US" dirty="0" smtClean="0"/>
          </a:p>
          <a:p>
            <a:r>
              <a:rPr lang="en-US" dirty="0" smtClean="0"/>
              <a:t>Jobs are scheduled using EDF.</a:t>
            </a:r>
          </a:p>
          <a:p>
            <a:r>
              <a:rPr lang="en-US" dirty="0" smtClean="0"/>
              <a:t>Yao et al. Comp Ratio Upper Bound: </a:t>
            </a:r>
          </a:p>
          <a:p>
            <a:pPr lvl="1"/>
            <a:r>
              <a:rPr lang="en-US" dirty="0" smtClean="0"/>
              <a:t>2^(</a:t>
            </a:r>
            <a:r>
              <a:rPr lang="el-GR" dirty="0" smtClean="0"/>
              <a:t>α</a:t>
            </a:r>
            <a:r>
              <a:rPr lang="en-US" dirty="0" smtClean="0"/>
              <a:t>-1)</a:t>
            </a:r>
            <a:r>
              <a:rPr lang="el-GR" dirty="0" smtClean="0"/>
              <a:t> α</a:t>
            </a:r>
            <a:r>
              <a:rPr lang="en-US" dirty="0" smtClean="0"/>
              <a:t>^</a:t>
            </a:r>
            <a:r>
              <a:rPr lang="el-GR" dirty="0" smtClean="0"/>
              <a:t> α</a:t>
            </a:r>
            <a:r>
              <a:rPr lang="en-US" dirty="0" smtClean="0"/>
              <a:t> for any </a:t>
            </a:r>
            <a:r>
              <a:rPr lang="el-GR" dirty="0" smtClean="0"/>
              <a:t>α</a:t>
            </a:r>
            <a:r>
              <a:rPr lang="en-US" dirty="0" smtClean="0"/>
              <a:t> &gt; 2</a:t>
            </a:r>
          </a:p>
          <a:p>
            <a:pPr lvl="1"/>
            <a:r>
              <a:rPr lang="en-US" dirty="0" smtClean="0"/>
              <a:t>If a processor runs at speed s, then the required power is s^</a:t>
            </a:r>
            <a:r>
              <a:rPr lang="el-GR" dirty="0" smtClean="0"/>
              <a:t>α</a:t>
            </a:r>
            <a:r>
              <a:rPr lang="en-US" dirty="0" smtClean="0"/>
              <a:t> where </a:t>
            </a:r>
            <a:r>
              <a:rPr lang="el-GR" dirty="0" smtClean="0"/>
              <a:t>α</a:t>
            </a:r>
            <a:r>
              <a:rPr lang="en-US" dirty="0" smtClean="0"/>
              <a:t>&gt;1 is a constant.</a:t>
            </a:r>
          </a:p>
          <a:p>
            <a:endParaRPr lang="en-US" dirty="0" smtClean="0"/>
          </a:p>
          <a:p>
            <a:pPr lvl="1">
              <a:buNone/>
            </a:pPr>
            <a:endParaRPr lang="en-US" dirty="0" smtClean="0"/>
          </a:p>
        </p:txBody>
      </p:sp>
      <p:pic>
        <p:nvPicPr>
          <p:cNvPr id="4" name="Picture 3" descr="AverageRateSpeed.png"/>
          <p:cNvPicPr>
            <a:picLocks noChangeAspect="1"/>
          </p:cNvPicPr>
          <p:nvPr/>
        </p:nvPicPr>
        <p:blipFill>
          <a:blip r:embed="rId3" cstate="print"/>
          <a:stretch>
            <a:fillRect/>
          </a:stretch>
        </p:blipFill>
        <p:spPr>
          <a:xfrm>
            <a:off x="2895600" y="2286000"/>
            <a:ext cx="3229426" cy="828791"/>
          </a:xfrm>
          <a:prstGeom prst="rect">
            <a:avLst/>
          </a:prstGeom>
        </p:spPr>
      </p:pic>
      <p:pic>
        <p:nvPicPr>
          <p:cNvPr id="5" name="Picture 4" descr="SingleJobDensity.png"/>
          <p:cNvPicPr>
            <a:picLocks noChangeAspect="1"/>
          </p:cNvPicPr>
          <p:nvPr/>
        </p:nvPicPr>
        <p:blipFill>
          <a:blip r:embed="rId4" cstate="print"/>
          <a:stretch>
            <a:fillRect/>
          </a:stretch>
        </p:blipFill>
        <p:spPr>
          <a:xfrm>
            <a:off x="3124200" y="3200400"/>
            <a:ext cx="2438400" cy="470129"/>
          </a:xfrm>
          <a:prstGeom prst="rect">
            <a:avLst/>
          </a:prstGeom>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sz="quarter" idx="1"/>
          </p:nvPr>
        </p:nvSpPr>
        <p:spPr/>
        <p:txBody>
          <a:bodyPr/>
          <a:lstStyle/>
          <a:p>
            <a:pPr>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Evidence of Significant Power Consumption Costs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Office environment: Computer and monitor energy consumption is significant.</a:t>
            </a:r>
          </a:p>
          <a:p>
            <a:pPr lvl="1"/>
            <a:r>
              <a:rPr lang="en-US" dirty="0" smtClean="0"/>
              <a:t>2009: HSBC (deployed nightly power down software) Saved $1M energy costs, reduced CO2 </a:t>
            </a:r>
            <a:r>
              <a:rPr lang="en-US" dirty="0" err="1" smtClean="0"/>
              <a:t>emmissions</a:t>
            </a:r>
            <a:r>
              <a:rPr lang="en-US" dirty="0" smtClean="0"/>
              <a:t> by 3M kg.</a:t>
            </a:r>
          </a:p>
          <a:p>
            <a:r>
              <a:rPr lang="en-US" dirty="0" smtClean="0"/>
              <a:t>Battery-Powered devices</a:t>
            </a:r>
          </a:p>
          <a:p>
            <a:pPr lvl="1"/>
            <a:r>
              <a:rPr lang="en-US" dirty="0" smtClean="0"/>
              <a:t>Portable devices: Laptops, mobile phones</a:t>
            </a:r>
          </a:p>
          <a:p>
            <a:pPr lvl="1"/>
            <a:r>
              <a:rPr lang="en-US" dirty="0" smtClean="0"/>
              <a:t>Autonomous distributed devices: Sensor networks</a:t>
            </a:r>
          </a:p>
          <a:p>
            <a:r>
              <a:rPr lang="en-US" dirty="0" smtClean="0"/>
              <a:t>Heat dissipation</a:t>
            </a:r>
          </a:p>
          <a:p>
            <a:pPr lvl="1"/>
            <a:r>
              <a:rPr lang="en-US" dirty="0" smtClean="0"/>
              <a:t>Wear, reduced reliability of components.</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dirty="0" smtClean="0"/>
              <a:t>Overview</a:t>
            </a:r>
            <a:endParaRPr lang="en-US" dirty="0"/>
          </a:p>
        </p:txBody>
      </p:sp>
      <p:sp>
        <p:nvSpPr>
          <p:cNvPr id="3" name="Rectangle 2"/>
          <p:cNvSpPr>
            <a:spLocks noGrp="1"/>
          </p:cNvSpPr>
          <p:nvPr>
            <p:ph sz="quarter" idx="1"/>
          </p:nvPr>
        </p:nvSpPr>
        <p:spPr/>
        <p:txBody>
          <a:bodyPr/>
          <a:lstStyle/>
          <a:p>
            <a:r>
              <a:rPr lang="en-US" dirty="0" smtClean="0"/>
              <a:t>Power Down with Two States</a:t>
            </a:r>
          </a:p>
          <a:p>
            <a:pPr lvl="1"/>
            <a:r>
              <a:rPr lang="en-US" dirty="0" smtClean="0"/>
              <a:t>A Deterministic Algorithm</a:t>
            </a:r>
          </a:p>
          <a:p>
            <a:pPr lvl="1"/>
            <a:r>
              <a:rPr lang="en-US" dirty="0" smtClean="0"/>
              <a:t>Analysis of Deterministic Algorithm</a:t>
            </a:r>
          </a:p>
          <a:p>
            <a:r>
              <a:rPr lang="en-US" dirty="0" smtClean="0"/>
              <a:t>Power Down with Multiple (&gt;2) States</a:t>
            </a:r>
          </a:p>
          <a:p>
            <a:pPr lvl="1"/>
            <a:r>
              <a:rPr lang="en-US" dirty="0" smtClean="0"/>
              <a:t>Lower Envelope Algorithm</a:t>
            </a:r>
          </a:p>
          <a:p>
            <a:pPr lvl="1"/>
            <a:r>
              <a:rPr lang="en-US" dirty="0" smtClean="0"/>
              <a:t>Analysis of Lower Envelope</a:t>
            </a:r>
          </a:p>
          <a:p>
            <a:r>
              <a:rPr lang="en-US" dirty="0" smtClean="0"/>
              <a:t>Dynamic Speed Scaling (Time Permitting)</a:t>
            </a:r>
          </a:p>
          <a:p>
            <a:pPr lvl="1"/>
            <a:r>
              <a:rPr lang="en-US" dirty="0" smtClean="0"/>
              <a:t>YDS Algorithm</a:t>
            </a:r>
          </a:p>
          <a:p>
            <a:pPr lvl="1"/>
            <a:r>
              <a:rPr lang="en-US" dirty="0" smtClean="0"/>
              <a:t>Average Rate Algorithm</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Power Down with Two States - Setup</a:t>
            </a:r>
            <a:endParaRPr lang="en-US" dirty="0"/>
          </a:p>
        </p:txBody>
      </p:sp>
      <p:sp>
        <p:nvSpPr>
          <p:cNvPr id="3" name="Content Placeholder 2"/>
          <p:cNvSpPr>
            <a:spLocks noGrp="1"/>
          </p:cNvSpPr>
          <p:nvPr>
            <p:ph sz="quarter" idx="1"/>
          </p:nvPr>
        </p:nvSpPr>
        <p:spPr/>
        <p:txBody>
          <a:bodyPr/>
          <a:lstStyle/>
          <a:p>
            <a:r>
              <a:rPr lang="en-US" dirty="0" smtClean="0"/>
              <a:t>Consider a system with two power states: active and sleep. (e.g. computer monitor)</a:t>
            </a:r>
          </a:p>
          <a:p>
            <a:r>
              <a:rPr lang="en-US" dirty="0" smtClean="0"/>
              <a:t>Let r be the power consumption rate in the active state. (Assume r=0 in sleep state)</a:t>
            </a:r>
          </a:p>
          <a:p>
            <a:r>
              <a:rPr lang="en-US" dirty="0" smtClean="0"/>
              <a:t>Let B energy units be required to transition from the sleep state to the active state. (B &gt; 0)</a:t>
            </a:r>
          </a:p>
          <a:p>
            <a:r>
              <a:rPr lang="en-US" dirty="0" smtClean="0"/>
              <a:t>The system experiences an idle period T which is not known in advance (by definition of our online algorithm).</a:t>
            </a:r>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Power Down with Two States - OPT</a:t>
            </a:r>
            <a:endParaRPr lang="en-US" dirty="0"/>
          </a:p>
        </p:txBody>
      </p:sp>
      <p:sp>
        <p:nvSpPr>
          <p:cNvPr id="3" name="Content Placeholder 2"/>
          <p:cNvSpPr>
            <a:spLocks noGrp="1"/>
          </p:cNvSpPr>
          <p:nvPr>
            <p:ph sz="quarter" idx="1"/>
          </p:nvPr>
        </p:nvSpPr>
        <p:spPr/>
        <p:txBody>
          <a:bodyPr/>
          <a:lstStyle/>
          <a:p>
            <a:r>
              <a:rPr lang="en-US" dirty="0" smtClean="0"/>
              <a:t>If </a:t>
            </a:r>
            <a:r>
              <a:rPr lang="en-US" dirty="0" err="1" smtClean="0"/>
              <a:t>rT</a:t>
            </a:r>
            <a:r>
              <a:rPr lang="en-US" dirty="0" smtClean="0"/>
              <a:t> &lt; B then remain in the active state</a:t>
            </a:r>
          </a:p>
          <a:p>
            <a:r>
              <a:rPr lang="en-US" dirty="0" smtClean="0"/>
              <a:t>Otherwise transition to the sleep state at the beginning of T. And transition to the active state at the end of T.</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Power Down with Two States – Online ALG-</a:t>
            </a:r>
            <a:r>
              <a:rPr lang="en-US" dirty="0" err="1" smtClean="0"/>
              <a:t>Det</a:t>
            </a:r>
            <a:endParaRPr lang="en-US" dirty="0"/>
          </a:p>
        </p:txBody>
      </p:sp>
      <p:sp>
        <p:nvSpPr>
          <p:cNvPr id="3" name="Content Placeholder 2"/>
          <p:cNvSpPr>
            <a:spLocks noGrp="1"/>
          </p:cNvSpPr>
          <p:nvPr>
            <p:ph sz="quarter" idx="1"/>
          </p:nvPr>
        </p:nvSpPr>
        <p:spPr/>
        <p:txBody>
          <a:bodyPr/>
          <a:lstStyle/>
          <a:p>
            <a:r>
              <a:rPr lang="en-US" dirty="0" smtClean="0"/>
              <a:t>In an idle period T, first remain in the active state.</a:t>
            </a:r>
          </a:p>
          <a:p>
            <a:r>
              <a:rPr lang="en-US" dirty="0" smtClean="0"/>
              <a:t>After </a:t>
            </a:r>
            <a:r>
              <a:rPr lang="en-US" dirty="0" err="1" smtClean="0"/>
              <a:t>B/r</a:t>
            </a:r>
            <a:r>
              <a:rPr lang="en-US" dirty="0" smtClean="0"/>
              <a:t> time units if T has still not ended yet, transition to the sleep state.</a:t>
            </a:r>
          </a:p>
          <a:p>
            <a:endParaRPr lang="en-US" dirty="0" smtClean="0"/>
          </a:p>
          <a:p>
            <a:r>
              <a:rPr lang="en-US" dirty="0" smtClean="0"/>
              <a:t>Just like the ski rental problem where T is the number of days skiing, B is the cost of buying skis, and r is the rental fee per time unit (1 day of skiing).</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Power Down with Two States – Online ALG-</a:t>
            </a:r>
            <a:r>
              <a:rPr lang="en-US" dirty="0" err="1" smtClean="0"/>
              <a:t>Det</a:t>
            </a:r>
            <a:r>
              <a:rPr lang="en-US" dirty="0" smtClean="0"/>
              <a:t> (cont’d)</a:t>
            </a:r>
            <a:endParaRPr lang="en-US" dirty="0"/>
          </a:p>
        </p:txBody>
      </p:sp>
      <p:sp>
        <p:nvSpPr>
          <p:cNvPr id="3" name="Content Placeholder 2"/>
          <p:cNvSpPr>
            <a:spLocks noGrp="1"/>
          </p:cNvSpPr>
          <p:nvPr>
            <p:ph sz="quarter" idx="1"/>
          </p:nvPr>
        </p:nvSpPr>
        <p:spPr/>
        <p:txBody>
          <a:bodyPr/>
          <a:lstStyle/>
          <a:p>
            <a:r>
              <a:rPr lang="en-US" dirty="0" smtClean="0"/>
              <a:t>Easy to see that ALG-</a:t>
            </a:r>
            <a:r>
              <a:rPr lang="en-US" dirty="0" err="1" smtClean="0"/>
              <a:t>Det</a:t>
            </a:r>
            <a:r>
              <a:rPr lang="en-US" dirty="0" smtClean="0"/>
              <a:t> is 2-competitive. Only need to consider the two cases:</a:t>
            </a:r>
          </a:p>
          <a:p>
            <a:pPr lvl="1"/>
            <a:r>
              <a:rPr lang="en-US" dirty="0" smtClean="0"/>
              <a:t>If </a:t>
            </a:r>
            <a:r>
              <a:rPr lang="en-US" dirty="0" err="1" smtClean="0"/>
              <a:t>rT</a:t>
            </a:r>
            <a:r>
              <a:rPr lang="en-US" dirty="0" smtClean="0"/>
              <a:t> &lt; B then ALG-</a:t>
            </a:r>
            <a:r>
              <a:rPr lang="en-US" dirty="0" err="1" smtClean="0"/>
              <a:t>Det</a:t>
            </a:r>
            <a:r>
              <a:rPr lang="en-US" dirty="0" smtClean="0"/>
              <a:t> consumes </a:t>
            </a:r>
            <a:r>
              <a:rPr lang="en-US" dirty="0" err="1" smtClean="0"/>
              <a:t>rT</a:t>
            </a:r>
            <a:r>
              <a:rPr lang="en-US" dirty="0" smtClean="0"/>
              <a:t> energy during T. (Same as OPT)</a:t>
            </a:r>
          </a:p>
          <a:p>
            <a:pPr lvl="1"/>
            <a:r>
              <a:rPr lang="en-US" dirty="0" smtClean="0"/>
              <a:t>If </a:t>
            </a:r>
            <a:r>
              <a:rPr lang="en-US" dirty="0" err="1" smtClean="0"/>
              <a:t>rT</a:t>
            </a:r>
            <a:r>
              <a:rPr lang="en-US" dirty="0" smtClean="0"/>
              <a:t> &gt;= B then ALG-</a:t>
            </a:r>
            <a:r>
              <a:rPr lang="en-US" dirty="0" err="1" smtClean="0"/>
              <a:t>Det</a:t>
            </a:r>
            <a:r>
              <a:rPr lang="en-US" dirty="0" smtClean="0"/>
              <a:t> consumes r * (</a:t>
            </a:r>
            <a:r>
              <a:rPr lang="en-US" dirty="0" err="1" smtClean="0"/>
              <a:t>B/r</a:t>
            </a:r>
            <a:r>
              <a:rPr lang="en-US" dirty="0" smtClean="0"/>
              <a:t>) = B energy during T, plus B for transitioning to the active state. So 2B units of energy. (B for OPT)</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EdStudPres">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A9000B0E-F247-42DE-B4C8-953FA55828E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EdStudPres</Template>
  <TotalTime>0</TotalTime>
  <Words>1732</Words>
  <Application>Microsoft Office PowerPoint</Application>
  <PresentationFormat>On-screen Show (4:3)</PresentationFormat>
  <Paragraphs>255</Paragraphs>
  <Slides>34</Slides>
  <Notes>34</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EdStudPres</vt:lpstr>
      <vt:lpstr>Energy-efficient algorIthms Introduction to deterministic online power-down algorithms</vt:lpstr>
      <vt:lpstr>Introduction</vt:lpstr>
      <vt:lpstr>Projection of Significant Power Consumption Costs</vt:lpstr>
      <vt:lpstr>Evidence of Significant Power Consumption Costs</vt:lpstr>
      <vt:lpstr>Overview</vt:lpstr>
      <vt:lpstr>Power Down with Two States - Setup</vt:lpstr>
      <vt:lpstr>Power Down with Two States - OPT</vt:lpstr>
      <vt:lpstr>Power Down with Two States – Online ALG-Det</vt:lpstr>
      <vt:lpstr>Power Down with Two States – Online ALG-Det (cont’d)</vt:lpstr>
      <vt:lpstr>Power Down with Two States – Online ALG-Det (cont’d)</vt:lpstr>
      <vt:lpstr>Power Down with Multiple States</vt:lpstr>
      <vt:lpstr>Power Down with Multiple States</vt:lpstr>
      <vt:lpstr>Power Down with Multiple States - Setup</vt:lpstr>
      <vt:lpstr>Power Down with Multiple States - OPT</vt:lpstr>
      <vt:lpstr>Power Down with Multiple States – Lower Envelope</vt:lpstr>
      <vt:lpstr>Power Down with Multiple States – Lower Envelope</vt:lpstr>
      <vt:lpstr>Power Down with Multiple States – Lower Envelope (cont’d)</vt:lpstr>
      <vt:lpstr>Lower Envelope Analysis – 2 Competitive</vt:lpstr>
      <vt:lpstr>Lower Envelope Analysis (cont’d)</vt:lpstr>
      <vt:lpstr>Lower Envelope Analysis (cont’d)</vt:lpstr>
      <vt:lpstr>Lower Envelope Analysis (cont’d)</vt:lpstr>
      <vt:lpstr>Take Away</vt:lpstr>
      <vt:lpstr>Dynamic Speed Scaling</vt:lpstr>
      <vt:lpstr>Dynamic Speed Scaling (cont’d)</vt:lpstr>
      <vt:lpstr>YDS</vt:lpstr>
      <vt:lpstr>YDS (cont’d)</vt:lpstr>
      <vt:lpstr>YDS (cont’d)</vt:lpstr>
      <vt:lpstr>YDS (cont’d)</vt:lpstr>
      <vt:lpstr>YDS (cont’d)</vt:lpstr>
      <vt:lpstr>YDS Example</vt:lpstr>
      <vt:lpstr>YDS Example (cont’d)</vt:lpstr>
      <vt:lpstr>YDS Example (cont’d)</vt:lpstr>
      <vt:lpstr>Average Rate (Online ALG)</vt:lpstr>
      <vt:lpstr>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2010-11-14T02:49:58Z</dcterms:created>
  <dcterms:modified xsi:type="dcterms:W3CDTF">2010-12-05T16:18:18Z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TC101671259990</vt:lpwstr>
  </property>
</Properties>
</file>