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71" r:id="rId9"/>
    <p:sldId id="270" r:id="rId10"/>
    <p:sldId id="275" r:id="rId11"/>
    <p:sldId id="272" r:id="rId12"/>
    <p:sldId id="273" r:id="rId13"/>
    <p:sldId id="274" r:id="rId14"/>
    <p:sldId id="269" r:id="rId15"/>
    <p:sldId id="268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7D0CEF-0790-4B08-A551-2E62B1FC7BEF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DF2A9F-D0BF-4235-A455-A3F5DF810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r>
              <a:rPr lang="en-US" dirty="0" smtClean="0"/>
              <a:t>Sven Koenig, Joseph S. B. Mitchell, </a:t>
            </a:r>
            <a:r>
              <a:rPr lang="en-US" dirty="0" err="1" smtClean="0"/>
              <a:t>Apura</a:t>
            </a:r>
            <a:r>
              <a:rPr lang="en-US" dirty="0" smtClean="0"/>
              <a:t> </a:t>
            </a:r>
            <a:r>
              <a:rPr lang="en-US" dirty="0" err="1" smtClean="0"/>
              <a:t>Mudgal</a:t>
            </a:r>
            <a:r>
              <a:rPr lang="en-US" dirty="0" smtClean="0"/>
              <a:t>, Craig </a:t>
            </a:r>
            <a:r>
              <a:rPr lang="en-US" dirty="0" err="1" smtClean="0"/>
              <a:t>Tovey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Near-Tight Approximation Algorithm for the Robot Localization Problem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52578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by: Mike Paton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Localization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strategy where the robot can correctly eliminate at least half of the hypotheses in H.</a:t>
            </a:r>
          </a:p>
          <a:p>
            <a:r>
              <a:rPr lang="en-US" dirty="0" smtClean="0"/>
              <a:t>To achieve half localization a halving path is calculated.</a:t>
            </a:r>
          </a:p>
          <a:p>
            <a:r>
              <a:rPr lang="en-US" dirty="0" smtClean="0"/>
              <a:t>A Halving path is a path the robot takes that will effectively eliminate at least ½ of the hypotheses in H (Half-Localize).</a:t>
            </a:r>
          </a:p>
          <a:p>
            <a:r>
              <a:rPr lang="en-US" dirty="0" smtClean="0"/>
              <a:t>Let halving path P = {C</a:t>
            </a:r>
            <a:r>
              <a:rPr lang="en-US" dirty="0" smtClean="0">
                <a:latin typeface="Calibri"/>
                <a:cs typeface="Calibri"/>
              </a:rPr>
              <a:t>0,</a:t>
            </a:r>
            <a:r>
              <a:rPr lang="el-GR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C1…,Cm} (Ci+1 is a neighbor of </a:t>
            </a:r>
            <a:r>
              <a:rPr lang="en-US" dirty="0" err="1" smtClean="0">
                <a:latin typeface="Calibri"/>
                <a:cs typeface="Calibri"/>
              </a:rPr>
              <a:t>Ci</a:t>
            </a:r>
            <a:r>
              <a:rPr lang="en-US" dirty="0" smtClean="0">
                <a:latin typeface="Calibri"/>
                <a:cs typeface="Calibri"/>
              </a:rPr>
              <a:t> in the majority rule map).</a:t>
            </a:r>
          </a:p>
          <a:p>
            <a:r>
              <a:rPr lang="en-US" dirty="0" smtClean="0">
                <a:latin typeface="Calibri"/>
                <a:cs typeface="Calibri"/>
              </a:rPr>
              <a:t>The robot starts at its initial position and follows the coordinates in P, at each step observation </a:t>
            </a:r>
            <a:r>
              <a:rPr lang="en-US" dirty="0" err="1" smtClean="0">
                <a:latin typeface="Calibri"/>
                <a:cs typeface="Calibri"/>
              </a:rPr>
              <a:t>oi</a:t>
            </a:r>
            <a:r>
              <a:rPr lang="en-US" dirty="0" smtClean="0">
                <a:latin typeface="Calibri"/>
                <a:cs typeface="Calibri"/>
              </a:rPr>
              <a:t> is taken.</a:t>
            </a:r>
          </a:p>
          <a:p>
            <a:r>
              <a:rPr lang="en-US" dirty="0" smtClean="0">
                <a:latin typeface="Calibri"/>
                <a:cs typeface="Calibri"/>
              </a:rPr>
              <a:t>Once the robot reaches coordinate Cm, at least half of the hypotheses in H will be eliminated.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Localize Algorithm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Input: G, H, halving path S(c)</a:t>
            </a:r>
          </a:p>
          <a:p>
            <a:pPr lvl="1"/>
            <a:r>
              <a:rPr lang="en-US" dirty="0" smtClean="0"/>
              <a:t>H’ = H</a:t>
            </a:r>
          </a:p>
          <a:p>
            <a:pPr lvl="1"/>
            <a:r>
              <a:rPr lang="en-US" dirty="0" smtClean="0"/>
              <a:t>For I = 0 to size of S(c)</a:t>
            </a:r>
          </a:p>
          <a:p>
            <a:pPr lvl="2"/>
            <a:r>
              <a:rPr lang="en-US" dirty="0" smtClean="0"/>
              <a:t>Move the robot to </a:t>
            </a:r>
            <a:r>
              <a:rPr lang="en-US" dirty="0" err="1" smtClean="0"/>
              <a:t>ci</a:t>
            </a:r>
            <a:endParaRPr lang="en-US" dirty="0" smtClean="0"/>
          </a:p>
          <a:p>
            <a:pPr lvl="2"/>
            <a:r>
              <a:rPr lang="en-US" dirty="0" smtClean="0"/>
              <a:t>Make observation </a:t>
            </a:r>
            <a:r>
              <a:rPr lang="en-US" dirty="0" err="1" smtClean="0"/>
              <a:t>oi</a:t>
            </a:r>
            <a:r>
              <a:rPr lang="en-US" dirty="0" smtClean="0"/>
              <a:t> at </a:t>
            </a:r>
            <a:r>
              <a:rPr lang="en-US" dirty="0" err="1" smtClean="0"/>
              <a:t>ci</a:t>
            </a:r>
            <a:endParaRPr lang="en-US" dirty="0" smtClean="0"/>
          </a:p>
          <a:p>
            <a:pPr lvl="2"/>
            <a:r>
              <a:rPr lang="en-US" dirty="0" smtClean="0"/>
              <a:t>H’ = H’ </a:t>
            </a:r>
            <a:r>
              <a:rPr lang="en-US" dirty="0" smtClean="0">
                <a:latin typeface="Calibri"/>
                <a:cs typeface="Calibri"/>
              </a:rPr>
              <a:t>∩ </a:t>
            </a:r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dirty="0" err="1" smtClean="0"/>
              <a:t>c</a:t>
            </a:r>
            <a:r>
              <a:rPr lang="en-US" dirty="0" err="1" smtClean="0">
                <a:latin typeface="Calibri"/>
                <a:cs typeface="Calibri"/>
              </a:rPr>
              <a:t>i,oi</a:t>
            </a:r>
            <a:r>
              <a:rPr lang="en-US" dirty="0" smtClean="0">
                <a:latin typeface="Calibri"/>
                <a:cs typeface="Calibri"/>
              </a:rPr>
              <a:t>)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stop if |H’| &lt;= ½ |H| End</a:t>
            </a:r>
          </a:p>
          <a:p>
            <a:r>
              <a:rPr lang="en-US" dirty="0" smtClean="0">
                <a:latin typeface="Calibri"/>
                <a:cs typeface="Calibri"/>
              </a:rPr>
              <a:t>END</a:t>
            </a:r>
          </a:p>
          <a:p>
            <a:pPr>
              <a:buNone/>
            </a:pPr>
            <a:endParaRPr lang="en-US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halving paths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computation is approximated by reducing it to an instance of the ½ group Steiner problem.</a:t>
            </a:r>
          </a:p>
          <a:p>
            <a:pPr lvl="1"/>
            <a:r>
              <a:rPr lang="en-US" dirty="0" smtClean="0"/>
              <a:t>Convert the majority rule map to a weighted graph.</a:t>
            </a:r>
          </a:p>
          <a:p>
            <a:pPr lvl="2"/>
            <a:r>
              <a:rPr lang="en-US" dirty="0" smtClean="0"/>
              <a:t>V = set of traversable coordinates in the majority-rule map.</a:t>
            </a:r>
          </a:p>
          <a:p>
            <a:pPr lvl="2"/>
            <a:r>
              <a:rPr lang="en-US" dirty="0" smtClean="0"/>
              <a:t>Weight of edge (v1,v2) = length of shortest path joining cells v1 and v2 in the majority rule map.</a:t>
            </a:r>
          </a:p>
          <a:p>
            <a:pPr lvl="1"/>
            <a:r>
              <a:rPr lang="en-US" dirty="0" smtClean="0"/>
              <a:t>The graph is rooted at the origin.</a:t>
            </a:r>
          </a:p>
          <a:p>
            <a:pPr lvl="1"/>
            <a:r>
              <a:rPr lang="en-US" dirty="0" smtClean="0"/>
              <a:t> k groups are made, one for each hypothesis h(</a:t>
            </a:r>
            <a:r>
              <a:rPr lang="en-US" dirty="0" err="1" smtClean="0"/>
              <a:t>i</a:t>
            </a:r>
            <a:r>
              <a:rPr lang="en-US" dirty="0" smtClean="0"/>
              <a:t>) in H</a:t>
            </a:r>
          </a:p>
          <a:p>
            <a:pPr lvl="2"/>
            <a:r>
              <a:rPr lang="en-US" dirty="0" smtClean="0"/>
              <a:t>Group </a:t>
            </a:r>
            <a:r>
              <a:rPr lang="en-US" dirty="0" err="1" smtClean="0"/>
              <a:t>gi</a:t>
            </a:r>
            <a:r>
              <a:rPr lang="en-US" dirty="0" smtClean="0"/>
              <a:t> = the set of all coordinates c in V, that hi do not share the majority opinion at c.</a:t>
            </a:r>
          </a:p>
          <a:p>
            <a:r>
              <a:rPr lang="en-US" dirty="0" smtClean="0"/>
              <a:t>Once the weighted graph is made, the ½ Group Steiner problem is run and a path is returned.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Half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Input: Grid graph G, set of Hypothesis H</a:t>
            </a:r>
          </a:p>
          <a:p>
            <a:r>
              <a:rPr lang="en-US" dirty="0" smtClean="0"/>
              <a:t>Output: The robot localizes to a hypothesis h in H</a:t>
            </a:r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While |H|  &gt; 1</a:t>
            </a:r>
          </a:p>
          <a:p>
            <a:pPr lvl="1"/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Compute Majority rule map </a:t>
            </a:r>
            <a:r>
              <a:rPr lang="en-US" dirty="0" err="1" smtClean="0"/>
              <a:t>Gmaj</a:t>
            </a:r>
            <a:endParaRPr lang="en-US" dirty="0" smtClean="0"/>
          </a:p>
          <a:p>
            <a:pPr lvl="2"/>
            <a:r>
              <a:rPr lang="en-US" dirty="0" smtClean="0"/>
              <a:t>Convert </a:t>
            </a:r>
            <a:r>
              <a:rPr lang="en-US" dirty="0" err="1" smtClean="0"/>
              <a:t>Gmaj</a:t>
            </a:r>
            <a:r>
              <a:rPr lang="en-US" dirty="0" smtClean="0"/>
              <a:t> to a weighted graph </a:t>
            </a:r>
            <a:r>
              <a:rPr lang="en-US" dirty="0" err="1" smtClean="0"/>
              <a:t>Ig,h</a:t>
            </a:r>
            <a:endParaRPr lang="en-US" dirty="0" smtClean="0"/>
          </a:p>
          <a:p>
            <a:pPr lvl="2"/>
            <a:r>
              <a:rPr lang="en-US" dirty="0" smtClean="0"/>
              <a:t>Solve </a:t>
            </a:r>
            <a:r>
              <a:rPr lang="en-US" dirty="0" err="1" smtClean="0"/>
              <a:t>Ig,h</a:t>
            </a:r>
            <a:r>
              <a:rPr lang="en-US" dirty="0" smtClean="0"/>
              <a:t> using the ½ Group Steiner problem</a:t>
            </a:r>
          </a:p>
          <a:p>
            <a:pPr lvl="2">
              <a:buNone/>
            </a:pPr>
            <a:r>
              <a:rPr lang="en-US" dirty="0" smtClean="0"/>
              <a:t>    to compute a halving path C</a:t>
            </a:r>
          </a:p>
          <a:p>
            <a:pPr lvl="2"/>
            <a:r>
              <a:rPr lang="en-US" dirty="0" smtClean="0"/>
              <a:t>Half-localize by strategy S(C)</a:t>
            </a:r>
          </a:p>
          <a:p>
            <a:pPr lvl="2"/>
            <a:r>
              <a:rPr lang="en-US" dirty="0" smtClean="0"/>
              <a:t>Move back to origin.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half localization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Approximation Ratio</a:t>
            </a:r>
          </a:p>
          <a:p>
            <a:pPr lvl="1"/>
            <a:r>
              <a:rPr lang="en-US" dirty="0" smtClean="0"/>
              <a:t>O(log^2(n)log(k))-approximation </a:t>
            </a:r>
            <a:r>
              <a:rPr lang="en-US" dirty="0" err="1" smtClean="0"/>
              <a:t>alrogithm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K = size of hypothesis list.</a:t>
            </a:r>
          </a:p>
          <a:p>
            <a:pPr lvl="2"/>
            <a:r>
              <a:rPr lang="en-US" dirty="0" smtClean="0"/>
              <a:t>N = size of map.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The number of active hypotheses reduces by at least half after each phase</a:t>
            </a:r>
          </a:p>
          <a:p>
            <a:pPr lvl="2"/>
            <a:r>
              <a:rPr lang="en-US" dirty="0" smtClean="0"/>
              <a:t>The robot localizes in m &lt;= log(|H|) = log(k) phases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Theorem 1.1:  There exists an O(</a:t>
            </a:r>
            <a:r>
              <a:rPr lang="en-US" dirty="0" err="1" smtClean="0"/>
              <a:t>log^n</a:t>
            </a:r>
            <a:r>
              <a:rPr lang="en-US" dirty="0" smtClean="0"/>
              <a:t>) approx. algorithm A for the rooted ½ Group Steiner Problem.</a:t>
            </a:r>
          </a:p>
          <a:p>
            <a:pPr lvl="2"/>
            <a:r>
              <a:rPr lang="en-US" dirty="0" smtClean="0"/>
              <a:t>Let C be the halving path and C* be the optimal halving path, then C &lt;= O(log^2(n)) * C*</a:t>
            </a:r>
          </a:p>
          <a:p>
            <a:pPr lvl="2"/>
            <a:r>
              <a:rPr lang="en-US" dirty="0" smtClean="0"/>
              <a:t>|C*| </a:t>
            </a:r>
            <a:r>
              <a:rPr lang="en-US" dirty="0" smtClean="0"/>
              <a:t>&lt;= HALF-OPT(</a:t>
            </a:r>
            <a:r>
              <a:rPr lang="en-US" dirty="0" err="1" smtClean="0"/>
              <a:t>G,hi</a:t>
            </a:r>
            <a:r>
              <a:rPr lang="en-US" dirty="0" smtClean="0"/>
              <a:t>) &lt;= OPT(G,H)</a:t>
            </a:r>
          </a:p>
          <a:p>
            <a:pPr lvl="2"/>
            <a:r>
              <a:rPr lang="en-US" dirty="0" smtClean="0"/>
              <a:t>Since there are at most log(k) phases the total worst case travel distance is O(log^2(n)log(k)) * OPT(G,H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without compass</a:t>
            </a:r>
          </a:p>
          <a:p>
            <a:r>
              <a:rPr lang="en-US" dirty="0" smtClean="0"/>
              <a:t>Limited range</a:t>
            </a:r>
          </a:p>
          <a:p>
            <a:r>
              <a:rPr lang="en-US" dirty="0" smtClean="0"/>
              <a:t>Polygon with holes</a:t>
            </a:r>
          </a:p>
          <a:p>
            <a:r>
              <a:rPr lang="en-US" dirty="0" smtClean="0"/>
              <a:t>Geometric trees</a:t>
            </a:r>
          </a:p>
          <a:p>
            <a:r>
              <a:rPr lang="en-US" dirty="0" smtClean="0"/>
              <a:t>3d grid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Sven Koenig, Joseph S. B. Mitchell, </a:t>
            </a:r>
            <a:r>
              <a:rPr lang="en-US" dirty="0" err="1" smtClean="0"/>
              <a:t>Apurva</a:t>
            </a:r>
            <a:r>
              <a:rPr lang="en-US" dirty="0" smtClean="0"/>
              <a:t> </a:t>
            </a:r>
            <a:r>
              <a:rPr lang="en-US" dirty="0" err="1" smtClean="0"/>
              <a:t>Mudgal</a:t>
            </a:r>
            <a:r>
              <a:rPr lang="en-US" dirty="0" smtClean="0"/>
              <a:t>, and Craig </a:t>
            </a:r>
            <a:r>
              <a:rPr lang="en-US" dirty="0" err="1" smtClean="0"/>
              <a:t>Tovey</a:t>
            </a:r>
            <a:r>
              <a:rPr lang="en-US" dirty="0" smtClean="0"/>
              <a:t>. 2009. A Near-Tight Approximation Algorithm for the Robot Localization Problem. </a:t>
            </a:r>
            <a:r>
              <a:rPr lang="en-US" i="1" dirty="0" smtClean="0"/>
              <a:t>SIAM J. </a:t>
            </a:r>
            <a:r>
              <a:rPr lang="en-US" i="1" dirty="0" err="1" smtClean="0"/>
              <a:t>Comput</a:t>
            </a:r>
            <a:r>
              <a:rPr lang="en-US" i="1" dirty="0" smtClean="0"/>
              <a:t>.</a:t>
            </a:r>
            <a:r>
              <a:rPr lang="en-US" dirty="0" smtClean="0"/>
              <a:t> 39, 2 (June 2009), 461-490. DOI=10.1137/070682885 http://dx.doi.org/10.1137/070682885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Introduction: Mobile Robot Localization</a:t>
            </a:r>
            <a:endParaRPr lang="en-US" dirty="0"/>
          </a:p>
        </p:txBody>
      </p:sp>
      <p:pic>
        <p:nvPicPr>
          <p:cNvPr id="16386" name="Picture 2" descr="http://hydraminiatures.files.wordpress.com/2007/08/graphic-red-robot-1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00200"/>
            <a:ext cx="3886200" cy="4798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Robot localization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Localization with a known map:</a:t>
            </a:r>
          </a:p>
          <a:p>
            <a:pPr lvl="2"/>
            <a:r>
              <a:rPr lang="en-US" dirty="0" err="1" smtClean="0"/>
              <a:t>Kalman</a:t>
            </a:r>
            <a:r>
              <a:rPr lang="en-US" dirty="0" smtClean="0"/>
              <a:t> Filters: A local based robot localization method used to account for errors in the robot’s </a:t>
            </a:r>
            <a:r>
              <a:rPr lang="en-US" dirty="0" err="1" smtClean="0"/>
              <a:t>odometry</a:t>
            </a:r>
            <a:r>
              <a:rPr lang="en-US" dirty="0" smtClean="0"/>
              <a:t> and sensing.</a:t>
            </a:r>
          </a:p>
          <a:p>
            <a:pPr lvl="2"/>
            <a:r>
              <a:rPr lang="en-US" dirty="0" smtClean="0"/>
              <a:t>Markov localization</a:t>
            </a:r>
          </a:p>
          <a:p>
            <a:pPr lvl="3"/>
            <a:r>
              <a:rPr lang="en-US" dirty="0" smtClean="0"/>
              <a:t>Global localization using </a:t>
            </a:r>
            <a:r>
              <a:rPr lang="en-US" dirty="0" err="1" smtClean="0"/>
              <a:t>markov</a:t>
            </a:r>
            <a:r>
              <a:rPr lang="en-US" dirty="0" smtClean="0"/>
              <a:t> models, requires a discrete representation of the world.</a:t>
            </a:r>
          </a:p>
          <a:p>
            <a:pPr lvl="3"/>
            <a:r>
              <a:rPr lang="en-US" dirty="0" smtClean="0"/>
              <a:t>Particle Swarm: global localization using a swarm of particles ( candidate solutions). </a:t>
            </a:r>
          </a:p>
          <a:p>
            <a:pPr lvl="1"/>
            <a:r>
              <a:rPr lang="en-US" dirty="0" smtClean="0"/>
              <a:t>SLAM: Simultaneous localization and Mapping</a:t>
            </a:r>
          </a:p>
          <a:p>
            <a:pPr lvl="2"/>
            <a:r>
              <a:rPr lang="en-US" dirty="0" smtClean="0"/>
              <a:t>EKF: Extended </a:t>
            </a:r>
            <a:r>
              <a:rPr lang="en-US" dirty="0" err="1" smtClean="0"/>
              <a:t>Kalman</a:t>
            </a:r>
            <a:r>
              <a:rPr lang="en-US" dirty="0" smtClean="0"/>
              <a:t> Filter.</a:t>
            </a:r>
          </a:p>
          <a:p>
            <a:pPr lvl="2"/>
            <a:r>
              <a:rPr lang="en-US" dirty="0" err="1" smtClean="0"/>
              <a:t>FASTSlam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the path to localizing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previous methods do not care about where the robot travels while it is localizing, just that it moves around and gathers data. </a:t>
            </a:r>
          </a:p>
          <a:p>
            <a:r>
              <a:rPr lang="en-US" dirty="0" smtClean="0"/>
              <a:t>Figuring out the optimal path is an NP hard problem.</a:t>
            </a:r>
          </a:p>
          <a:p>
            <a:r>
              <a:rPr lang="en-US" dirty="0" smtClean="0"/>
              <a:t>This paper presents a solution.</a:t>
            </a:r>
          </a:p>
          <a:p>
            <a:r>
              <a:rPr lang="en-US" dirty="0" smtClean="0"/>
              <a:t>An O(log^2(n)log(k))-approximation algorithm is introduced, where the optimal solution is the shortest path the robot needs to take to localize.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Kleinberg competitive ratio localization</a:t>
            </a:r>
          </a:p>
          <a:p>
            <a:pPr lvl="1"/>
            <a:r>
              <a:rPr lang="en-US" dirty="0" smtClean="0"/>
              <a:t>Compares the dist. Traveled by the robot to a omniscient verifier: a robot with priori knowledge </a:t>
            </a:r>
          </a:p>
          <a:p>
            <a:pPr lvl="1"/>
            <a:r>
              <a:rPr lang="en-US" dirty="0" smtClean="0"/>
              <a:t>Environment is a geometric tree G(V,E)</a:t>
            </a:r>
          </a:p>
          <a:p>
            <a:pPr lvl="1"/>
            <a:r>
              <a:rPr lang="en-US" dirty="0" smtClean="0"/>
              <a:t>The algorithm has a  O(n^(2/3))-competitive 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½ Group Steiner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Steiner problem</a:t>
            </a:r>
          </a:p>
          <a:p>
            <a:pPr lvl="1"/>
            <a:r>
              <a:rPr lang="en-US" dirty="0" smtClean="0"/>
              <a:t>Given a weighted graph G(V,E) with k groups of vertices g1,g2,g3……….,</a:t>
            </a:r>
            <a:r>
              <a:rPr lang="en-US" dirty="0" err="1" smtClean="0"/>
              <a:t>gk</a:t>
            </a:r>
            <a:r>
              <a:rPr lang="en-US" dirty="0" smtClean="0"/>
              <a:t>  in V; find a minimum-weighted tree that contains at least one vertex from each group.</a:t>
            </a:r>
          </a:p>
          <a:p>
            <a:r>
              <a:rPr lang="en-US" dirty="0" smtClean="0"/>
              <a:t>½ Group Steiner problem</a:t>
            </a:r>
          </a:p>
          <a:p>
            <a:pPr lvl="1"/>
            <a:r>
              <a:rPr lang="en-US" dirty="0" smtClean="0"/>
              <a:t>Find a minimum weight tree that contains vertices from at least half of the groups.</a:t>
            </a:r>
          </a:p>
          <a:p>
            <a:r>
              <a:rPr lang="en-US" dirty="0" smtClean="0"/>
              <a:t>There exists a O(log^3(n)))-approximation for the Group Steiner problem and a O(log^2(n))-approximation for the ½ Group Steiner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Grid Graph model</a:t>
            </a:r>
          </a:p>
          <a:p>
            <a:pPr lvl="1"/>
            <a:r>
              <a:rPr lang="en-US" dirty="0" smtClean="0"/>
              <a:t>Vertices are </a:t>
            </a:r>
            <a:r>
              <a:rPr lang="en-US" dirty="0" err="1" smtClean="0"/>
              <a:t>discretized</a:t>
            </a:r>
            <a:r>
              <a:rPr lang="en-US" dirty="0" smtClean="0"/>
              <a:t> squares of the map.</a:t>
            </a:r>
          </a:p>
          <a:p>
            <a:pPr lvl="1"/>
            <a:r>
              <a:rPr lang="en-US" dirty="0" smtClean="0"/>
              <a:t>An edge is made when traversable vertices are adjacent to each other.</a:t>
            </a:r>
          </a:p>
          <a:p>
            <a:r>
              <a:rPr lang="en-US" dirty="0" smtClean="0"/>
              <a:t>Robot can either travel </a:t>
            </a:r>
            <a:r>
              <a:rPr lang="en-US" dirty="0" err="1" smtClean="0"/>
              <a:t>north,south,east,or</a:t>
            </a:r>
            <a:r>
              <a:rPr lang="en-US" dirty="0" smtClean="0"/>
              <a:t> west</a:t>
            </a:r>
          </a:p>
          <a:p>
            <a:r>
              <a:rPr lang="en-US" dirty="0" smtClean="0"/>
              <a:t>Each piece of the map is either blocked or unblocked.</a:t>
            </a:r>
          </a:p>
          <a:p>
            <a:r>
              <a:rPr lang="en-US" dirty="0" smtClean="0"/>
              <a:t>An observation is the values of the blocks adjacent to the robot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962400"/>
            <a:ext cx="3286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62400"/>
            <a:ext cx="3821301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G(V,E) = Grid Graph Map.</a:t>
            </a:r>
          </a:p>
          <a:p>
            <a:r>
              <a:rPr lang="en-US" dirty="0" smtClean="0"/>
              <a:t>G’(V,E) = Local Graph. The robot makes observations from diff. positions in G to make a larger and larger G’</a:t>
            </a:r>
          </a:p>
          <a:p>
            <a:r>
              <a:rPr lang="en-US" dirty="0" smtClean="0">
                <a:latin typeface="Calibri"/>
                <a:cs typeface="Calibri"/>
              </a:rPr>
              <a:t>C0 = The initial position of the robot with respect to G’</a:t>
            </a:r>
          </a:p>
          <a:p>
            <a:r>
              <a:rPr lang="en-US" dirty="0" smtClean="0">
                <a:latin typeface="Calibri"/>
                <a:cs typeface="Calibri"/>
              </a:rPr>
              <a:t>C(</a:t>
            </a:r>
            <a:r>
              <a:rPr lang="en-US" dirty="0" err="1" smtClean="0">
                <a:latin typeface="Calibri"/>
                <a:cs typeface="Calibri"/>
              </a:rPr>
              <a:t>x,y</a:t>
            </a:r>
            <a:r>
              <a:rPr lang="en-US" dirty="0" smtClean="0">
                <a:latin typeface="Calibri"/>
                <a:cs typeface="Calibri"/>
              </a:rPr>
              <a:t>) = A cell in G’ lying x units east and y units north of C0.</a:t>
            </a:r>
          </a:p>
          <a:p>
            <a:r>
              <a:rPr lang="en-US" dirty="0" smtClean="0">
                <a:latin typeface="Calibri"/>
                <a:cs typeface="Calibri"/>
              </a:rPr>
              <a:t>H = the set of hypothesis.</a:t>
            </a:r>
          </a:p>
          <a:p>
            <a:r>
              <a:rPr lang="en-US" dirty="0" smtClean="0">
                <a:latin typeface="Calibri"/>
                <a:cs typeface="Calibri"/>
              </a:rPr>
              <a:t>h = A potential starting point for the robot in grid graph G.</a:t>
            </a:r>
          </a:p>
          <a:p>
            <a:r>
              <a:rPr lang="en-US" dirty="0" smtClean="0">
                <a:latin typeface="Calibri"/>
                <a:cs typeface="Calibri"/>
              </a:rPr>
              <a:t>H’ = the set of active hypothesis</a:t>
            </a:r>
          </a:p>
          <a:p>
            <a:r>
              <a:rPr lang="en-US" dirty="0" smtClean="0">
                <a:latin typeface="Calibri"/>
                <a:cs typeface="Calibri"/>
              </a:rPr>
              <a:t>O(h,</a:t>
            </a:r>
            <a:r>
              <a:rPr lang="el-GR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C) is the opinion of hypothesis h about position C. </a:t>
            </a:r>
          </a:p>
          <a:p>
            <a:r>
              <a:rPr lang="en-US" i="1" dirty="0" smtClean="0">
                <a:latin typeface="Calibri"/>
                <a:cs typeface="Calibri"/>
              </a:rPr>
              <a:t>H(</a:t>
            </a:r>
            <a:r>
              <a:rPr lang="en-US" dirty="0" smtClean="0">
                <a:latin typeface="Calibri"/>
                <a:cs typeface="Calibri"/>
              </a:rPr>
              <a:t>C)  = Hypothesis partition of the set of hypotheses according to the following relation: h1 ~ h2 IFF O(h1,</a:t>
            </a:r>
            <a:r>
              <a:rPr lang="el-GR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C) = O(h2,</a:t>
            </a:r>
            <a:r>
              <a:rPr lang="el-GR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C).</a:t>
            </a:r>
          </a:p>
          <a:p>
            <a:r>
              <a:rPr lang="en-US" dirty="0" err="1" smtClean="0">
                <a:latin typeface="Calibri"/>
                <a:cs typeface="Calibri"/>
              </a:rPr>
              <a:t>Maj</a:t>
            </a:r>
            <a:r>
              <a:rPr lang="en-US" dirty="0" smtClean="0">
                <a:latin typeface="Calibri"/>
                <a:cs typeface="Calibri"/>
              </a:rPr>
              <a:t>(C) = largest set in </a:t>
            </a:r>
            <a:r>
              <a:rPr lang="en-US" i="1" dirty="0" smtClean="0">
                <a:latin typeface="Calibri"/>
                <a:cs typeface="Calibri"/>
              </a:rPr>
              <a:t>H</a:t>
            </a:r>
            <a:r>
              <a:rPr lang="en-US" dirty="0" smtClean="0">
                <a:latin typeface="Calibri"/>
                <a:cs typeface="Calibri"/>
              </a:rPr>
              <a:t>(C)</a:t>
            </a:r>
          </a:p>
          <a:p>
            <a:r>
              <a:rPr lang="en-US" i="1" dirty="0" smtClean="0"/>
              <a:t>G(C</a:t>
            </a:r>
            <a:r>
              <a:rPr lang="el-GR" i="1" dirty="0" smtClean="0"/>
              <a:t>, </a:t>
            </a:r>
            <a:r>
              <a:rPr lang="en-US" i="1" dirty="0" smtClean="0"/>
              <a:t>o) = class of opinion o of coordinate C (</a:t>
            </a:r>
            <a:r>
              <a:rPr lang="en-US" i="1" dirty="0" err="1" smtClean="0"/>
              <a:t>bbbb,btbt</a:t>
            </a:r>
            <a:r>
              <a:rPr lang="en-US" i="1" dirty="0" smtClean="0"/>
              <a:t>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rule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33600"/>
          </a:xfrm>
        </p:spPr>
        <p:txBody>
          <a:bodyPr/>
          <a:lstStyle/>
          <a:p>
            <a:r>
              <a:rPr lang="en-US" dirty="0" smtClean="0"/>
              <a:t>The majority rule map: </a:t>
            </a:r>
            <a:r>
              <a:rPr lang="en-US" dirty="0" err="1" smtClean="0"/>
              <a:t>Gmaj</a:t>
            </a:r>
            <a:r>
              <a:rPr lang="en-US" dirty="0" smtClean="0"/>
              <a:t>, is a local map in which each cell is blocked or traversable according to what the majority of hypotheses have to say about it.</a:t>
            </a:r>
          </a:p>
          <a:p>
            <a:pPr lvl="1"/>
            <a:r>
              <a:rPr lang="en-US" dirty="0" smtClean="0"/>
              <a:t>A Cell is blocked IFF |</a:t>
            </a:r>
            <a:r>
              <a:rPr lang="en-US" dirty="0" err="1" smtClean="0"/>
              <a:t>Maj</a:t>
            </a:r>
            <a:r>
              <a:rPr lang="en-US" dirty="0" smtClean="0"/>
              <a:t>(C)| &gt; ½ |H| and V(</a:t>
            </a:r>
            <a:r>
              <a:rPr lang="en-US" dirty="0" err="1" smtClean="0"/>
              <a:t>Maj</a:t>
            </a:r>
            <a:r>
              <a:rPr lang="en-US" dirty="0" smtClean="0"/>
              <a:t>(C) == 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29000"/>
            <a:ext cx="6408212" cy="31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2799</TotalTime>
  <Words>1116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A Near-Tight Approximation Algorithm for the Robot Localization Problem</vt:lpstr>
      <vt:lpstr>Introduction: Mobile Robot Localization</vt:lpstr>
      <vt:lpstr>Robot localization methods</vt:lpstr>
      <vt:lpstr>When the path to localizing is important</vt:lpstr>
      <vt:lpstr>Previous work</vt:lpstr>
      <vt:lpstr>The ½ Group Steiner problem</vt:lpstr>
      <vt:lpstr>Representation</vt:lpstr>
      <vt:lpstr>Terminology</vt:lpstr>
      <vt:lpstr>Majority rule map</vt:lpstr>
      <vt:lpstr>Half Localization </vt:lpstr>
      <vt:lpstr>Half Localize Algorithm </vt:lpstr>
      <vt:lpstr>Computing halving paths </vt:lpstr>
      <vt:lpstr>Repeated Half Localization</vt:lpstr>
      <vt:lpstr>Repeated half localization analysis</vt:lpstr>
      <vt:lpstr>Future Work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Near-Tight Approximation Algorithm for the Robot Localization Problem</dc:title>
  <dc:creator>Mike</dc:creator>
  <cp:lastModifiedBy>Mike</cp:lastModifiedBy>
  <cp:revision>65</cp:revision>
  <dcterms:created xsi:type="dcterms:W3CDTF">2010-10-31T23:31:35Z</dcterms:created>
  <dcterms:modified xsi:type="dcterms:W3CDTF">2010-11-09T07:22:18Z</dcterms:modified>
</cp:coreProperties>
</file>