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6" r:id="rId2"/>
    <p:sldId id="576" r:id="rId3"/>
    <p:sldId id="616" r:id="rId4"/>
    <p:sldId id="577" r:id="rId5"/>
    <p:sldId id="579" r:id="rId6"/>
    <p:sldId id="615" r:id="rId7"/>
    <p:sldId id="610" r:id="rId8"/>
    <p:sldId id="589" r:id="rId9"/>
    <p:sldId id="611" r:id="rId10"/>
    <p:sldId id="612" r:id="rId11"/>
    <p:sldId id="590" r:id="rId12"/>
    <p:sldId id="591" r:id="rId13"/>
    <p:sldId id="592" r:id="rId14"/>
    <p:sldId id="600" r:id="rId15"/>
    <p:sldId id="613" r:id="rId16"/>
    <p:sldId id="593" r:id="rId17"/>
    <p:sldId id="594" r:id="rId18"/>
    <p:sldId id="595" r:id="rId19"/>
    <p:sldId id="596" r:id="rId20"/>
    <p:sldId id="597" r:id="rId21"/>
    <p:sldId id="598" r:id="rId22"/>
    <p:sldId id="602" r:id="rId23"/>
    <p:sldId id="614" r:id="rId24"/>
    <p:sldId id="603" r:id="rId2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0000"/>
    <a:srgbClr val="0000CC"/>
    <a:srgbClr val="00145A"/>
    <a:srgbClr val="001E5A"/>
    <a:srgbClr val="5F5F5F"/>
    <a:srgbClr val="000050"/>
    <a:srgbClr val="00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5" autoAdjust="0"/>
  </p:normalViewPr>
  <p:slideViewPr>
    <p:cSldViewPr snapToGrid="0">
      <p:cViewPr varScale="1">
        <p:scale>
          <a:sx n="81" d="100"/>
          <a:sy n="81" d="100"/>
        </p:scale>
        <p:origin x="672" y="6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/>
            </a:lvl1pPr>
          </a:lstStyle>
          <a:p>
            <a:pPr>
              <a:defRPr/>
            </a:pPr>
            <a:fld id="{1B3B0E3B-E5C4-4251-A7FB-CB33CCB6C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8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t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5" tIns="0" rIns="19255" bIns="0" numCol="1" anchor="b" anchorCtr="0" compatLnSpc="1">
            <a:prstTxWarp prst="textNoShape">
              <a:avLst/>
            </a:prstTxWarp>
          </a:bodyPr>
          <a:lstStyle>
            <a:lvl1pPr algn="r" defTabSz="924539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29CEE7-0F02-44C1-8906-EC6CFDC65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6" tIns="46535" rIns="93066" bIns="46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70518" y="8853714"/>
            <a:ext cx="739285" cy="27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55" tIns="44930" rIns="88255" bIns="44930">
            <a:spAutoFit/>
          </a:bodyPr>
          <a:lstStyle/>
          <a:p>
            <a:pPr algn="ctr" defTabSz="877477">
              <a:lnSpc>
                <a:spcPct val="90000"/>
              </a:lnSpc>
              <a:defRPr/>
            </a:pPr>
            <a:r>
              <a:rPr lang="en-US" sz="1300" b="0">
                <a:solidFill>
                  <a:schemeClr val="tx1"/>
                </a:solidFill>
              </a:rPr>
              <a:t>Page </a:t>
            </a:r>
            <a:fld id="{55488FE2-1213-4D8B-9D82-EC18FBC6248F}" type="slidenum">
              <a:rPr lang="en-US" sz="1300" b="0">
                <a:solidFill>
                  <a:schemeClr val="tx1"/>
                </a:solidFill>
              </a:rPr>
              <a:pPr algn="ctr" defTabSz="877477">
                <a:lnSpc>
                  <a:spcPct val="90000"/>
                </a:lnSpc>
                <a:defRPr/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5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4412327-F9A8-4C82-83D7-AD07442DFF20}" type="slidenum">
              <a:rPr lang="en-US" sz="1100" b="0">
                <a:solidFill>
                  <a:schemeClr val="tx1"/>
                </a:solidFill>
              </a:rPr>
              <a:pPr/>
              <a:t>1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58E98C1-9391-4417-90FB-143D7CF9B88C}" type="slidenum">
              <a:rPr lang="en-US" sz="1100" b="0">
                <a:solidFill>
                  <a:schemeClr val="tx1"/>
                </a:solidFill>
              </a:rPr>
              <a:pPr/>
              <a:t>2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B063EEA-8DEB-4E4D-8215-F1854CFB801C}" type="slidenum">
              <a:rPr lang="en-US" sz="1100" b="0">
                <a:solidFill>
                  <a:schemeClr val="tx1"/>
                </a:solidFill>
              </a:rPr>
              <a:pPr/>
              <a:t>4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858C853-593F-481C-8C11-4871F2DFBE62}" type="slidenum">
              <a:rPr lang="en-US" sz="1100" b="0">
                <a:solidFill>
                  <a:schemeClr val="tx1"/>
                </a:solidFill>
              </a:rPr>
              <a:pPr/>
              <a:t>8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858C853-593F-481C-8C11-4871F2DFBE62}" type="slidenum">
              <a:rPr lang="en-US" sz="1100" b="0">
                <a:solidFill>
                  <a:schemeClr val="tx1"/>
                </a:solidFill>
              </a:rPr>
              <a:pPr/>
              <a:t>10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787131A-76F8-49C1-A910-4F49ED022E26}" type="slidenum">
              <a:rPr lang="en-US" sz="1100" b="0">
                <a:solidFill>
                  <a:schemeClr val="tx1"/>
                </a:solidFill>
              </a:rPr>
              <a:pPr/>
              <a:t>11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080E62E-52DA-4EAF-BCCB-4A9EA7CA0A29}" type="slidenum">
              <a:rPr lang="en-US" sz="1100" b="0">
                <a:solidFill>
                  <a:schemeClr val="tx1"/>
                </a:solidFill>
              </a:rPr>
              <a:pPr/>
              <a:t>12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FC05DD6-6FF8-4008-9930-6B66B1A5B525}" type="slidenum">
              <a:rPr lang="en-US" sz="1100" b="0">
                <a:solidFill>
                  <a:schemeClr val="tx1"/>
                </a:solidFill>
              </a:rPr>
              <a:pPr/>
              <a:t>13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4539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4539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C2D925E-EBDF-41EF-A8A4-D178C6462A6D}" type="slidenum">
              <a:rPr lang="en-US" sz="1100" b="0">
                <a:solidFill>
                  <a:schemeClr val="tx1"/>
                </a:solidFill>
              </a:rPr>
              <a:pPr/>
              <a:t>16</a:t>
            </a:fld>
            <a:endParaRPr 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2E1F-CC9B-4A24-8835-E097471CC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3BD3-2509-4F01-9114-521231456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26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F888-7503-4D3E-BC7A-0F436AE46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248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5731228"/>
          </a:xfrm>
        </p:spPr>
        <p:txBody>
          <a:bodyPr/>
          <a:lstStyle>
            <a:lvl1pPr>
              <a:defRPr sz="2800">
                <a:latin typeface="Gill Sans MT" panose="020B0502020104020203" pitchFamily="34" charset="0"/>
              </a:defRPr>
            </a:lvl1pPr>
            <a:lvl2pPr>
              <a:defRPr sz="2400"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1FAA-A740-404F-BBC5-7C153B66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E679-5245-4D04-9B5E-6F7A762A6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913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6877-A1FA-486C-970B-A787F0693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882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1A5C-439D-4C05-8267-ECDE50136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71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E189-A5E4-460C-B525-E80730F3D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06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59007-A7D2-484D-B045-20F01AFEB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13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680B-D5C9-49AC-83D2-20D4FD564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884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C506-278B-4869-9411-0A8C8B40E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35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391" y="6568158"/>
            <a:ext cx="38449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560220"/>
            <a:ext cx="2895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552283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" y="1085850"/>
            <a:ext cx="9048750" cy="54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6" r:id="rId1"/>
    <p:sldLayoutId id="214748405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260440"/>
            <a:ext cx="8229600" cy="2870200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800" i="1" dirty="0" smtClean="0"/>
              <a:t>2nd edition</a:t>
            </a:r>
            <a:r>
              <a:rPr lang="en-US" sz="28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Criteria-Based Test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5825"/>
            <a:ext cx="7342496" cy="25257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2800" smtClean="0"/>
          </a:p>
          <a:p>
            <a:r>
              <a:rPr lang="en-US" b="0" smtClean="0">
                <a:hlinkClick r:id="rId3"/>
              </a:rPr>
              <a:t>http://www.cs.gmu.edu/~offutt/softwaretest/</a:t>
            </a:r>
            <a:endParaRPr lang="en-US" b="0" smtClean="0"/>
          </a:p>
          <a:p>
            <a:endParaRPr lang="en-US" b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602514" y="6281233"/>
            <a:ext cx="39320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20 September 2015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0DD0FB2-688D-4A83-A4E6-B9CE6EF0222C}" type="slidenum">
              <a:rPr lang="en-US" sz="900" b="0" smtClean="0">
                <a:solidFill>
                  <a:schemeClr val="tx1"/>
                </a:solidFill>
              </a:rPr>
              <a:pPr/>
              <a:t>10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Level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262313"/>
            <a:ext cx="8867775" cy="3114675"/>
          </a:xfrm>
        </p:spPr>
        <p:txBody>
          <a:bodyPr/>
          <a:lstStyle/>
          <a:p>
            <a:r>
              <a:rPr lang="en-US" dirty="0" smtClean="0"/>
              <a:t>T2 on the previous slide satisfies 4 of 6 test requirements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590550" y="1281113"/>
            <a:ext cx="7962900" cy="95410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ratio of the number of test requirements satisfied by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to the size of 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TR</a:t>
            </a:r>
            <a:endParaRPr lang="en-US" sz="28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62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5EBC936-9FF8-4D90-95B6-FCF503B2F735}" type="slidenum">
              <a:rPr lang="en-US" sz="900" b="0" smtClean="0">
                <a:solidFill>
                  <a:schemeClr val="tx1"/>
                </a:solidFill>
              </a:rPr>
              <a:pPr/>
              <a:t>11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Ways to Use Test Criteria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04875"/>
            <a:ext cx="8867775" cy="419735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SzTx/>
              <a:buFont typeface="Monotype Sorts" charset="2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Directly generate</a:t>
            </a:r>
            <a:r>
              <a:rPr lang="en-US" sz="2800" dirty="0" smtClean="0"/>
              <a:t> test values </a:t>
            </a:r>
            <a:r>
              <a:rPr lang="en-US" sz="2800" dirty="0" smtClean="0">
                <a:solidFill>
                  <a:srgbClr val="FFFF00"/>
                </a:solidFill>
              </a:rPr>
              <a:t>to satisfy</a:t>
            </a:r>
            <a:r>
              <a:rPr lang="en-US" sz="2800" dirty="0" smtClean="0"/>
              <a:t> the criterion</a:t>
            </a:r>
          </a:p>
          <a:p>
            <a:pPr marL="857250" lvl="1" indent="-457200">
              <a:buClr>
                <a:schemeClr val="tx1"/>
              </a:buClr>
              <a:buSzTx/>
            </a:pPr>
            <a:r>
              <a:rPr lang="en-US" sz="2400" dirty="0" smtClean="0"/>
              <a:t>Often assumed by the research community</a:t>
            </a:r>
          </a:p>
          <a:p>
            <a:pPr marL="857250" lvl="1" indent="-457200">
              <a:buClr>
                <a:schemeClr val="tx1"/>
              </a:buClr>
              <a:buSzTx/>
            </a:pPr>
            <a:r>
              <a:rPr lang="en-US" sz="2400" dirty="0" smtClean="0"/>
              <a:t>Most obvious way to use criteria</a:t>
            </a:r>
          </a:p>
          <a:p>
            <a:pPr marL="857250" lvl="1" indent="-457200">
              <a:buClr>
                <a:schemeClr val="tx1"/>
              </a:buClr>
              <a:buSzTx/>
            </a:pPr>
            <a:r>
              <a:rPr lang="en-US" sz="2400" dirty="0" smtClean="0"/>
              <a:t>Very hard without automated tools</a:t>
            </a:r>
          </a:p>
          <a:p>
            <a:pPr marL="457200" indent="-457200">
              <a:buClr>
                <a:schemeClr val="tx1"/>
              </a:buClr>
              <a:buSzTx/>
              <a:buFont typeface="Monotype Sorts" charset="2"/>
              <a:buAutoNum type="arabicPeriod"/>
            </a:pPr>
            <a:r>
              <a:rPr lang="en-US" sz="2800" dirty="0" smtClean="0"/>
              <a:t>Generate test values </a:t>
            </a:r>
            <a:r>
              <a:rPr lang="en-US" sz="2800" dirty="0" smtClean="0">
                <a:solidFill>
                  <a:srgbClr val="FFFF00"/>
                </a:solidFill>
              </a:rPr>
              <a:t>externally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measure</a:t>
            </a:r>
            <a:r>
              <a:rPr lang="en-US" sz="2800" dirty="0" smtClean="0"/>
              <a:t> against the criterion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sz="2800" dirty="0" smtClean="0"/>
              <a:t>Usually </a:t>
            </a:r>
            <a:r>
              <a:rPr lang="en-US" sz="2800" dirty="0"/>
              <a:t>favored by industry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sz="2800" dirty="0" smtClean="0"/>
              <a:t>Sometimes misleading</a:t>
            </a:r>
          </a:p>
          <a:p>
            <a:pPr marL="838200" lvl="1" indent="-381000">
              <a:buClr>
                <a:schemeClr val="tx1"/>
              </a:buClr>
            </a:pPr>
            <a:r>
              <a:rPr lang="en-US" sz="2800" dirty="0" smtClean="0"/>
              <a:t>If tests do not reach 100% coverage, what does that mean?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25500" y="5514693"/>
            <a:ext cx="7472363" cy="1077218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buFont typeface="Monotype Sorts" charset="2"/>
              <a:buNone/>
            </a:pPr>
            <a:r>
              <a:rPr lang="en-US" sz="3200" dirty="0">
                <a:latin typeface="Gill Sans MT" panose="020B0502020104020203" pitchFamily="34" charset="0"/>
              </a:rPr>
              <a:t>Test criteria are sometimes called </a:t>
            </a:r>
            <a:r>
              <a:rPr lang="en-US" sz="3200" u="sng" dirty="0">
                <a:solidFill>
                  <a:srgbClr val="FFFF00"/>
                </a:solidFill>
                <a:latin typeface="Gill Sans MT" panose="020B0502020104020203" pitchFamily="34" charset="0"/>
              </a:rPr>
              <a:t>metrics</a:t>
            </a:r>
          </a:p>
        </p:txBody>
      </p:sp>
    </p:spTree>
    <p:extLst>
      <p:ext uri="{BB962C8B-B14F-4D97-AF65-F5344CB8AC3E}">
        <p14:creationId xmlns:p14="http://schemas.microsoft.com/office/powerpoint/2010/main" val="1125028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BD42C09-832A-4A00-93DF-7CD5099D4879}" type="slidenum">
              <a:rPr lang="en-US" sz="900" b="0" smtClean="0">
                <a:solidFill>
                  <a:schemeClr val="tx1"/>
                </a:solidFill>
              </a:rPr>
              <a:pPr/>
              <a:t>12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Generators and Recognizers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15975"/>
            <a:ext cx="8867775" cy="5561013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Generator</a:t>
            </a:r>
            <a:r>
              <a:rPr lang="en-US" sz="2800" dirty="0" smtClean="0"/>
              <a:t> : A procedure that automatically generates values to satisfy a criterion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Recognizer</a:t>
            </a:r>
            <a:r>
              <a:rPr lang="en-US" sz="2800" dirty="0" smtClean="0"/>
              <a:t> : A procedure that decides whether a given set of test values satisfies a criterion</a:t>
            </a:r>
          </a:p>
          <a:p>
            <a:endParaRPr lang="en-US" sz="2800" dirty="0" smtClean="0"/>
          </a:p>
          <a:p>
            <a:r>
              <a:rPr lang="en-US" sz="2800" dirty="0" smtClean="0"/>
              <a:t>Both problems are provably </a:t>
            </a:r>
            <a:r>
              <a:rPr lang="en-US" sz="2800" dirty="0" err="1" smtClean="0">
                <a:solidFill>
                  <a:schemeClr val="tx2"/>
                </a:solidFill>
              </a:rPr>
              <a:t>undecidable</a:t>
            </a:r>
            <a:r>
              <a:rPr lang="en-US" sz="2800" dirty="0" smtClean="0"/>
              <a:t> for most criteria</a:t>
            </a:r>
          </a:p>
          <a:p>
            <a:r>
              <a:rPr lang="en-US" sz="2800" dirty="0" smtClean="0"/>
              <a:t>It is possible to recognize whether test cases satisfy a criterion far more often than it is possible to generate tests that satisfy the criterion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tx2"/>
                </a:solidFill>
              </a:rPr>
              <a:t>Coverage analysis tools</a:t>
            </a:r>
            <a:r>
              <a:rPr lang="en-US" sz="2800" dirty="0" smtClean="0"/>
              <a:t> are quite plentiful</a:t>
            </a:r>
          </a:p>
        </p:txBody>
      </p:sp>
    </p:spTree>
    <p:extLst>
      <p:ext uri="{BB962C8B-B14F-4D97-AF65-F5344CB8AC3E}">
        <p14:creationId xmlns:p14="http://schemas.microsoft.com/office/powerpoint/2010/main" val="888129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AE6AAB0-7F1E-4EF5-A1A8-404EFC1BBC4A}" type="slidenum">
              <a:rPr lang="en-US" sz="900" b="0" smtClean="0">
                <a:solidFill>
                  <a:schemeClr val="tx1"/>
                </a:solidFill>
              </a:rPr>
              <a:pPr/>
              <a:t>13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" y="96838"/>
            <a:ext cx="9048750" cy="1322888"/>
          </a:xfrm>
        </p:spPr>
        <p:txBody>
          <a:bodyPr/>
          <a:lstStyle/>
          <a:p>
            <a:r>
              <a:rPr lang="en-US" dirty="0" smtClean="0"/>
              <a:t>Comparing Criteria with </a:t>
            </a:r>
            <a:r>
              <a:rPr lang="en-US" dirty="0" err="1" smtClean="0"/>
              <a:t>Subsumption</a:t>
            </a:r>
            <a:r>
              <a:rPr lang="en-US" dirty="0" smtClean="0"/>
              <a:t> (5.2)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467852"/>
            <a:ext cx="8867775" cy="4909135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Criteria </a:t>
            </a:r>
            <a:r>
              <a:rPr lang="en-US" sz="2800" dirty="0" err="1" smtClean="0">
                <a:solidFill>
                  <a:schemeClr val="tx2"/>
                </a:solidFill>
              </a:rPr>
              <a:t>Subsumption</a:t>
            </a:r>
            <a:r>
              <a:rPr lang="en-US" sz="2800" dirty="0" smtClean="0"/>
              <a:t> : A test criterion </a:t>
            </a:r>
            <a:r>
              <a:rPr lang="en-US" sz="2800" i="1" dirty="0" smtClean="0"/>
              <a:t>C1</a:t>
            </a:r>
            <a:r>
              <a:rPr lang="en-US" sz="2800" dirty="0" smtClean="0"/>
              <a:t> subsumes </a:t>
            </a:r>
            <a:r>
              <a:rPr lang="en-US" sz="2800" i="1" dirty="0" smtClean="0"/>
              <a:t>C2</a:t>
            </a:r>
            <a:r>
              <a:rPr lang="en-US" sz="2800" dirty="0" smtClean="0"/>
              <a:t> if and only if every set of test cases that satisfies criterion </a:t>
            </a:r>
            <a:r>
              <a:rPr lang="en-US" sz="2800" i="1" dirty="0" smtClean="0"/>
              <a:t>C1</a:t>
            </a:r>
            <a:r>
              <a:rPr lang="en-US" sz="2800" dirty="0" smtClean="0"/>
              <a:t> also satisfies </a:t>
            </a:r>
            <a:r>
              <a:rPr lang="en-US" sz="2800" i="1" dirty="0" smtClean="0"/>
              <a:t>C2</a:t>
            </a:r>
            <a:endParaRPr lang="en-US" sz="2800" dirty="0" smtClean="0"/>
          </a:p>
          <a:p>
            <a:r>
              <a:rPr lang="en-US" sz="2800" dirty="0" smtClean="0"/>
              <a:t>Must be true for </a:t>
            </a:r>
            <a:r>
              <a:rPr lang="en-US" sz="2800" dirty="0" smtClean="0">
                <a:solidFill>
                  <a:schemeClr val="tx2"/>
                </a:solidFill>
              </a:rPr>
              <a:t>every set</a:t>
            </a:r>
            <a:r>
              <a:rPr lang="en-US" sz="2800" dirty="0" smtClean="0"/>
              <a:t> of test cases</a:t>
            </a:r>
          </a:p>
          <a:p>
            <a:r>
              <a:rPr lang="en-US" sz="2800" i="1" dirty="0" smtClean="0">
                <a:solidFill>
                  <a:schemeClr val="tx2"/>
                </a:solidFill>
              </a:rPr>
              <a:t>Examples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The flavor criterion on jelly beans subsumes the color criterion … if we taste every flavor we taste one of every color</a:t>
            </a:r>
          </a:p>
          <a:p>
            <a:pPr lvl="1"/>
            <a:r>
              <a:rPr lang="en-US" sz="2400" dirty="0" smtClean="0"/>
              <a:t>If a test set has covered every branch in a program (satisfied the branch criterion), then the test set is guaranteed to also have covered every statement</a:t>
            </a:r>
          </a:p>
        </p:txBody>
      </p:sp>
    </p:spTree>
    <p:extLst>
      <p:ext uri="{BB962C8B-B14F-4D97-AF65-F5344CB8AC3E}">
        <p14:creationId xmlns:p14="http://schemas.microsoft.com/office/powerpoint/2010/main" val="107352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1154113" y="96838"/>
            <a:ext cx="6848475" cy="1376855"/>
          </a:xfrm>
        </p:spPr>
        <p:txBody>
          <a:bodyPr/>
          <a:lstStyle/>
          <a:p>
            <a:r>
              <a:rPr lang="en-US" dirty="0" smtClean="0"/>
              <a:t>Advantages of Criteria-Based Test </a:t>
            </a:r>
            <a:r>
              <a:rPr lang="en-US" dirty="0"/>
              <a:t>Design</a:t>
            </a:r>
            <a:r>
              <a:rPr lang="en-US" sz="2800" dirty="0"/>
              <a:t> (5.3)</a:t>
            </a:r>
            <a:endParaRPr lang="en-US" dirty="0" smtClean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88900" y="1576136"/>
            <a:ext cx="8966200" cy="5029451"/>
          </a:xfrm>
        </p:spPr>
        <p:txBody>
          <a:bodyPr/>
          <a:lstStyle/>
          <a:p>
            <a:r>
              <a:rPr lang="en-US" sz="2800" dirty="0" smtClean="0"/>
              <a:t> Criteria maximize the “</a:t>
            </a:r>
            <a:r>
              <a:rPr lang="en-US" sz="2800" dirty="0" smtClean="0">
                <a:solidFill>
                  <a:schemeClr val="tx2"/>
                </a:solidFill>
              </a:rPr>
              <a:t>bang for the buck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Fewer</a:t>
            </a:r>
            <a:r>
              <a:rPr lang="en-US" sz="2400" dirty="0" smtClean="0"/>
              <a:t> tests that are </a:t>
            </a:r>
            <a:r>
              <a:rPr lang="en-US" sz="2400" dirty="0" smtClean="0">
                <a:solidFill>
                  <a:schemeClr val="tx2"/>
                </a:solidFill>
              </a:rPr>
              <a:t>more effective</a:t>
            </a:r>
            <a:r>
              <a:rPr lang="en-US" sz="2400" dirty="0" smtClean="0"/>
              <a:t> at finding faults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Comprehensive</a:t>
            </a:r>
            <a:r>
              <a:rPr lang="en-US" sz="2800" dirty="0" smtClean="0"/>
              <a:t> test set with minimal overlap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Traceability</a:t>
            </a:r>
            <a:r>
              <a:rPr lang="en-US" sz="2800" dirty="0" smtClean="0"/>
              <a:t> from software artifacts to tests</a:t>
            </a:r>
          </a:p>
          <a:p>
            <a:pPr lvl="1"/>
            <a:r>
              <a:rPr lang="en-US" sz="2400" dirty="0" smtClean="0"/>
              <a:t>The “</a:t>
            </a:r>
            <a:r>
              <a:rPr lang="en-US" sz="2400" dirty="0" smtClean="0">
                <a:solidFill>
                  <a:schemeClr val="tx2"/>
                </a:solidFill>
              </a:rPr>
              <a:t>why</a:t>
            </a:r>
            <a:r>
              <a:rPr lang="en-US" sz="2400" dirty="0" smtClean="0"/>
              <a:t>” for each test is answered</a:t>
            </a:r>
          </a:p>
          <a:p>
            <a:pPr lvl="1"/>
            <a:r>
              <a:rPr lang="en-US" sz="2400" dirty="0" smtClean="0"/>
              <a:t>Built-in support for </a:t>
            </a:r>
            <a:r>
              <a:rPr lang="en-US" sz="2400" dirty="0" smtClean="0">
                <a:solidFill>
                  <a:schemeClr val="tx2"/>
                </a:solidFill>
              </a:rPr>
              <a:t>regression testing</a:t>
            </a:r>
          </a:p>
          <a:p>
            <a:r>
              <a:rPr lang="en-US" sz="2800" dirty="0"/>
              <a:t> A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chemeClr val="tx2"/>
                </a:solidFill>
              </a:rPr>
              <a:t>stopping rule</a:t>
            </a:r>
            <a:r>
              <a:rPr lang="en-US" sz="2800" dirty="0" smtClean="0"/>
              <a:t>” for testing—advance knowledge of </a:t>
            </a:r>
            <a:r>
              <a:rPr lang="en-US" sz="2800" dirty="0" smtClean="0">
                <a:solidFill>
                  <a:schemeClr val="tx2"/>
                </a:solidFill>
              </a:rPr>
              <a:t>how many tests</a:t>
            </a:r>
            <a:r>
              <a:rPr lang="en-US" sz="2800" dirty="0" smtClean="0"/>
              <a:t> are needed</a:t>
            </a:r>
          </a:p>
          <a:p>
            <a:r>
              <a:rPr lang="en-US" sz="2800" dirty="0"/>
              <a:t> Natural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chemeClr val="tx2"/>
                </a:solidFill>
              </a:rPr>
              <a:t>automate</a:t>
            </a:r>
          </a:p>
        </p:txBody>
      </p:sp>
      <p:sp>
        <p:nvSpPr>
          <p:cNvPr id="921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  <a:endParaRPr lang="en-US" sz="900" b="0" u="sng" smtClean="0">
              <a:solidFill>
                <a:schemeClr val="tx1"/>
              </a:solidFill>
            </a:endParaRPr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921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FF04DF6-E707-4B02-9D0E-1A35812AA008}" type="slidenum">
              <a:rPr lang="en-US" sz="900" b="0" smtClean="0">
                <a:solidFill>
                  <a:schemeClr val="tx1"/>
                </a:solidFill>
              </a:rPr>
              <a:pPr/>
              <a:t>14</a:t>
            </a:fld>
            <a:endParaRPr lang="en-US" sz="9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2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" y="96838"/>
            <a:ext cx="9048750" cy="1336177"/>
          </a:xfrm>
        </p:spPr>
        <p:txBody>
          <a:bodyPr/>
          <a:lstStyle/>
          <a:p>
            <a:r>
              <a:rPr lang="en-US" dirty="0" smtClean="0"/>
              <a:t>Characteristics of a Good Coverage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542197"/>
            <a:ext cx="8966200" cy="21699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should be fairly easy to compute test requirements </a:t>
            </a:r>
            <a:r>
              <a:rPr lang="en-US" dirty="0" smtClean="0">
                <a:solidFill>
                  <a:schemeClr val="tx2"/>
                </a:solidFill>
              </a:rPr>
              <a:t>automatically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should be </a:t>
            </a:r>
            <a:r>
              <a:rPr lang="en-US" dirty="0" smtClean="0">
                <a:solidFill>
                  <a:schemeClr val="tx2"/>
                </a:solidFill>
              </a:rPr>
              <a:t>efficient to generate</a:t>
            </a:r>
            <a:r>
              <a:rPr lang="en-US" dirty="0" smtClean="0"/>
              <a:t> test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resulting tests should reveal as many </a:t>
            </a:r>
            <a:r>
              <a:rPr lang="en-US" dirty="0" smtClean="0">
                <a:solidFill>
                  <a:schemeClr val="tx2"/>
                </a:solidFill>
              </a:rPr>
              <a:t>faults</a:t>
            </a:r>
            <a:r>
              <a:rPr lang="en-US" dirty="0" smtClean="0"/>
              <a:t> as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1888" y="4162566"/>
            <a:ext cx="8966200" cy="185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Subsumption</a:t>
            </a:r>
            <a:r>
              <a:rPr lang="en-US" kern="0" dirty="0" smtClean="0"/>
              <a:t> is only a </a:t>
            </a:r>
            <a:r>
              <a:rPr lang="en-US" kern="0" dirty="0" smtClean="0">
                <a:solidFill>
                  <a:schemeClr val="tx2"/>
                </a:solidFill>
              </a:rPr>
              <a:t>rough approximation </a:t>
            </a:r>
            <a:r>
              <a:rPr lang="en-US" kern="0" dirty="0" smtClean="0"/>
              <a:t>of fault revealing capability</a:t>
            </a:r>
          </a:p>
          <a:p>
            <a:r>
              <a:rPr lang="en-US" kern="0" dirty="0" smtClean="0"/>
              <a:t>Researchers still need to gives us more data on how to </a:t>
            </a:r>
            <a:r>
              <a:rPr lang="en-US" kern="0" dirty="0" smtClean="0">
                <a:solidFill>
                  <a:schemeClr val="tx2"/>
                </a:solidFill>
              </a:rPr>
              <a:t>compare</a:t>
            </a:r>
            <a:r>
              <a:rPr lang="en-US" kern="0" dirty="0" smtClean="0"/>
              <a:t> coverage criteria</a:t>
            </a:r>
          </a:p>
        </p:txBody>
      </p:sp>
    </p:spTree>
    <p:extLst>
      <p:ext uri="{BB962C8B-B14F-4D97-AF65-F5344CB8AC3E}">
        <p14:creationId xmlns:p14="http://schemas.microsoft.com/office/powerpoint/2010/main" val="2742200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1B9BB59-B2C5-4275-ABB7-7A229EA87AA2}" type="slidenum">
              <a:rPr lang="en-US" sz="900" b="0" smtClean="0">
                <a:solidFill>
                  <a:schemeClr val="tx1"/>
                </a:solidFill>
              </a:rPr>
              <a:pPr/>
              <a:t>16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Coverage Criteria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28688"/>
            <a:ext cx="8867775" cy="5448300"/>
          </a:xfrm>
        </p:spPr>
        <p:txBody>
          <a:bodyPr/>
          <a:lstStyle/>
          <a:p>
            <a:r>
              <a:rPr lang="en-US" sz="2800" smtClean="0"/>
              <a:t>Traditional software testing is </a:t>
            </a:r>
            <a:r>
              <a:rPr lang="en-US" sz="2800" smtClean="0">
                <a:solidFill>
                  <a:schemeClr val="tx2"/>
                </a:solidFill>
              </a:rPr>
              <a:t>expensive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chemeClr val="tx2"/>
                </a:solidFill>
              </a:rPr>
              <a:t>labor-intensive</a:t>
            </a:r>
          </a:p>
          <a:p>
            <a:r>
              <a:rPr lang="en-US" sz="2800" smtClean="0"/>
              <a:t>Formal coverage criteria are used to decide </a:t>
            </a:r>
            <a:r>
              <a:rPr lang="en-US" sz="2800" smtClean="0">
                <a:solidFill>
                  <a:schemeClr val="tx2"/>
                </a:solidFill>
              </a:rPr>
              <a:t>which test inputs</a:t>
            </a:r>
            <a:r>
              <a:rPr lang="en-US" sz="2800" smtClean="0"/>
              <a:t> to use</a:t>
            </a:r>
          </a:p>
          <a:p>
            <a:r>
              <a:rPr lang="en-US" sz="2800" smtClean="0"/>
              <a:t>More likely that the tester will </a:t>
            </a:r>
            <a:r>
              <a:rPr lang="en-US" sz="2800" smtClean="0">
                <a:solidFill>
                  <a:schemeClr val="tx2"/>
                </a:solidFill>
              </a:rPr>
              <a:t>find problems</a:t>
            </a:r>
          </a:p>
          <a:p>
            <a:r>
              <a:rPr lang="en-US" sz="2800" smtClean="0"/>
              <a:t>Greater assurance that the software is of </a:t>
            </a:r>
            <a:r>
              <a:rPr lang="en-US" sz="2800" smtClean="0">
                <a:solidFill>
                  <a:schemeClr val="tx2"/>
                </a:solidFill>
              </a:rPr>
              <a:t>high quality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chemeClr val="tx2"/>
                </a:solidFill>
              </a:rPr>
              <a:t>reliability</a:t>
            </a:r>
          </a:p>
          <a:p>
            <a:r>
              <a:rPr lang="en-US" sz="2800" smtClean="0"/>
              <a:t>A goal or </a:t>
            </a:r>
            <a:r>
              <a:rPr lang="en-US" sz="2800" smtClean="0">
                <a:solidFill>
                  <a:schemeClr val="tx2"/>
                </a:solidFill>
              </a:rPr>
              <a:t>stopping rule</a:t>
            </a:r>
            <a:r>
              <a:rPr lang="en-US" sz="2800" smtClean="0"/>
              <a:t> for testing</a:t>
            </a:r>
          </a:p>
          <a:p>
            <a:r>
              <a:rPr lang="en-US" sz="2800" smtClean="0"/>
              <a:t>Criteria makes testing more </a:t>
            </a:r>
            <a:r>
              <a:rPr lang="en-US" sz="2800" smtClean="0">
                <a:solidFill>
                  <a:schemeClr val="tx2"/>
                </a:solidFill>
              </a:rPr>
              <a:t>efficient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chemeClr val="tx2"/>
                </a:solidFill>
              </a:rPr>
              <a:t>effective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381000" y="5616575"/>
            <a:ext cx="8382000" cy="531813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How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do we start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applying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these ideas in practice?</a:t>
            </a:r>
          </a:p>
        </p:txBody>
      </p:sp>
    </p:spTree>
    <p:extLst>
      <p:ext uri="{BB962C8B-B14F-4D97-AF65-F5344CB8AC3E}">
        <p14:creationId xmlns:p14="http://schemas.microsoft.com/office/powerpoint/2010/main" val="2528312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Improve Testing ?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88900" y="1056443"/>
            <a:ext cx="8966200" cy="5320545"/>
          </a:xfrm>
        </p:spPr>
        <p:txBody>
          <a:bodyPr/>
          <a:lstStyle/>
          <a:p>
            <a:r>
              <a:rPr lang="en-US" sz="2800" dirty="0" smtClean="0"/>
              <a:t>Testers need more and better </a:t>
            </a:r>
            <a:r>
              <a:rPr lang="en-US" sz="2800" dirty="0" smtClean="0">
                <a:solidFill>
                  <a:schemeClr val="tx2"/>
                </a:solidFill>
              </a:rPr>
              <a:t>software tools</a:t>
            </a:r>
          </a:p>
          <a:p>
            <a:r>
              <a:rPr lang="en-US" sz="2800" dirty="0" smtClean="0"/>
              <a:t>Testers need to adopt </a:t>
            </a:r>
            <a:r>
              <a:rPr lang="en-US" sz="2800" dirty="0" smtClean="0">
                <a:solidFill>
                  <a:schemeClr val="tx2"/>
                </a:solidFill>
              </a:rPr>
              <a:t>practices and techniques </a:t>
            </a:r>
            <a:r>
              <a:rPr lang="en-US" sz="2800" dirty="0" smtClean="0"/>
              <a:t>that lead to more </a:t>
            </a:r>
            <a:r>
              <a:rPr lang="en-US" sz="2800" dirty="0" smtClean="0">
                <a:solidFill>
                  <a:schemeClr val="tx2"/>
                </a:solidFill>
              </a:rPr>
              <a:t>efficient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2"/>
                </a:solidFill>
              </a:rPr>
              <a:t>effective</a:t>
            </a:r>
            <a:r>
              <a:rPr lang="en-US" sz="2800" dirty="0" smtClean="0"/>
              <a:t> testing</a:t>
            </a:r>
          </a:p>
          <a:p>
            <a:pPr lvl="1"/>
            <a:r>
              <a:rPr lang="en-US" sz="2400" dirty="0" smtClean="0"/>
              <a:t>More </a:t>
            </a:r>
            <a:r>
              <a:rPr lang="en-US" sz="2400" dirty="0" smtClean="0">
                <a:solidFill>
                  <a:schemeClr val="tx2"/>
                </a:solidFill>
              </a:rPr>
              <a:t>education</a:t>
            </a:r>
          </a:p>
          <a:p>
            <a:pPr lvl="1"/>
            <a:r>
              <a:rPr lang="en-US" sz="2400" dirty="0" smtClean="0"/>
              <a:t>Different </a:t>
            </a:r>
            <a:r>
              <a:rPr lang="en-US" sz="2400" dirty="0" smtClean="0">
                <a:solidFill>
                  <a:schemeClr val="tx2"/>
                </a:solidFill>
              </a:rPr>
              <a:t>management</a:t>
            </a:r>
            <a:r>
              <a:rPr lang="en-US" sz="2400" dirty="0" smtClean="0"/>
              <a:t> organizational strategies</a:t>
            </a:r>
          </a:p>
          <a:p>
            <a:r>
              <a:rPr lang="en-US" sz="2800" dirty="0" smtClean="0"/>
              <a:t>Testing </a:t>
            </a:r>
            <a:r>
              <a:rPr lang="en-US" sz="2800" dirty="0" smtClean="0"/>
              <a:t>&amp; </a:t>
            </a:r>
            <a:r>
              <a:rPr lang="en-US" sz="2800" dirty="0" smtClean="0"/>
              <a:t>QA teams need more </a:t>
            </a:r>
            <a:r>
              <a:rPr lang="en-US" sz="2800" dirty="0" smtClean="0">
                <a:solidFill>
                  <a:schemeClr val="tx2"/>
                </a:solidFill>
              </a:rPr>
              <a:t>technical expertise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Developer</a:t>
            </a:r>
            <a:r>
              <a:rPr lang="en-US" sz="2400" dirty="0" smtClean="0"/>
              <a:t> expertise has been increasing dramatically</a:t>
            </a:r>
          </a:p>
          <a:p>
            <a:r>
              <a:rPr lang="en-US" sz="2800" dirty="0" smtClean="0"/>
              <a:t>Testing </a:t>
            </a:r>
            <a:r>
              <a:rPr lang="en-US" sz="2800" dirty="0" smtClean="0"/>
              <a:t>&amp; </a:t>
            </a:r>
            <a:r>
              <a:rPr lang="en-US" sz="2800" dirty="0" smtClean="0"/>
              <a:t>QA teams need to </a:t>
            </a:r>
            <a:r>
              <a:rPr lang="en-US" sz="2800" dirty="0" smtClean="0">
                <a:solidFill>
                  <a:schemeClr val="tx2"/>
                </a:solidFill>
              </a:rPr>
              <a:t>specialize </a:t>
            </a:r>
            <a:r>
              <a:rPr lang="en-US" sz="2800" dirty="0" smtClean="0"/>
              <a:t>more</a:t>
            </a:r>
          </a:p>
          <a:p>
            <a:pPr lvl="1"/>
            <a:r>
              <a:rPr lang="en-US" sz="2400" dirty="0" smtClean="0"/>
              <a:t>This same trend happened for </a:t>
            </a:r>
            <a:r>
              <a:rPr lang="en-US" sz="2400" dirty="0" smtClean="0">
                <a:solidFill>
                  <a:schemeClr val="tx2"/>
                </a:solidFill>
              </a:rPr>
              <a:t>development</a:t>
            </a:r>
            <a:r>
              <a:rPr lang="en-US" sz="2400" dirty="0" smtClean="0"/>
              <a:t> in the 1990s</a:t>
            </a:r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  <a:endParaRPr lang="en-US" sz="900" b="0" u="sng" smtClean="0">
              <a:solidFill>
                <a:schemeClr val="tx1"/>
              </a:solidFill>
            </a:endParaRPr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860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195391F-7B5F-40E9-BCFB-3E9CACDF5B0E}" type="slidenum">
              <a:rPr 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sz="9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44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Roadblocks to Adoption</a:t>
            </a:r>
          </a:p>
        </p:txBody>
      </p:sp>
      <p:sp>
        <p:nvSpPr>
          <p:cNvPr id="870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  <a:endParaRPr lang="en-US" sz="900" b="0" u="sng" smtClean="0">
              <a:solidFill>
                <a:schemeClr val="tx1"/>
              </a:solidFill>
            </a:endParaRPr>
          </a:p>
        </p:txBody>
      </p:sp>
      <p:sp>
        <p:nvSpPr>
          <p:cNvPr id="870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870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79E725B-6FC7-48B7-84A5-0482E6F904F7}" type="slidenum">
              <a:rPr lang="en-US" sz="900" b="0" smtClean="0">
                <a:solidFill>
                  <a:schemeClr val="tx1"/>
                </a:solidFill>
              </a:rPr>
              <a:pPr/>
              <a:t>18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87046" name="Content Placeholder 2"/>
          <p:cNvSpPr>
            <a:spLocks noGrp="1"/>
          </p:cNvSpPr>
          <p:nvPr>
            <p:ph idx="1"/>
          </p:nvPr>
        </p:nvSpPr>
        <p:spPr>
          <a:xfrm>
            <a:off x="0" y="819150"/>
            <a:ext cx="9144000" cy="5795963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0" dirty="0" smtClean="0">
                <a:solidFill>
                  <a:schemeClr val="tx2"/>
                </a:solidFill>
              </a:rPr>
              <a:t>Lack of test education</a:t>
            </a:r>
          </a:p>
          <a:p>
            <a:pPr marL="1314450" lvl="2" indent="-514350">
              <a:buFont typeface="Times New Roman" pitchFamily="18" charset="0"/>
              <a:buAutoNum type="arabicPeriod"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marL="1314450" lvl="2" indent="-514350">
              <a:buFont typeface="Times New Roman" pitchFamily="18" charset="0"/>
              <a:buAutoNum type="arabicPeriod"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marL="914400" lvl="1" indent="-514350">
              <a:buFontTx/>
              <a:buNone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0" dirty="0" smtClean="0">
                <a:solidFill>
                  <a:schemeClr val="tx2"/>
                </a:solidFill>
              </a:rPr>
              <a:t>Necessity to change process</a:t>
            </a:r>
            <a:endParaRPr lang="en-US" b="0" dirty="0" smtClean="0">
              <a:solidFill>
                <a:schemeClr val="tx2"/>
              </a:solidFill>
            </a:endParaRPr>
          </a:p>
          <a:p>
            <a:pPr marL="914400" lvl="1" indent="-514350">
              <a:buFont typeface="Times New Roman" pitchFamily="18" charset="0"/>
              <a:buAutoNum type="arabicPeriod"/>
            </a:pPr>
            <a:endParaRPr lang="en-US" sz="2400" b="0" dirty="0" smtClean="0">
              <a:solidFill>
                <a:schemeClr val="tx2"/>
              </a:solidFill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0" dirty="0" smtClean="0">
                <a:solidFill>
                  <a:schemeClr val="tx2"/>
                </a:solidFill>
              </a:rPr>
              <a:t>Usability of tools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endParaRPr lang="en-US" sz="2800" b="0" dirty="0" smtClean="0">
              <a:solidFill>
                <a:schemeClr val="tx2"/>
              </a:solidFill>
            </a:endParaRPr>
          </a:p>
          <a:p>
            <a:pPr marL="914400" lvl="1" indent="-514350">
              <a:buFont typeface="Times New Roman" pitchFamily="18" charset="0"/>
              <a:buAutoNum type="arabicPeriod"/>
            </a:pPr>
            <a:endParaRPr lang="en-US" sz="2800" b="0" dirty="0" smtClean="0">
              <a:solidFill>
                <a:schemeClr val="tx2"/>
              </a:solidFill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800" b="0" dirty="0" smtClean="0">
                <a:solidFill>
                  <a:schemeClr val="tx2"/>
                </a:solidFill>
              </a:rPr>
              <a:t>Weak and ineffective tools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438" y="1547813"/>
            <a:ext cx="55375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Number of UG CS programs in US that require testing 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963195" y="1514475"/>
            <a:ext cx="509588" cy="38258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9438" y="1912938"/>
            <a:ext cx="5362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Number of MS CS programs in US that require testing 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9438" y="2278063"/>
            <a:ext cx="475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  <a:latin typeface="Gill Sans MT" panose="020B0502020104020203" pitchFamily="34" charset="0"/>
              </a:rPr>
              <a:t>Number of UG testing classes in the US 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37250" y="2012950"/>
            <a:ext cx="509588" cy="38258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03750" y="2289175"/>
            <a:ext cx="784225" cy="38258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~50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438" y="5487988"/>
            <a:ext cx="800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  <a:latin typeface="Gill Sans MT" panose="020B0502020104020203" pitchFamily="34" charset="0"/>
              </a:rPr>
              <a:t>Most test tools don’t do much – but most users do not realize they could be better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9438" y="2954338"/>
            <a:ext cx="808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  <a:latin typeface="Gill Sans MT" panose="020B0502020104020203" pitchFamily="34" charset="0"/>
              </a:rPr>
              <a:t>Adoption of many test techniques and tools require changes in development process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9438" y="3965575"/>
            <a:ext cx="75950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  <a:latin typeface="Gill Sans MT" panose="020B0502020104020203" pitchFamily="34" charset="0"/>
              </a:rPr>
              <a:t>Many testing tools require the user to know the underlying theory to use them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9438" y="3233738"/>
            <a:ext cx="4555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This is </a:t>
            </a:r>
            <a:r>
              <a:rPr 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expensive </a:t>
            </a:r>
            <a:r>
              <a:rPr 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for most software companies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9438" y="4295775"/>
            <a:ext cx="7116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  <a:latin typeface="Gill Sans MT" panose="020B0502020104020203" pitchFamily="34" charset="0"/>
              </a:rPr>
              <a:t>Do we need to know how an internal combustion engine works to drive 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9438" y="4625975"/>
            <a:ext cx="72476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>
                <a:solidFill>
                  <a:schemeClr val="tx1"/>
                </a:solidFill>
                <a:latin typeface="Gill Sans MT" panose="020B0502020104020203" pitchFamily="34" charset="0"/>
              </a:rPr>
              <a:t>Do we need to understand parsing and code generation to use a compiler ?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9438" y="5776913"/>
            <a:ext cx="8012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Few tools solve the key technical problem – </a:t>
            </a:r>
            <a:r>
              <a:rPr lang="en-US" b="0" dirty="0">
                <a:solidFill>
                  <a:srgbClr val="00FF00"/>
                </a:solidFill>
                <a:latin typeface="Gill Sans MT" panose="020B0502020104020203" pitchFamily="34" charset="0"/>
              </a:rPr>
              <a:t>generating test values automatically</a:t>
            </a:r>
            <a:endParaRPr lang="en-US" sz="1800" b="0" dirty="0">
              <a:solidFill>
                <a:srgbClr val="00FF00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9913" y="1182688"/>
            <a:ext cx="8484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Microsoft and Google say half their engineers </a:t>
            </a:r>
            <a:r>
              <a:rPr 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are testers, programmers </a:t>
            </a:r>
            <a:r>
              <a:rPr 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test half the time</a:t>
            </a:r>
            <a:endParaRPr 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01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Needs From Researchers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88900" y="923925"/>
            <a:ext cx="8966200" cy="5681663"/>
          </a:xfrm>
        </p:spPr>
        <p:txBody>
          <a:bodyPr/>
          <a:lstStyle/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Isolate</a:t>
            </a:r>
            <a:r>
              <a:rPr lang="en-US" sz="2800" dirty="0" smtClean="0"/>
              <a:t> : </a:t>
            </a:r>
            <a:r>
              <a:rPr lang="en-US" sz="2800" dirty="0" smtClean="0">
                <a:solidFill>
                  <a:schemeClr val="tx2"/>
                </a:solidFill>
              </a:rPr>
              <a:t>Invent</a:t>
            </a:r>
            <a:r>
              <a:rPr lang="en-US" sz="2800" dirty="0" smtClean="0"/>
              <a:t> processes and techniques that isolate the theory from most test practitioners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Disguise</a:t>
            </a:r>
            <a:r>
              <a:rPr lang="en-US" sz="2800" dirty="0" smtClean="0"/>
              <a:t> : </a:t>
            </a:r>
            <a:r>
              <a:rPr lang="en-US" sz="2800" dirty="0" smtClean="0">
                <a:solidFill>
                  <a:schemeClr val="tx2"/>
                </a:solidFill>
              </a:rPr>
              <a:t>Discover</a:t>
            </a:r>
            <a:r>
              <a:rPr lang="en-US" sz="2800" dirty="0" smtClean="0"/>
              <a:t> engineering techniques, standards and frameworks that disguise the theory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Embed</a:t>
            </a:r>
            <a:r>
              <a:rPr lang="en-US" sz="2800" dirty="0" smtClean="0"/>
              <a:t> : Theoretical ideas in </a:t>
            </a:r>
            <a:r>
              <a:rPr lang="en-US" sz="2800" dirty="0" smtClean="0">
                <a:solidFill>
                  <a:schemeClr val="tx2"/>
                </a:solidFill>
              </a:rPr>
              <a:t>tools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Experiment</a:t>
            </a:r>
            <a:r>
              <a:rPr lang="en-US" sz="2800" dirty="0" smtClean="0"/>
              <a:t> : Demonstrate </a:t>
            </a:r>
            <a:r>
              <a:rPr lang="en-US" sz="2800" dirty="0" smtClean="0">
                <a:solidFill>
                  <a:schemeClr val="tx2"/>
                </a:solidFill>
              </a:rPr>
              <a:t>economic value</a:t>
            </a:r>
            <a:r>
              <a:rPr lang="en-US" sz="2800" dirty="0" smtClean="0"/>
              <a:t> of criteria-based testing and ATDG (</a:t>
            </a:r>
            <a:r>
              <a:rPr lang="en-US" sz="2800" i="1" dirty="0" smtClean="0"/>
              <a:t>ROI</a:t>
            </a:r>
            <a:r>
              <a:rPr lang="en-US" sz="2800" dirty="0" smtClean="0"/>
              <a:t>)</a:t>
            </a:r>
          </a:p>
          <a:p>
            <a:pPr marL="914400" lvl="1" indent="-514350"/>
            <a:r>
              <a:rPr lang="en-US" sz="2400" dirty="0" smtClean="0">
                <a:solidFill>
                  <a:schemeClr val="tx2"/>
                </a:solidFill>
              </a:rPr>
              <a:t>Which</a:t>
            </a:r>
            <a:r>
              <a:rPr lang="en-US" sz="2400" dirty="0" smtClean="0"/>
              <a:t> criteria should be used and </a:t>
            </a:r>
            <a:r>
              <a:rPr lang="en-US" sz="2400" dirty="0" smtClean="0">
                <a:solidFill>
                  <a:schemeClr val="tx2"/>
                </a:solidFill>
              </a:rPr>
              <a:t>when</a:t>
            </a:r>
            <a:r>
              <a:rPr lang="en-US" sz="2400" dirty="0" smtClean="0"/>
              <a:t> ?</a:t>
            </a:r>
          </a:p>
          <a:p>
            <a:pPr marL="914400" lvl="1" indent="-514350"/>
            <a:r>
              <a:rPr lang="en-US" sz="2400" dirty="0" smtClean="0">
                <a:solidFill>
                  <a:schemeClr val="tx2"/>
                </a:solidFill>
              </a:rPr>
              <a:t>When</a:t>
            </a:r>
            <a:r>
              <a:rPr lang="en-US" sz="2400" dirty="0" smtClean="0"/>
              <a:t> does the extra effort pay off ?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Integrate</a:t>
            </a:r>
            <a:r>
              <a:rPr lang="en-US" sz="2800" dirty="0" smtClean="0"/>
              <a:t> high-end testing with </a:t>
            </a:r>
            <a:r>
              <a:rPr lang="en-US" sz="2800" dirty="0" smtClean="0">
                <a:solidFill>
                  <a:schemeClr val="tx2"/>
                </a:solidFill>
              </a:rPr>
              <a:t>development</a:t>
            </a:r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ea typeface="SimSun" pitchFamily="2" charset="-122"/>
              </a:rPr>
              <a:t>Introduction to Software Testing, Edition 2  (Ch 5)</a:t>
            </a:r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ea typeface="SimSun" pitchFamily="2" charset="-122"/>
              </a:rPr>
              <a:t>© Ammann &amp; Offutt</a:t>
            </a:r>
          </a:p>
        </p:txBody>
      </p:sp>
      <p:sp>
        <p:nvSpPr>
          <p:cNvPr id="880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6ADDB21-2A6A-477F-AA75-60D1F962E3BF}" type="slidenum">
              <a:rPr lang="zh-CN" altLang="en-US" sz="900" b="0" smtClean="0">
                <a:solidFill>
                  <a:schemeClr val="tx1"/>
                </a:solidFill>
                <a:ea typeface="SimSun" pitchFamily="2" charset="-122"/>
              </a:rPr>
              <a:pPr/>
              <a:t>19</a:t>
            </a:fld>
            <a:endParaRPr lang="en-US" altLang="zh-CN" sz="900" b="0" smtClean="0">
              <a:solidFill>
                <a:schemeClr val="tx1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729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D8DAE09-3FC9-443F-9742-36B504A838AF}" type="slidenum">
              <a:rPr lang="en-US" sz="900" b="0" smtClean="0">
                <a:solidFill>
                  <a:schemeClr val="tx1"/>
                </a:solidFill>
              </a:rPr>
              <a:pPr/>
              <a:t>2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Notions of Testing</a:t>
            </a:r>
          </a:p>
        </p:txBody>
      </p:sp>
      <p:sp>
        <p:nvSpPr>
          <p:cNvPr id="59398" name="Content Placeholder 6"/>
          <p:cNvSpPr>
            <a:spLocks noGrp="1"/>
          </p:cNvSpPr>
          <p:nvPr>
            <p:ph idx="1"/>
          </p:nvPr>
        </p:nvSpPr>
        <p:spPr>
          <a:xfrm>
            <a:off x="88900" y="1031875"/>
            <a:ext cx="8966200" cy="5573713"/>
          </a:xfrm>
        </p:spPr>
        <p:txBody>
          <a:bodyPr/>
          <a:lstStyle/>
          <a:p>
            <a:r>
              <a:rPr lang="en-US" sz="2800" dirty="0" smtClean="0"/>
              <a:t> Old view focused on testing at each software development </a:t>
            </a:r>
            <a:r>
              <a:rPr lang="en-US" sz="2800" dirty="0" smtClean="0">
                <a:solidFill>
                  <a:srgbClr val="FFFF00"/>
                </a:solidFill>
              </a:rPr>
              <a:t>phase</a:t>
            </a:r>
            <a:r>
              <a:rPr lang="en-US" dirty="0" smtClean="0"/>
              <a:t> as being very different from other phases</a:t>
            </a:r>
          </a:p>
          <a:p>
            <a:pPr lvl="1"/>
            <a:r>
              <a:rPr lang="en-US" dirty="0" smtClean="0"/>
              <a:t>Unit, module, integration, system …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 New view is in terms of </a:t>
            </a:r>
            <a:r>
              <a:rPr lang="en-US" sz="2800" dirty="0" smtClean="0">
                <a:solidFill>
                  <a:srgbClr val="FFFF00"/>
                </a:solidFill>
              </a:rPr>
              <a:t>structures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criteria</a:t>
            </a:r>
            <a:endParaRPr lang="en-US" dirty="0" smtClean="0"/>
          </a:p>
          <a:p>
            <a:pPr lvl="1"/>
            <a:r>
              <a:rPr lang="en-US" dirty="0"/>
              <a:t>input </a:t>
            </a:r>
            <a:r>
              <a:rPr lang="en-US" dirty="0" smtClean="0"/>
              <a:t>space, graphs, logical expressions, syntax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Test design</a:t>
            </a:r>
            <a:r>
              <a:rPr lang="en-US" sz="2800" dirty="0" smtClean="0"/>
              <a:t> is largely the same at each phase</a:t>
            </a:r>
          </a:p>
          <a:p>
            <a:pPr lvl="1"/>
            <a:r>
              <a:rPr lang="en-US" dirty="0" smtClean="0"/>
              <a:t>Creating the </a:t>
            </a:r>
            <a:r>
              <a:rPr lang="en-US" dirty="0" smtClean="0">
                <a:solidFill>
                  <a:schemeClr val="tx2"/>
                </a:solidFill>
              </a:rPr>
              <a:t>model</a:t>
            </a:r>
            <a:r>
              <a:rPr lang="en-US" dirty="0" smtClean="0"/>
              <a:t> is different</a:t>
            </a:r>
          </a:p>
          <a:p>
            <a:pPr lvl="1"/>
            <a:r>
              <a:rPr lang="en-US" dirty="0" smtClean="0"/>
              <a:t>Choosing </a:t>
            </a:r>
            <a:r>
              <a:rPr lang="en-US" dirty="0" smtClean="0">
                <a:solidFill>
                  <a:schemeClr val="tx2"/>
                </a:solidFill>
              </a:rPr>
              <a:t>values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automating</a:t>
            </a:r>
            <a:r>
              <a:rPr lang="en-US" dirty="0" smtClean="0"/>
              <a:t> the tests is different</a:t>
            </a:r>
          </a:p>
        </p:txBody>
      </p:sp>
    </p:spTree>
    <p:extLst>
      <p:ext uri="{BB962C8B-B14F-4D97-AF65-F5344CB8AC3E}">
        <p14:creationId xmlns:p14="http://schemas.microsoft.com/office/powerpoint/2010/main" val="1009302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Needs From Educators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88900" y="830263"/>
            <a:ext cx="8966200" cy="5546725"/>
          </a:xfrm>
        </p:spPr>
        <p:txBody>
          <a:bodyPr/>
          <a:lstStyle/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Disguise</a:t>
            </a:r>
            <a:r>
              <a:rPr lang="en-US" sz="2800" dirty="0" smtClean="0"/>
              <a:t> theory from engineers in classes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endParaRPr lang="en-US" dirty="0" smtClean="0"/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Omit</a:t>
            </a:r>
            <a:r>
              <a:rPr lang="en-US" sz="2800" dirty="0" smtClean="0"/>
              <a:t> theory when it is not needed</a:t>
            </a:r>
          </a:p>
          <a:p>
            <a:pPr marL="914400" lvl="1" indent="-514350">
              <a:buFont typeface="Times New Roman" pitchFamily="18" charset="0"/>
              <a:buAutoNum type="arabicPeriod"/>
            </a:pPr>
            <a:endParaRPr lang="en-US" dirty="0" smtClean="0"/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Restructure</a:t>
            </a:r>
            <a:r>
              <a:rPr lang="en-US" sz="2800" dirty="0" smtClean="0"/>
              <a:t> curricula to teach more than test design and theory</a:t>
            </a:r>
          </a:p>
          <a:p>
            <a:pPr lvl="1"/>
            <a:r>
              <a:rPr lang="en-US" sz="2400" dirty="0" smtClean="0"/>
              <a:t>Test </a:t>
            </a:r>
            <a:r>
              <a:rPr lang="en-US" sz="2400" dirty="0" smtClean="0">
                <a:solidFill>
                  <a:schemeClr val="tx2"/>
                </a:solidFill>
              </a:rPr>
              <a:t>automation</a:t>
            </a:r>
          </a:p>
          <a:p>
            <a:pPr lvl="1"/>
            <a:r>
              <a:rPr lang="en-US" sz="2400" dirty="0" smtClean="0"/>
              <a:t>Test </a:t>
            </a:r>
            <a:r>
              <a:rPr lang="en-US" sz="2400" dirty="0" smtClean="0">
                <a:solidFill>
                  <a:schemeClr val="tx2"/>
                </a:solidFill>
              </a:rPr>
              <a:t>evaluation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Human-based</a:t>
            </a:r>
            <a:r>
              <a:rPr lang="en-US" sz="2400" dirty="0" smtClean="0"/>
              <a:t> testing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Test-driven</a:t>
            </a:r>
            <a:r>
              <a:rPr lang="en-US" sz="2400" dirty="0" smtClean="0"/>
              <a:t> development</a:t>
            </a:r>
          </a:p>
        </p:txBody>
      </p:sp>
      <p:sp>
        <p:nvSpPr>
          <p:cNvPr id="890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ea typeface="SimSun" pitchFamily="2" charset="-122"/>
              </a:rPr>
              <a:t>Introduction to Software Testing, Edition 2  (Ch 5)</a:t>
            </a:r>
          </a:p>
        </p:txBody>
      </p:sp>
      <p:sp>
        <p:nvSpPr>
          <p:cNvPr id="890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ea typeface="SimSun" pitchFamily="2" charset="-122"/>
              </a:rPr>
              <a:t>© Ammann &amp; Offutt</a:t>
            </a:r>
          </a:p>
        </p:txBody>
      </p:sp>
      <p:sp>
        <p:nvSpPr>
          <p:cNvPr id="890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D47E6F2-70CF-4215-9D10-AC0A433B77FA}" type="slidenum">
              <a:rPr lang="zh-CN" altLang="en-US" sz="900" b="0" smtClean="0">
                <a:solidFill>
                  <a:schemeClr val="tx1"/>
                </a:solidFill>
                <a:ea typeface="SimSun" pitchFamily="2" charset="-122"/>
              </a:rPr>
              <a:pPr/>
              <a:t>20</a:t>
            </a:fld>
            <a:endParaRPr lang="en-US" altLang="zh-CN" sz="900" b="0" smtClean="0">
              <a:solidFill>
                <a:schemeClr val="tx1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64169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in Practice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88900" y="830263"/>
            <a:ext cx="8966200" cy="5546725"/>
          </a:xfrm>
        </p:spPr>
        <p:txBody>
          <a:bodyPr/>
          <a:lstStyle/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Reorganize</a:t>
            </a:r>
            <a:r>
              <a:rPr lang="en-US" sz="2800" dirty="0" smtClean="0"/>
              <a:t> test and QA teams to make effective use of individual abilities</a:t>
            </a:r>
          </a:p>
          <a:p>
            <a:pPr marL="914400" lvl="1" indent="-514350"/>
            <a:r>
              <a:rPr lang="en-US" sz="2400" dirty="0" smtClean="0"/>
              <a:t>One math-head can support many testers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Retrain</a:t>
            </a:r>
            <a:r>
              <a:rPr lang="en-US" sz="2800" dirty="0" smtClean="0"/>
              <a:t> test and QA teams</a:t>
            </a:r>
          </a:p>
          <a:p>
            <a:pPr marL="914400" lvl="1" indent="-514350"/>
            <a:r>
              <a:rPr lang="en-US" sz="2400" dirty="0" smtClean="0"/>
              <a:t>Use a process like MDTD</a:t>
            </a:r>
          </a:p>
          <a:p>
            <a:pPr marL="914400" lvl="1" indent="-514350"/>
            <a:r>
              <a:rPr lang="en-US" sz="2400" dirty="0" smtClean="0"/>
              <a:t>Learn more testing concepts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Encourage</a:t>
            </a:r>
            <a:r>
              <a:rPr lang="en-US" sz="2800" dirty="0" smtClean="0"/>
              <a:t> researchers to embed and isolate</a:t>
            </a:r>
          </a:p>
          <a:p>
            <a:pPr marL="914400" lvl="1" indent="-514350"/>
            <a:r>
              <a:rPr lang="en-US" sz="2400" dirty="0" smtClean="0"/>
              <a:t>We are very responsive to research grants</a:t>
            </a:r>
          </a:p>
          <a:p>
            <a:pPr marL="514350" indent="-514350">
              <a:buSzPct val="100000"/>
              <a:buFont typeface="Times New Roman" pitchFamily="18" charset="0"/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Get involved</a:t>
            </a:r>
            <a:r>
              <a:rPr lang="en-US" sz="2800" dirty="0" smtClean="0"/>
              <a:t> in curricular design efforts through industrial advisory boards</a:t>
            </a:r>
          </a:p>
        </p:txBody>
      </p:sp>
      <p:sp>
        <p:nvSpPr>
          <p:cNvPr id="901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ea typeface="SimSun" pitchFamily="2" charset="-122"/>
              </a:rPr>
              <a:t>Introduction to Software Testing, Edition 2  (Ch 5)</a:t>
            </a:r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ea typeface="SimSun" pitchFamily="2" charset="-122"/>
              </a:rPr>
              <a:t>© Ammann &amp; Offutt</a:t>
            </a:r>
          </a:p>
        </p:txBody>
      </p:sp>
      <p:sp>
        <p:nvSpPr>
          <p:cNvPr id="901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7AA3F8B-2382-4AE2-89E0-1D4D9E387DE6}" type="slidenum">
              <a:rPr lang="zh-CN" altLang="en-US" sz="900" b="0" smtClean="0">
                <a:solidFill>
                  <a:schemeClr val="tx1"/>
                </a:solidFill>
                <a:ea typeface="SimSun" pitchFamily="2" charset="-122"/>
              </a:rPr>
              <a:pPr/>
              <a:t>21</a:t>
            </a:fld>
            <a:endParaRPr lang="en-US" altLang="zh-CN" sz="900" b="0" smtClean="0">
              <a:solidFill>
                <a:schemeClr val="tx1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47881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Summary</a:t>
            </a:r>
          </a:p>
        </p:txBody>
      </p:sp>
      <p:sp>
        <p:nvSpPr>
          <p:cNvPr id="9421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942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5BEB02C-8F69-47C8-8B54-E3AFBEBDBE13}" type="slidenum">
              <a:rPr lang="en-US" sz="900" b="0" smtClean="0">
                <a:solidFill>
                  <a:schemeClr val="tx1"/>
                </a:solidFill>
              </a:rPr>
              <a:pPr/>
              <a:t>22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866775"/>
            <a:ext cx="7304088" cy="565685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0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Many companies still use “</a:t>
            </a:r>
            <a:r>
              <a:rPr lang="en-US" sz="28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monkey testing</a:t>
            </a:r>
            <a:r>
              <a:rPr lang="en-US" sz="28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”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A human sits at the keyboard, </a:t>
            </a:r>
            <a:r>
              <a:rPr lang="en-US" sz="24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wiggles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 the mouse and </a:t>
            </a:r>
            <a:r>
              <a:rPr lang="en-US" sz="24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bangs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 the keyboard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No </a:t>
            </a:r>
            <a:r>
              <a:rPr lang="en-US" sz="2400" b="0" kern="0" dirty="0">
                <a:solidFill>
                  <a:schemeClr val="tx2"/>
                </a:solidFill>
                <a:latin typeface="Gill Sans MT" panose="020B0502020104020203" pitchFamily="34" charset="0"/>
              </a:rPr>
              <a:t>automation</a:t>
            </a:r>
          </a:p>
          <a:p>
            <a:pPr marL="731520" lvl="1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Minimal training required</a:t>
            </a:r>
          </a:p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Some companies automate human-designed tests</a:t>
            </a:r>
          </a:p>
          <a:p>
            <a:pPr marL="274320" indent="-27432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But companies that </a:t>
            </a:r>
            <a:r>
              <a:rPr lang="en-US" sz="2400" b="0" kern="0" dirty="0" smtClean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use both automation </a:t>
            </a:r>
            <a:r>
              <a:rPr lang="en-US" sz="2400" b="0" kern="0" dirty="0">
                <a:solidFill>
                  <a:schemeClr val="tx1">
                    <a:lumMod val="95000"/>
                  </a:schemeClr>
                </a:solidFill>
                <a:latin typeface="Gill Sans MT" panose="020B0502020104020203" pitchFamily="34" charset="0"/>
              </a:rPr>
              <a:t>and criteria-based testing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1900" y="4438824"/>
            <a:ext cx="4119563" cy="522287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latin typeface="Comic Sans MS" pitchFamily="66" charset="0"/>
              </a:rPr>
              <a:t>Save money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3013" y="5103986"/>
            <a:ext cx="4097337" cy="523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latin typeface="Comic Sans MS" pitchFamily="66" charset="0"/>
              </a:rPr>
              <a:t>Find more faults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20950" y="5770736"/>
            <a:ext cx="4081463" cy="523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latin typeface="Comic Sans MS" pitchFamily="66" charset="0"/>
              </a:rPr>
              <a:t>Build better software</a:t>
            </a:r>
          </a:p>
        </p:txBody>
      </p:sp>
    </p:spTree>
    <p:extLst>
      <p:ext uri="{BB962C8B-B14F-4D97-AF65-F5344CB8AC3E}">
        <p14:creationId xmlns:p14="http://schemas.microsoft.com/office/powerpoint/2010/main" val="2091656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sz="3200" dirty="0" smtClean="0"/>
              <a:t>tructures for </a:t>
            </a:r>
            <a:r>
              <a:rPr lang="en-US" dirty="0" smtClean="0"/>
              <a:t>C</a:t>
            </a:r>
            <a:r>
              <a:rPr lang="en-US" sz="3200" dirty="0" smtClean="0"/>
              <a:t>riteria</a:t>
            </a:r>
            <a:r>
              <a:rPr lang="en-US" dirty="0" smtClean="0"/>
              <a:t>-B</a:t>
            </a:r>
            <a:r>
              <a:rPr lang="en-US" sz="3200" dirty="0" smtClean="0"/>
              <a:t>ased</a:t>
            </a:r>
            <a:r>
              <a:rPr lang="en-US" dirty="0" smtClean="0"/>
              <a:t> T</a:t>
            </a:r>
            <a:r>
              <a:rPr lang="en-US" sz="3200" dirty="0" smtClean="0"/>
              <a:t>esting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914400"/>
            <a:ext cx="4114800" cy="974725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Four Structures for Modeling Software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04788" y="1905000"/>
            <a:ext cx="8682037" cy="1126755"/>
            <a:chOff x="204788" y="1905000"/>
            <a:chExt cx="8682037" cy="1126755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Graphs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Logic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 Space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386638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16766" y="302470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Models</a:t>
              </a: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05062" y="2989263"/>
            <a:ext cx="3305175" cy="1971675"/>
            <a:chOff x="3605062" y="2989263"/>
            <a:chExt cx="3305175" cy="1971675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DNF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871887" y="2989263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5838" y="3005138"/>
            <a:ext cx="4138612" cy="3598863"/>
            <a:chOff x="175838" y="3005138"/>
            <a:chExt cx="4138612" cy="3598863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30512" y="3035301"/>
              <a:ext cx="0" cy="309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7983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Use cases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1092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398338" y="3005138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399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Part 1’s New Ideas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88900" y="763481"/>
            <a:ext cx="8966200" cy="5613508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Why</a:t>
            </a:r>
            <a:r>
              <a:rPr lang="en-US" sz="2800" dirty="0" smtClean="0"/>
              <a:t> do we test – to </a:t>
            </a:r>
            <a:r>
              <a:rPr lang="en-US" sz="2800" dirty="0" smtClean="0">
                <a:solidFill>
                  <a:schemeClr val="tx2"/>
                </a:solidFill>
              </a:rPr>
              <a:t>reduce the risk</a:t>
            </a:r>
            <a:r>
              <a:rPr lang="en-US" sz="2800" dirty="0" smtClean="0"/>
              <a:t> of using software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Faults</a:t>
            </a:r>
            <a:r>
              <a:rPr lang="en-US" sz="2400" dirty="0"/>
              <a:t>, failures, the </a:t>
            </a:r>
            <a:r>
              <a:rPr lang="en-US" sz="2400" dirty="0" smtClean="0"/>
              <a:t>RIPR model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Test </a:t>
            </a:r>
            <a:r>
              <a:rPr lang="en-US" sz="2400" dirty="0">
                <a:solidFill>
                  <a:schemeClr val="tx2"/>
                </a:solidFill>
              </a:rPr>
              <a:t>process maturity</a:t>
            </a:r>
            <a:r>
              <a:rPr lang="en-US" sz="2400" dirty="0"/>
              <a:t> levels – level 4 is a </a:t>
            </a:r>
            <a:r>
              <a:rPr lang="en-US" sz="2400" dirty="0">
                <a:solidFill>
                  <a:schemeClr val="tx2"/>
                </a:solidFill>
              </a:rPr>
              <a:t>mental discipline</a:t>
            </a:r>
            <a:r>
              <a:rPr lang="en-US" sz="2400" dirty="0"/>
              <a:t> that improves the </a:t>
            </a:r>
            <a:r>
              <a:rPr lang="en-US" sz="2400" dirty="0">
                <a:solidFill>
                  <a:schemeClr val="tx2"/>
                </a:solidFill>
              </a:rPr>
              <a:t>quality</a:t>
            </a:r>
            <a:r>
              <a:rPr lang="en-US" sz="2400" dirty="0"/>
              <a:t> of the </a:t>
            </a:r>
            <a:r>
              <a:rPr lang="en-US" sz="2400" dirty="0" smtClean="0"/>
              <a:t>software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Model-Driven Test Design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Four types of </a:t>
            </a:r>
            <a:r>
              <a:rPr lang="en-US" sz="2400" dirty="0" smtClean="0">
                <a:solidFill>
                  <a:schemeClr val="tx2"/>
                </a:solidFill>
              </a:rPr>
              <a:t>test activities</a:t>
            </a:r>
            <a:r>
              <a:rPr lang="en-US" sz="2400" dirty="0" smtClean="0"/>
              <a:t> – test design, automation, execution and evaluation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Test Automation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Testability, observability and controllability, test automation frameworks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Test Driven Development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Criteria-based test design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</a:rPr>
              <a:t>Four structures</a:t>
            </a:r>
            <a:r>
              <a:rPr lang="en-US" dirty="0" smtClean="0"/>
              <a:t> – test </a:t>
            </a:r>
            <a:r>
              <a:rPr lang="en-US" dirty="0" smtClean="0">
                <a:solidFill>
                  <a:schemeClr val="tx2"/>
                </a:solidFill>
              </a:rPr>
              <a:t>requirements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criteria</a:t>
            </a:r>
          </a:p>
        </p:txBody>
      </p:sp>
      <p:sp>
        <p:nvSpPr>
          <p:cNvPr id="952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  <a:endParaRPr lang="en-US" sz="900" b="0" u="sng" smtClean="0">
              <a:solidFill>
                <a:schemeClr val="tx1"/>
              </a:solidFill>
            </a:endParaRPr>
          </a:p>
        </p:txBody>
      </p:sp>
      <p:sp>
        <p:nvSpPr>
          <p:cNvPr id="952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952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CAB4B1A-79C5-4ADE-A717-3DB912867F5B}" type="slidenum">
              <a:rPr lang="en-US" sz="900" b="0" smtClean="0">
                <a:solidFill>
                  <a:schemeClr val="tx1"/>
                </a:solidFill>
              </a:rPr>
              <a:pPr/>
              <a:t>24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2644" y="6003644"/>
            <a:ext cx="8708065" cy="523220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Earlier and better testing </a:t>
            </a: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empowers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test managers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56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Model-Driven Test Design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76ADDB5-991C-401B-AE3D-4C4DE541E3E5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3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software artifact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8" y="1125538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  <a:cs typeface="Shruti" pitchFamily="34" charset="0"/>
              </a:rPr>
              <a:t>model / structure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  <a:cs typeface="Shruti" pitchFamily="34" charset="0"/>
              </a:rPr>
              <a:t>test requirements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42000" y="971550"/>
            <a:ext cx="2019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refined requirements / test specs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input values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443538"/>
            <a:ext cx="100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cases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06900" y="544353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scripts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3050" y="544353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results</a:t>
            </a: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89706" y="2083594"/>
            <a:ext cx="2117725" cy="9096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62788" y="4608513"/>
            <a:ext cx="1128712" cy="124936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0" idx="1"/>
          </p:cNvCxnSpPr>
          <p:nvPr/>
        </p:nvCxnSpPr>
        <p:spPr bwMode="auto">
          <a:xfrm flipV="1">
            <a:off x="5105400" y="1479550"/>
            <a:ext cx="736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565275" y="3433763"/>
            <a:ext cx="2417763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LEVEL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84888" y="2398713"/>
            <a:ext cx="1990725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861300" y="1479550"/>
            <a:ext cx="390525" cy="2481263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Oval 1"/>
          <p:cNvSpPr/>
          <p:nvPr/>
        </p:nvSpPr>
        <p:spPr bwMode="auto">
          <a:xfrm>
            <a:off x="1073811" y="971550"/>
            <a:ext cx="4430712" cy="1106488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Connector 4"/>
          <p:cNvCxnSpPr>
            <a:stCxn id="2" idx="4"/>
            <a:endCxn id="3" idx="0"/>
          </p:cNvCxnSpPr>
          <p:nvPr/>
        </p:nvCxnSpPr>
        <p:spPr bwMode="auto">
          <a:xfrm>
            <a:off x="3289167" y="2078038"/>
            <a:ext cx="1198884" cy="4222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Rounded Rectangle 2"/>
          <p:cNvSpPr/>
          <p:nvPr/>
        </p:nvSpPr>
        <p:spPr bwMode="auto">
          <a:xfrm>
            <a:off x="3209509" y="2500313"/>
            <a:ext cx="2557084" cy="914400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Criteria give us test</a:t>
            </a:r>
            <a:r>
              <a:rPr lang="en-US" sz="2400" b="0" dirty="0">
                <a:latin typeface="Gill Sans MT" panose="020B0502020104020203" pitchFamily="34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AFD00"/>
                </a:solidFill>
                <a:effectLst/>
                <a:latin typeface="Gill Sans MT" panose="020B0502020104020203" pitchFamily="34" charset="0"/>
              </a:rPr>
              <a:t>requirements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AFD00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03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E0A70C8-69EC-4942-AB3F-EB47784CC436}" type="slidenum">
              <a:rPr lang="en-US" sz="900" b="0" smtClean="0">
                <a:solidFill>
                  <a:schemeClr val="tx1"/>
                </a:solidFill>
              </a:rPr>
              <a:pPr/>
              <a:t>4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: Test Coverage Criteria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533642"/>
            <a:ext cx="8867775" cy="2278071"/>
          </a:xfrm>
        </p:spPr>
        <p:txBody>
          <a:bodyPr/>
          <a:lstStyle/>
          <a:p>
            <a:pPr>
              <a:buClr>
                <a:schemeClr val="tx1"/>
              </a:buClr>
              <a:buFont typeface="Marlett" pitchFamily="2" charset="2"/>
              <a:buChar char="g"/>
            </a:pPr>
            <a:r>
              <a:rPr lang="en-US" dirty="0" smtClean="0">
                <a:solidFill>
                  <a:srgbClr val="FFFF00"/>
                </a:solidFill>
              </a:rPr>
              <a:t>Test Requirements</a:t>
            </a:r>
            <a:r>
              <a:rPr lang="en-US" dirty="0" smtClean="0"/>
              <a:t> : A specific element of a software artifact that a test case must satisfy or cover</a:t>
            </a:r>
          </a:p>
          <a:p>
            <a:pPr>
              <a:buClr>
                <a:schemeClr val="tx1"/>
              </a:buClr>
              <a:buFont typeface="Marlett" pitchFamily="2" charset="2"/>
              <a:buNone/>
            </a:pPr>
            <a:endParaRPr lang="en-US" dirty="0" smtClean="0"/>
          </a:p>
          <a:p>
            <a:pPr>
              <a:buClr>
                <a:schemeClr val="tx1"/>
              </a:buClr>
              <a:buFont typeface="Marlett" pitchFamily="2" charset="2"/>
              <a:buChar char="g"/>
            </a:pPr>
            <a:r>
              <a:rPr lang="en-US" dirty="0" smtClean="0">
                <a:solidFill>
                  <a:srgbClr val="FFFF00"/>
                </a:solidFill>
              </a:rPr>
              <a:t>Coverage Criterion</a:t>
            </a:r>
            <a:r>
              <a:rPr lang="en-US" dirty="0" smtClean="0"/>
              <a:t> : A rule or collection of rules that impose test requirements on a test set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168442" y="1160455"/>
            <a:ext cx="41352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A tester’s job is </a:t>
            </a:r>
            <a:r>
              <a:rPr lang="en-US" sz="2800" b="0" dirty="0">
                <a:solidFill>
                  <a:schemeClr val="tx2"/>
                </a:solidFill>
                <a:latin typeface="Gill Sans MT" panose="020B0502020104020203" pitchFamily="34" charset="0"/>
                <a:cs typeface="Arial" pitchFamily="34" charset="0"/>
              </a:rPr>
              <a:t>simple</a:t>
            </a: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: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3803232" y="1160455"/>
            <a:ext cx="38846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Define a model of  the software, then find ways to cover it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441325" y="4944885"/>
            <a:ext cx="8262938" cy="1384995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Testing researchers have defined dozens of criteria, but they are all really just a few criteria on four types of structures …</a:t>
            </a:r>
          </a:p>
        </p:txBody>
      </p:sp>
    </p:spTree>
    <p:extLst>
      <p:ext uri="{BB962C8B-B14F-4D97-AF65-F5344CB8AC3E}">
        <p14:creationId xmlns:p14="http://schemas.microsoft.com/office/powerpoint/2010/main" val="3680380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 of Structures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88900" y="879475"/>
            <a:ext cx="8966200" cy="5497513"/>
          </a:xfrm>
        </p:spPr>
        <p:txBody>
          <a:bodyPr/>
          <a:lstStyle/>
          <a:p>
            <a:r>
              <a:rPr lang="en-US" sz="2800" dirty="0" smtClean="0"/>
              <a:t>These structures can be </a:t>
            </a:r>
            <a:r>
              <a:rPr lang="en-US" sz="2800" dirty="0" smtClean="0">
                <a:solidFill>
                  <a:srgbClr val="FFFF00"/>
                </a:solidFill>
              </a:rPr>
              <a:t>extracted</a:t>
            </a:r>
            <a:r>
              <a:rPr lang="en-US" sz="2800" dirty="0" smtClean="0"/>
              <a:t> from lots of software artifacts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Graphs</a:t>
            </a:r>
            <a:r>
              <a:rPr lang="en-US" sz="2400" dirty="0" smtClean="0"/>
              <a:t> can be extracted from UML use cases, finite state machines, source code, …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Logical expressions</a:t>
            </a:r>
            <a:r>
              <a:rPr lang="en-US" sz="2400" dirty="0" smtClean="0"/>
              <a:t> can be extracted from decisions in program source, guards on transitions, conditionals in use cases,  …</a:t>
            </a:r>
          </a:p>
          <a:p>
            <a:r>
              <a:rPr lang="en-US" sz="2800" dirty="0" smtClean="0"/>
              <a:t>This is not the same as “</a:t>
            </a:r>
            <a:r>
              <a:rPr lang="en-US" sz="2800" i="1" dirty="0" smtClean="0">
                <a:solidFill>
                  <a:srgbClr val="FFFF00"/>
                </a:solidFill>
              </a:rPr>
              <a:t>model-based testing</a:t>
            </a:r>
            <a:r>
              <a:rPr lang="en-US" sz="2800" dirty="0" smtClean="0"/>
              <a:t>,” which derives tests from a model that describes some  aspects of the system under test</a:t>
            </a:r>
          </a:p>
          <a:p>
            <a:pPr lvl="1"/>
            <a:r>
              <a:rPr lang="en-US" sz="2400" dirty="0" smtClean="0"/>
              <a:t>The model usually describes part of the </a:t>
            </a:r>
            <a:r>
              <a:rPr lang="en-US" sz="2400" dirty="0" smtClean="0">
                <a:solidFill>
                  <a:srgbClr val="FFFF00"/>
                </a:solidFill>
              </a:rPr>
              <a:t>behavior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FF00"/>
                </a:solidFill>
              </a:rPr>
              <a:t>source</a:t>
            </a:r>
            <a:r>
              <a:rPr lang="en-US" sz="2400" dirty="0" smtClean="0"/>
              <a:t> is explicitly </a:t>
            </a:r>
            <a:r>
              <a:rPr lang="en-US" sz="2400" i="1" u="sng" dirty="0" smtClean="0">
                <a:solidFill>
                  <a:srgbClr val="FFFF00"/>
                </a:solidFill>
              </a:rPr>
              <a:t>not</a:t>
            </a:r>
            <a:r>
              <a:rPr lang="en-US" sz="2400" dirty="0" smtClean="0"/>
              <a:t> considered a model</a:t>
            </a:r>
          </a:p>
        </p:txBody>
      </p:sp>
      <p:sp>
        <p:nvSpPr>
          <p:cNvPr id="624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  <a:endParaRPr lang="en-US" sz="900" b="0" u="sng" smtClean="0">
              <a:solidFill>
                <a:schemeClr val="tx1"/>
              </a:solidFill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624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A237112-027E-4574-BCFF-436A87A0BC6E}" type="slidenum">
              <a:rPr lang="en-US" sz="900" b="0" smtClean="0">
                <a:solidFill>
                  <a:schemeClr val="tx1"/>
                </a:solidFill>
              </a:rPr>
              <a:pPr/>
              <a:t>5</a:t>
            </a:fld>
            <a:endParaRPr lang="en-US" sz="9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511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Based on Structures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9475" y="950913"/>
            <a:ext cx="7385050" cy="519112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u="sng" dirty="0">
                <a:solidFill>
                  <a:srgbClr val="FFFF00"/>
                </a:solidFill>
                <a:latin typeface="Gill Sans MT" panose="020B0502020104020203" pitchFamily="34" charset="0"/>
                <a:cs typeface="Arial" pitchFamily="34" charset="0"/>
              </a:rPr>
              <a:t>Structures</a:t>
            </a:r>
            <a:r>
              <a:rPr lang="en-US" sz="2800" dirty="0">
                <a:solidFill>
                  <a:schemeClr val="tx1"/>
                </a:solidFill>
                <a:latin typeface="Gill Sans MT" panose="020B0502020104020203" pitchFamily="34" charset="0"/>
                <a:cs typeface="Arial" pitchFamily="34" charset="0"/>
              </a:rPr>
              <a:t> : Four ways to model software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25475" y="1736488"/>
            <a:ext cx="4017963" cy="1336321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Input Domain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Characterization (sets)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949825" y="1741251"/>
            <a:ext cx="2995613" cy="95408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A: {0, 1, &gt;1}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B: {600, 700, 800}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C: {</a:t>
            </a:r>
            <a:r>
              <a:rPr lang="en-US" dirty="0" err="1">
                <a:solidFill>
                  <a:schemeClr val="tx1"/>
                </a:solidFill>
                <a:latin typeface="Helvetica" charset="0"/>
                <a:cs typeface="Arial" pitchFamily="34" charset="0"/>
              </a:rPr>
              <a:t>swe</a:t>
            </a: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Helvetica" charset="0"/>
                <a:cs typeface="Arial" pitchFamily="34" charset="0"/>
              </a:rPr>
              <a:t>cs</a:t>
            </a: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Helvetica" charset="0"/>
                <a:cs typeface="Arial" pitchFamily="34" charset="0"/>
              </a:rPr>
              <a:t>isa</a:t>
            </a: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Helvetica" charset="0"/>
                <a:cs typeface="Arial" pitchFamily="34" charset="0"/>
              </a:rPr>
              <a:t>infs</a:t>
            </a: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2613" y="3212490"/>
            <a:ext cx="4017962" cy="584200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2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Graphs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949825" y="2996590"/>
            <a:ext cx="1497013" cy="1016000"/>
            <a:chOff x="2211" y="818"/>
            <a:chExt cx="943" cy="640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211" y="818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912" y="949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495" y="1216"/>
              <a:ext cx="242" cy="242"/>
            </a:xfrm>
            <a:prstGeom prst="ellipse">
              <a:avLst/>
            </a:prstGeom>
            <a:solidFill>
              <a:srgbClr val="66FF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460" y="939"/>
              <a:ext cx="456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361" y="1052"/>
              <a:ext cx="179" cy="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2731" y="1166"/>
              <a:ext cx="215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82613" y="4235429"/>
            <a:ext cx="4017962" cy="739775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3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Logical Expressions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949825" y="4406879"/>
            <a:ext cx="3703638" cy="39687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(not X or not Y) and A and B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82613" y="5407003"/>
            <a:ext cx="4017962" cy="1062832"/>
          </a:xfrm>
          <a:prstGeom prst="rect">
            <a:avLst/>
          </a:prstGeom>
        </p:spPr>
        <p:txBody>
          <a:bodyPr anchor="ctr"/>
          <a:lstStyle/>
          <a:p>
            <a:pPr marL="514350" indent="-5143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 startAt="4"/>
              <a:defRPr/>
            </a:pPr>
            <a:r>
              <a:rPr lang="en-US" sz="3200" b="0" kern="0" dirty="0">
                <a:solidFill>
                  <a:schemeClr val="tx1"/>
                </a:solidFill>
                <a:latin typeface="Gill Sans MT" panose="020B0502020104020203" pitchFamily="34" charset="0"/>
              </a:rPr>
              <a:t>Syntactic </a:t>
            </a:r>
            <a:r>
              <a:rPr lang="en-US" sz="3200" b="0" kern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Structures (grammars)</a:t>
            </a:r>
            <a:endParaRPr lang="en-US" sz="3200" b="0" kern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949825" y="5139510"/>
            <a:ext cx="2063750" cy="1330325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if (x &gt; y)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    z = x - y;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   z = 2 * x;</a:t>
            </a:r>
          </a:p>
        </p:txBody>
      </p:sp>
    </p:spTree>
    <p:extLst>
      <p:ext uri="{BB962C8B-B14F-4D97-AF65-F5344CB8AC3E}">
        <p14:creationId xmlns:p14="http://schemas.microsoft.com/office/powerpoint/2010/main" val="3068171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 autoUpdateAnimBg="0"/>
      <p:bldP spid="9" grpId="0"/>
      <p:bldP spid="17" grpId="0"/>
      <p:bldP spid="18" grpId="0" animBg="1" autoUpdateAnimBg="0"/>
      <p:bldP spid="19" grpId="0"/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Jelly Bean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76822"/>
            <a:ext cx="4435366" cy="317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Flavors</a:t>
            </a:r>
            <a:r>
              <a:rPr lang="en-US" dirty="0" smtClean="0"/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Lemon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Pistachio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Cantaloupe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Tangerine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Apricot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http://www.oldtimecandy.com/assets/images/singles/jelly_beans_assort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340" y="1095186"/>
            <a:ext cx="1596850" cy="119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67785" y="876822"/>
            <a:ext cx="4144246" cy="31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</a:t>
            </a:r>
            <a:r>
              <a:rPr lang="en-US" kern="0" dirty="0" smtClean="0">
                <a:solidFill>
                  <a:schemeClr val="tx2"/>
                </a:solidFill>
              </a:rPr>
              <a:t>Colors</a:t>
            </a:r>
            <a:r>
              <a:rPr lang="en-US" kern="0" dirty="0" smtClean="0"/>
              <a:t> :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kern="0" dirty="0" smtClean="0"/>
              <a:t>Yellow (Lemon, Apricot)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kern="0" dirty="0" smtClean="0"/>
              <a:t>Green (Pistachio)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kern="0" dirty="0" smtClean="0"/>
              <a:t>Orange (Cantaloupe, </a:t>
            </a:r>
            <a:r>
              <a:rPr lang="en-US" kern="0" dirty="0"/>
              <a:t>Tangerine</a:t>
            </a:r>
            <a:r>
              <a:rPr lang="en-US" kern="0" dirty="0" smtClean="0"/>
              <a:t>)</a:t>
            </a:r>
          </a:p>
          <a:p>
            <a:pPr marL="731520" lvl="1" indent="-365760">
              <a:buFont typeface="+mj-lt"/>
              <a:buAutoNum type="arabicPeriod"/>
            </a:pPr>
            <a:r>
              <a:rPr lang="en-US" kern="0" dirty="0" smtClean="0"/>
              <a:t>White (Pear)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8899" y="3930554"/>
            <a:ext cx="8754849" cy="260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Possible coverage criteria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 smtClean="0"/>
              <a:t>Taste one jelly bean of </a:t>
            </a:r>
            <a:r>
              <a:rPr lang="en-US" kern="0" dirty="0" smtClean="0">
                <a:solidFill>
                  <a:schemeClr val="tx2"/>
                </a:solidFill>
              </a:rPr>
              <a:t>each flavor</a:t>
            </a:r>
          </a:p>
          <a:p>
            <a:pPr lvl="2"/>
            <a:r>
              <a:rPr lang="en-US" kern="0" dirty="0" smtClean="0"/>
              <a:t>Deciding if yellow jelly bean is Lemon or Apricot is a controllability problem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 smtClean="0"/>
              <a:t>Taste one jelly bean of </a:t>
            </a:r>
            <a:r>
              <a:rPr lang="en-US" kern="0" dirty="0" smtClean="0">
                <a:solidFill>
                  <a:schemeClr val="tx2"/>
                </a:solidFill>
              </a:rPr>
              <a:t>each color</a:t>
            </a:r>
            <a:endParaRPr lang="en-US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37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Introduction to Software Testing, Edition 2  (Ch 5)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0DD0FB2-688D-4A83-A4E6-B9CE6EF0222C}" type="slidenum">
              <a:rPr lang="en-US" sz="900" b="0" smtClean="0">
                <a:solidFill>
                  <a:schemeClr val="tx1"/>
                </a:solidFill>
              </a:rPr>
              <a:pPr/>
              <a:t>8</a:t>
            </a:fld>
            <a:endParaRPr lang="en-US" sz="900" b="0" smtClean="0">
              <a:solidFill>
                <a:schemeClr val="tx1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Coverage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262313"/>
            <a:ext cx="8867775" cy="311467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Infeasible test requirements</a:t>
            </a:r>
            <a:r>
              <a:rPr lang="en-US" dirty="0" smtClean="0"/>
              <a:t> : test requirements that cannot be satisfied</a:t>
            </a:r>
          </a:p>
          <a:p>
            <a:pPr lvl="1"/>
            <a:r>
              <a:rPr lang="en-US" sz="2000" dirty="0" smtClean="0"/>
              <a:t>No test case values exist that meet the test requirements</a:t>
            </a:r>
          </a:p>
          <a:p>
            <a:pPr lvl="1"/>
            <a:r>
              <a:rPr lang="en-US" sz="2000" dirty="0" smtClean="0"/>
              <a:t>Example: Dead code</a:t>
            </a:r>
          </a:p>
          <a:p>
            <a:pPr lvl="1"/>
            <a:r>
              <a:rPr lang="en-US" sz="2000" dirty="0" smtClean="0"/>
              <a:t>Detection of infeasible test requirements is formally </a:t>
            </a:r>
            <a:r>
              <a:rPr lang="en-US" sz="2000" dirty="0" err="1" smtClean="0"/>
              <a:t>undecidable</a:t>
            </a:r>
            <a:r>
              <a:rPr lang="en-US" sz="2000" dirty="0" smtClean="0"/>
              <a:t> for most test criteria</a:t>
            </a:r>
            <a:endParaRPr lang="en-US" sz="1800" dirty="0" smtClean="0"/>
          </a:p>
          <a:p>
            <a:r>
              <a:rPr lang="en-US" dirty="0" smtClean="0"/>
              <a:t>Thus, 100% coverage is </a:t>
            </a:r>
            <a:r>
              <a:rPr lang="en-US" dirty="0" smtClean="0">
                <a:solidFill>
                  <a:srgbClr val="FFFF00"/>
                </a:solidFill>
              </a:rPr>
              <a:t>impossible</a:t>
            </a:r>
            <a:r>
              <a:rPr lang="en-US" dirty="0" smtClean="0"/>
              <a:t> in practice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590550" y="926265"/>
            <a:ext cx="7962900" cy="2246769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Given a set of test requirements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TR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for coverage criterion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C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, a test set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satisfies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C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coverage if and only if for every test requirement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tr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in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TR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, there is at least one test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in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such that 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 satisfies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tr</a:t>
            </a:r>
            <a:endParaRPr lang="en-US" sz="2800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95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Jelly Beans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746914"/>
            <a:ext cx="8966200" cy="832513"/>
          </a:xfrm>
        </p:spPr>
        <p:txBody>
          <a:bodyPr/>
          <a:lstStyle/>
          <a:p>
            <a:r>
              <a:rPr lang="en-US" dirty="0" smtClean="0"/>
              <a:t>Does test set T1 satisfy the </a:t>
            </a:r>
            <a:r>
              <a:rPr lang="en-US" dirty="0" smtClean="0">
                <a:solidFill>
                  <a:schemeClr val="tx2"/>
                </a:solidFill>
              </a:rPr>
              <a:t>flavor criterion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5)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4842" y="828936"/>
            <a:ext cx="7970291" cy="83099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T1 = { three Lemons, one Pistachio, two Cantaloupes, one Pear, one Tangerine, four Apricots }</a:t>
            </a:r>
            <a:endParaRPr lang="en-US" sz="2400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8900" y="3550723"/>
            <a:ext cx="8966200" cy="57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Does test set T2 satisfy the </a:t>
            </a:r>
            <a:r>
              <a:rPr lang="en-US" kern="0" dirty="0" smtClean="0">
                <a:solidFill>
                  <a:schemeClr val="tx2"/>
                </a:solidFill>
              </a:rPr>
              <a:t>flavor criterion </a:t>
            </a:r>
            <a:r>
              <a:rPr lang="en-US" kern="0" dirty="0" smtClean="0"/>
              <a:t>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0762" y="2519456"/>
            <a:ext cx="7970291" cy="830997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Helvetica" charset="0"/>
                <a:cs typeface="Arial" pitchFamily="34" charset="0"/>
              </a:rPr>
              <a:t>T2 = { One Lemon, two Pistachios, one Pear, three Tangerines }</a:t>
            </a:r>
            <a:endParaRPr lang="en-US" sz="2400" dirty="0">
              <a:solidFill>
                <a:schemeClr val="tx1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8900" y="4135278"/>
            <a:ext cx="8966200" cy="572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75000"/>
              <a:buFont typeface="Monotype Sorts" charset="2"/>
              <a:buChar char="n"/>
              <a:defRPr sz="2800" b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Does </a:t>
            </a:r>
            <a:r>
              <a:rPr lang="en-US" kern="0" dirty="0"/>
              <a:t>test set T2 satisfy the </a:t>
            </a:r>
            <a:r>
              <a:rPr lang="en-US" kern="0" dirty="0" smtClean="0">
                <a:solidFill>
                  <a:schemeClr val="tx2"/>
                </a:solidFill>
              </a:rPr>
              <a:t>color criterion </a:t>
            </a:r>
            <a:r>
              <a:rPr lang="en-US" kern="0" dirty="0" smtClean="0"/>
              <a:t>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92056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 autoUpdateAnimBg="0"/>
      <p:bldP spid="10" grpId="0"/>
    </p:bldLst>
  </p:timing>
</p:sld>
</file>

<file path=ppt/theme/theme1.xml><?xml version="1.0" encoding="utf-8"?>
<a:theme xmlns:a="http://schemas.openxmlformats.org/drawingml/2006/main" name="intro">
  <a:themeElements>
    <a:clrScheme name="Custom 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1789</TotalTime>
  <Pages>49</Pages>
  <Words>2017</Words>
  <Application>Microsoft Office PowerPoint</Application>
  <PresentationFormat>On-screen Show (4:3)</PresentationFormat>
  <Paragraphs>321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SimSun</vt:lpstr>
      <vt:lpstr>Arial</vt:lpstr>
      <vt:lpstr>Bradley Hand ITC</vt:lpstr>
      <vt:lpstr>Comic Sans MS</vt:lpstr>
      <vt:lpstr>Gill Sans MT</vt:lpstr>
      <vt:lpstr>Helvetica</vt:lpstr>
      <vt:lpstr>Marlett</vt:lpstr>
      <vt:lpstr>Monotype Sorts</vt:lpstr>
      <vt:lpstr>Shruti</vt:lpstr>
      <vt:lpstr>Times New Roman</vt:lpstr>
      <vt:lpstr>Verdana</vt:lpstr>
      <vt:lpstr>Wingdings</vt:lpstr>
      <vt:lpstr>intro</vt:lpstr>
      <vt:lpstr>Introduction to Software Testing (2nd edition) Chapter 5  Criteria-Based Test Design</vt:lpstr>
      <vt:lpstr>Changing Notions of Testing</vt:lpstr>
      <vt:lpstr>Model-Driven Test Design</vt:lpstr>
      <vt:lpstr>New : Test Coverage Criteria</vt:lpstr>
      <vt:lpstr>Source of Structures</vt:lpstr>
      <vt:lpstr>Criteria Based on Structures</vt:lpstr>
      <vt:lpstr>Example : Jelly Bean Coverage</vt:lpstr>
      <vt:lpstr>Coverage</vt:lpstr>
      <vt:lpstr>More Jelly Beans</vt:lpstr>
      <vt:lpstr>Coverage Level</vt:lpstr>
      <vt:lpstr>Two Ways to Use Test Criteria</vt:lpstr>
      <vt:lpstr>Generators and Recognizers</vt:lpstr>
      <vt:lpstr>Comparing Criteria with Subsumption (5.2)</vt:lpstr>
      <vt:lpstr>Advantages of Criteria-Based Test Design (5.3)</vt:lpstr>
      <vt:lpstr>Characteristics of a Good Coverage Criterion</vt:lpstr>
      <vt:lpstr>Test Coverage Criteria</vt:lpstr>
      <vt:lpstr>How to Improve Testing ?</vt:lpstr>
      <vt:lpstr>Four Roadblocks to Adoption</vt:lpstr>
      <vt:lpstr>Needs From Researchers</vt:lpstr>
      <vt:lpstr>Needs From Educators</vt:lpstr>
      <vt:lpstr>Changes in Practice</vt:lpstr>
      <vt:lpstr>Criteria Summary</vt:lpstr>
      <vt:lpstr>Structures for Criteria-Based Testing</vt:lpstr>
      <vt:lpstr>Summary of Part 1’s New Ideas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creator>Jeff Offutt</dc:creator>
  <cp:lastModifiedBy>Jeff Offutt</cp:lastModifiedBy>
  <cp:revision>278</cp:revision>
  <cp:lastPrinted>2014-09-15T19:49:38Z</cp:lastPrinted>
  <dcterms:created xsi:type="dcterms:W3CDTF">1996-06-15T03:21:08Z</dcterms:created>
  <dcterms:modified xsi:type="dcterms:W3CDTF">2019-03-19T13:18:18Z</dcterms:modified>
</cp:coreProperties>
</file>