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41"/>
  </p:notesMasterIdLst>
  <p:sldIdLst>
    <p:sldId id="383" r:id="rId5"/>
    <p:sldId id="384" r:id="rId6"/>
    <p:sldId id="420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413" r:id="rId16"/>
    <p:sldId id="393" r:id="rId17"/>
    <p:sldId id="394" r:id="rId18"/>
    <p:sldId id="414" r:id="rId19"/>
    <p:sldId id="395" r:id="rId20"/>
    <p:sldId id="396" r:id="rId21"/>
    <p:sldId id="397" r:id="rId22"/>
    <p:sldId id="415" r:id="rId23"/>
    <p:sldId id="398" r:id="rId24"/>
    <p:sldId id="399" r:id="rId25"/>
    <p:sldId id="416" r:id="rId26"/>
    <p:sldId id="400" r:id="rId27"/>
    <p:sldId id="401" r:id="rId28"/>
    <p:sldId id="402" r:id="rId29"/>
    <p:sldId id="403" r:id="rId30"/>
    <p:sldId id="404" r:id="rId31"/>
    <p:sldId id="417" r:id="rId32"/>
    <p:sldId id="405" r:id="rId33"/>
    <p:sldId id="406" r:id="rId34"/>
    <p:sldId id="407" r:id="rId35"/>
    <p:sldId id="418" r:id="rId36"/>
    <p:sldId id="419" r:id="rId37"/>
    <p:sldId id="410" r:id="rId38"/>
    <p:sldId id="411" r:id="rId39"/>
    <p:sldId id="412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05/10/2017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842" indent="-285708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2833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99966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099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232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365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8497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5630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4412327-F9A8-4C82-83D7-AD07442DFF20}" type="slidenum">
              <a:rPr 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sz="11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38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842" indent="-285708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2833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99966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099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232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365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8497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5630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F7B323A-C264-4927-B995-9F9E50231A96}" type="slidenum">
              <a:rPr lang="en-US" sz="1100" b="0" smtClean="0">
                <a:solidFill>
                  <a:schemeClr val="tx1"/>
                </a:solidFill>
              </a:rPr>
              <a:pPr/>
              <a:t>5</a:t>
            </a:fld>
            <a:endParaRPr lang="en-US" sz="11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5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842" indent="-285708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2833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99966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099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232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365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8497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5630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2BD05C9-1463-4D92-8693-C0A510BFADAF}" type="slidenum">
              <a:rPr lang="en-US" sz="1100" b="0" smtClean="0">
                <a:solidFill>
                  <a:schemeClr val="tx1"/>
                </a:solidFill>
              </a:rPr>
              <a:pPr/>
              <a:t>6</a:t>
            </a:fld>
            <a:endParaRPr lang="en-US" sz="11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9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failures can be revealed when the observed final program state has overlap with the incorrect final program state.</a:t>
            </a:r>
          </a:p>
          <a:p>
            <a:r>
              <a:rPr lang="en-US" baseline="0" dirty="0" smtClean="0"/>
              <a:t>The question is: should testers check the entire program state? How to observe the incorrect program state in a cost-effective manner.</a:t>
            </a:r>
          </a:p>
          <a:p>
            <a:r>
              <a:rPr lang="en-US" baseline="0" dirty="0" smtClean="0"/>
              <a:t>Getting the overlap as big as possible and use the cost as small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05DE5-F97B-4AF5-9FDC-80A5B4429082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048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9BE56-51D1-4C85-B4EF-20EB8A0414DC}" type="slidenum">
              <a:rPr lang="es-ES" smtClean="0"/>
              <a:pPr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3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913-DB5C-46FF-8468-63ED6F644A07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874-7053-4E3F-B5D9-09A0AA7BAD6C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8BE-8064-42EB-9BFF-F2781E26A1AA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3E3-84EE-4BC4-B982-A9016EE65B74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C73C-A5A3-4C24-AE86-9C521688BC48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412-FFD5-4D25-A487-1398E4152099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304-7852-4361-8F2B-C8B1424679C6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A0E-B6F3-459E-BB27-9157D5C9BD04}" type="datetime1">
              <a:rPr lang="es-ES" smtClean="0"/>
              <a:t>05/10/2017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32E3-4B13-4BC5-8346-748708156129}" type="datetime1">
              <a:rPr lang="es-ES" smtClean="0"/>
              <a:t>05/10/2017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D98E-6F30-4E55-93D7-B3E9821ECFF2}" type="datetime1">
              <a:rPr lang="es-ES" smtClean="0"/>
              <a:t>05/10/2017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22FC-9B2F-4965-9F5C-A8410389D86B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E457-BF59-49C5-8A2A-C7ED6F791FE0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B890-683D-4276-B2A0-6E0169206133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10D5-7E37-4339-AA30-0C5007413D0A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4EE4-9021-4480-9079-062DA2ADE73F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8DCA-0AD3-44D9-8BE1-EE84434DD24F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642-77A6-445F-9DC7-272501B5452C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B779-14FE-44D7-9B4F-D3435B4FBC3B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8F4D-C2BE-4D3C-A64A-CA8311A53574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4B8D-6379-4429-AD84-A76AE36742ED}" type="datetime1">
              <a:rPr lang="es-ES" smtClean="0"/>
              <a:t>05/10/2017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BA8-5AB3-4A05-A7C4-A397F3A3694B}" type="datetime1">
              <a:rPr lang="es-ES" smtClean="0"/>
              <a:t>05/10/2017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E20B-739A-46FD-8D6E-01E25B1B738A}" type="datetime1">
              <a:rPr lang="es-ES" smtClean="0"/>
              <a:t>05/10/2017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AE65-127C-4DDA-954F-68E03AF9845F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8D0C-3154-4541-9BF7-B887F9300983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3415-D27A-4E84-8018-5BE944E2B72C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68A8-BEE9-41FA-8CE6-EA50A4452F09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466-E9F8-444F-8654-BDC550E0FF0F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17FD-4EF2-4971-A0EF-492685C95E06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52E-F1B0-419B-BBFA-2D50DFDAC658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66FB-69D6-438A-B4DF-7DF929577F24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3BD3-BC49-43A4-9743-0640AA4289CA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8E1C-655D-4843-9B9E-C677FFFE8B62}" type="datetime1">
              <a:rPr lang="es-ES" smtClean="0"/>
              <a:t>05/10/2017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CEE9-DD42-49C8-80E2-E6278CBFCD80}" type="datetime1">
              <a:rPr lang="es-ES" smtClean="0"/>
              <a:t>05/10/2017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439D-5D51-448B-A2DD-5F185F5F1439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2D3-2D18-4D00-8426-E7E116062D32}" type="datetime1">
              <a:rPr lang="es-ES" smtClean="0"/>
              <a:t>05/10/2017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C666DF9-88D5-47EE-9585-61AD6AA790BC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74AF-2F2A-4924-978D-A17C6748290B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6D9C-E98A-45A2-98AD-FE7D9F09EA43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4824-728D-4BD9-9B43-A39EC479EF4B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349-5F42-4F7D-98D8-31A61C091DAD}" type="datetime1">
              <a:rPr lang="es-ES" smtClean="0"/>
              <a:t>05/10/2017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00EE-AC61-4C71-8E33-2316A4A05EDD}" type="datetime1">
              <a:rPr lang="es-ES" smtClean="0"/>
              <a:t>05/10/2017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AFC1-7F62-45A2-AFD8-F919EFFFA7E8}" type="datetime1">
              <a:rPr lang="es-ES" smtClean="0"/>
              <a:t>05/10/2017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9DC-1FD9-4872-8197-78AB30FFECFD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A3F-3310-42A4-9C08-DAE45675A2C2}" type="datetime1">
              <a:rPr lang="es-ES" smtClean="0"/>
              <a:t>05/10/2017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1BBA61-29C1-4913-8E59-58454B7CB983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8C8DB8-8EF4-438A-B5D9-01EF224BEBAB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01E526-E54E-4329-9D7E-721B7EBAC5A0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D69820-AE10-4D36-B4D4-C3DCC5C5B5AD}" type="datetime1">
              <a:rPr lang="es-ES" smtClean="0"/>
              <a:t>05/10/2017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1"/>
            <a:ext cx="8229600" cy="3403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Model-Driven Test Design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4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s-E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Especificación, Validación y Testing (M. G. Merayo y M. Núñez)</a:t>
            </a:r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D0829B2-BDD6-4923-92C0-E9F6FC6106D3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10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89" name="Rectangle 4"/>
          <p:cNvSpPr>
            <a:spLocks noChangeArrowheads="1"/>
          </p:cNvSpPr>
          <p:nvPr/>
        </p:nvSpPr>
        <p:spPr bwMode="auto">
          <a:xfrm>
            <a:off x="379413" y="2647950"/>
            <a:ext cx="2665412" cy="2935288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90" name="Text Box 5"/>
          <p:cNvSpPr txBox="1">
            <a:spLocks noChangeArrowheads="1"/>
          </p:cNvSpPr>
          <p:nvPr/>
        </p:nvSpPr>
        <p:spPr bwMode="auto">
          <a:xfrm>
            <a:off x="1208088" y="2873375"/>
            <a:ext cx="1116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Class A</a:t>
            </a:r>
          </a:p>
        </p:txBody>
      </p:sp>
      <p:sp>
        <p:nvSpPr>
          <p:cNvPr id="57391" name="Text Box 6"/>
          <p:cNvSpPr txBox="1">
            <a:spLocks noChangeArrowheads="1"/>
          </p:cNvSpPr>
          <p:nvPr/>
        </p:nvSpPr>
        <p:spPr bwMode="auto">
          <a:xfrm>
            <a:off x="451946" y="3570288"/>
            <a:ext cx="1930892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method mA1()</a:t>
            </a:r>
          </a:p>
        </p:txBody>
      </p:sp>
      <p:sp>
        <p:nvSpPr>
          <p:cNvPr id="57392" name="Text Box 7"/>
          <p:cNvSpPr txBox="1">
            <a:spLocks noChangeArrowheads="1"/>
          </p:cNvSpPr>
          <p:nvPr/>
        </p:nvSpPr>
        <p:spPr bwMode="auto">
          <a:xfrm>
            <a:off x="449176" y="4230688"/>
            <a:ext cx="1967000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method mA2()</a:t>
            </a:r>
          </a:p>
        </p:txBody>
      </p:sp>
      <p:sp>
        <p:nvSpPr>
          <p:cNvPr id="57385" name="Rectangle 9"/>
          <p:cNvSpPr>
            <a:spLocks noChangeArrowheads="1"/>
          </p:cNvSpPr>
          <p:nvPr/>
        </p:nvSpPr>
        <p:spPr bwMode="auto">
          <a:xfrm>
            <a:off x="3605213" y="2647950"/>
            <a:ext cx="2665412" cy="295910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57386" name="Text Box 10"/>
          <p:cNvSpPr txBox="1">
            <a:spLocks noChangeArrowheads="1"/>
          </p:cNvSpPr>
          <p:nvPr/>
        </p:nvSpPr>
        <p:spPr bwMode="auto">
          <a:xfrm>
            <a:off x="4440238" y="2871788"/>
            <a:ext cx="11256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" pitchFamily="34" charset="0"/>
                <a:cs typeface="Arial" pitchFamily="34" charset="0"/>
              </a:rPr>
              <a:t>Class B</a:t>
            </a:r>
          </a:p>
        </p:txBody>
      </p:sp>
      <p:sp>
        <p:nvSpPr>
          <p:cNvPr id="57387" name="Text Box 11"/>
          <p:cNvSpPr txBox="1">
            <a:spLocks noChangeArrowheads="1"/>
          </p:cNvSpPr>
          <p:nvPr/>
        </p:nvSpPr>
        <p:spPr bwMode="auto">
          <a:xfrm>
            <a:off x="3735388" y="3570288"/>
            <a:ext cx="2013771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method mB1()</a:t>
            </a:r>
          </a:p>
        </p:txBody>
      </p:sp>
      <p:sp>
        <p:nvSpPr>
          <p:cNvPr id="57388" name="Text Box 12"/>
          <p:cNvSpPr txBox="1">
            <a:spLocks noChangeArrowheads="1"/>
          </p:cNvSpPr>
          <p:nvPr/>
        </p:nvSpPr>
        <p:spPr bwMode="auto">
          <a:xfrm>
            <a:off x="3735388" y="4230688"/>
            <a:ext cx="2090036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method mB2()</a:t>
            </a:r>
          </a:p>
        </p:txBody>
      </p:sp>
      <p:sp>
        <p:nvSpPr>
          <p:cNvPr id="57356" name="Line 19"/>
          <p:cNvSpPr>
            <a:spLocks noChangeShapeType="1"/>
          </p:cNvSpPr>
          <p:nvPr/>
        </p:nvSpPr>
        <p:spPr bwMode="auto">
          <a:xfrm>
            <a:off x="1501775" y="3984625"/>
            <a:ext cx="0" cy="2492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7" name="Line 20"/>
          <p:cNvSpPr>
            <a:spLocks noChangeShapeType="1"/>
          </p:cNvSpPr>
          <p:nvPr/>
        </p:nvSpPr>
        <p:spPr bwMode="auto">
          <a:xfrm>
            <a:off x="2370138" y="3781425"/>
            <a:ext cx="1366837" cy="6556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8" name="Line 21"/>
          <p:cNvSpPr>
            <a:spLocks noChangeShapeType="1"/>
          </p:cNvSpPr>
          <p:nvPr/>
        </p:nvSpPr>
        <p:spPr bwMode="auto">
          <a:xfrm flipV="1">
            <a:off x="2416175" y="4448175"/>
            <a:ext cx="1320800" cy="44450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9" name="Line 22"/>
          <p:cNvSpPr>
            <a:spLocks noChangeShapeType="1"/>
          </p:cNvSpPr>
          <p:nvPr/>
        </p:nvSpPr>
        <p:spPr bwMode="auto">
          <a:xfrm flipV="1">
            <a:off x="2381250" y="3770313"/>
            <a:ext cx="1355725" cy="11112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78" name="Rectangle 24"/>
          <p:cNvSpPr>
            <a:spLocks noChangeArrowheads="1"/>
          </p:cNvSpPr>
          <p:nvPr/>
        </p:nvSpPr>
        <p:spPr bwMode="auto">
          <a:xfrm>
            <a:off x="6413501" y="3018631"/>
            <a:ext cx="2857661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75000"/>
            </a:pP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Intra-class</a:t>
            </a: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  <a:cs typeface="Arial" pitchFamily="34" charset="0"/>
              </a:rPr>
              <a:t>: Testear una clase mediante secuencias de llamadas.</a:t>
            </a:r>
            <a:endParaRPr lang="es-E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187" name="Line 26"/>
          <p:cNvSpPr>
            <a:spLocks noChangeShapeType="1"/>
          </p:cNvSpPr>
          <p:nvPr/>
        </p:nvSpPr>
        <p:spPr bwMode="auto">
          <a:xfrm flipH="1" flipV="1">
            <a:off x="5373688" y="3071814"/>
            <a:ext cx="1039813" cy="52863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88" name="Line 27"/>
          <p:cNvSpPr>
            <a:spLocks noChangeShapeType="1"/>
          </p:cNvSpPr>
          <p:nvPr/>
        </p:nvSpPr>
        <p:spPr bwMode="auto">
          <a:xfrm flipH="1" flipV="1">
            <a:off x="2160588" y="3071814"/>
            <a:ext cx="4256088" cy="52863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76" name="Rectangle 30"/>
          <p:cNvSpPr>
            <a:spLocks noChangeArrowheads="1"/>
          </p:cNvSpPr>
          <p:nvPr/>
        </p:nvSpPr>
        <p:spPr bwMode="auto">
          <a:xfrm>
            <a:off x="3628049" y="1714501"/>
            <a:ext cx="2771776" cy="89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75000"/>
            </a:pP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Inter-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class</a:t>
            </a: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  <a:cs typeface="Arial" pitchFamily="34" charset="0"/>
              </a:rPr>
              <a:t>: Testear múltiples clases juntas</a:t>
            </a:r>
            <a:endParaRPr lang="es-E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180" name="Freeform 34"/>
          <p:cNvSpPr>
            <a:spLocks/>
          </p:cNvSpPr>
          <p:nvPr/>
        </p:nvSpPr>
        <p:spPr bwMode="auto">
          <a:xfrm>
            <a:off x="1508126" y="4110037"/>
            <a:ext cx="4908550" cy="652462"/>
          </a:xfrm>
          <a:custGeom>
            <a:avLst/>
            <a:gdLst>
              <a:gd name="T0" fmla="*/ 2121 w 2121"/>
              <a:gd name="T1" fmla="*/ 959 h 959"/>
              <a:gd name="T2" fmla="*/ 0 w 2121"/>
              <a:gd name="T3" fmla="*/ 0 h 959"/>
              <a:gd name="T4" fmla="*/ 0 60000 65536"/>
              <a:gd name="T5" fmla="*/ 0 60000 65536"/>
              <a:gd name="T6" fmla="*/ 0 w 2121"/>
              <a:gd name="T7" fmla="*/ 0 h 959"/>
              <a:gd name="T8" fmla="*/ 2121 w 2121"/>
              <a:gd name="T9" fmla="*/ 959 h 9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1" h="959">
                <a:moveTo>
                  <a:pt x="2121" y="959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72" name="Rectangle 37"/>
          <p:cNvSpPr>
            <a:spLocks noChangeArrowheads="1"/>
          </p:cNvSpPr>
          <p:nvPr/>
        </p:nvSpPr>
        <p:spPr bwMode="auto">
          <a:xfrm>
            <a:off x="6423026" y="4296507"/>
            <a:ext cx="2730499" cy="111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75000"/>
            </a:pP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Inter-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method</a:t>
            </a: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  <a:cs typeface="Arial" pitchFamily="34" charset="0"/>
              </a:rPr>
              <a:t>: Testear pares de métodos de la misma clase</a:t>
            </a:r>
            <a:endParaRPr lang="es-E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7365" name="Rectangle 39"/>
          <p:cNvSpPr>
            <a:spLocks noChangeArrowheads="1"/>
          </p:cNvSpPr>
          <p:nvPr/>
        </p:nvSpPr>
        <p:spPr bwMode="auto">
          <a:xfrm>
            <a:off x="5565867" y="5686735"/>
            <a:ext cx="3711084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75000"/>
            </a:pP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Intra-method</a:t>
            </a: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  <a:cs typeface="Arial" pitchFamily="34" charset="0"/>
              </a:rPr>
              <a:t>: Testear cada método individualmente.</a:t>
            </a:r>
            <a:endParaRPr lang="es-E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174" name="Line 41"/>
          <p:cNvSpPr>
            <a:spLocks noChangeShapeType="1"/>
          </p:cNvSpPr>
          <p:nvPr/>
        </p:nvSpPr>
        <p:spPr bwMode="auto">
          <a:xfrm flipH="1" flipV="1">
            <a:off x="2235200" y="4573588"/>
            <a:ext cx="4168775" cy="106838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75" name="Line 42"/>
          <p:cNvSpPr>
            <a:spLocks noChangeShapeType="1"/>
          </p:cNvSpPr>
          <p:nvPr/>
        </p:nvSpPr>
        <p:spPr bwMode="auto">
          <a:xfrm flipH="1" flipV="1">
            <a:off x="2292350" y="3951288"/>
            <a:ext cx="534988" cy="77470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76" name="Line 43"/>
          <p:cNvSpPr>
            <a:spLocks noChangeShapeType="1"/>
          </p:cNvSpPr>
          <p:nvPr/>
        </p:nvSpPr>
        <p:spPr bwMode="auto">
          <a:xfrm flipV="1">
            <a:off x="3443288" y="3929063"/>
            <a:ext cx="406400" cy="95885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77" name="Line 44"/>
          <p:cNvSpPr>
            <a:spLocks noChangeShapeType="1"/>
          </p:cNvSpPr>
          <p:nvPr/>
        </p:nvSpPr>
        <p:spPr bwMode="auto">
          <a:xfrm flipV="1">
            <a:off x="3781425" y="4549776"/>
            <a:ext cx="192088" cy="428625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H="1">
            <a:off x="3312316" y="2276872"/>
            <a:ext cx="246698" cy="132358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923131" y="78314"/>
            <a:ext cx="7825334" cy="8963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Niveles</a:t>
            </a:r>
            <a:r>
              <a:rPr lang="en-US" dirty="0" smtClean="0"/>
              <a:t> de testing POO</a:t>
            </a:r>
          </a:p>
        </p:txBody>
      </p:sp>
    </p:spTree>
    <p:extLst>
      <p:ext uri="{BB962C8B-B14F-4D97-AF65-F5344CB8AC3E}">
        <p14:creationId xmlns:p14="http://schemas.microsoft.com/office/powerpoint/2010/main" val="184044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8" grpId="0"/>
      <p:bldP spid="49187" grpId="0" animBg="1"/>
      <p:bldP spid="49188" grpId="0" animBg="1"/>
      <p:bldP spid="57376" grpId="0"/>
      <p:bldP spid="49180" grpId="0" animBg="1"/>
      <p:bldP spid="57372" grpId="0"/>
      <p:bldP spid="57365" grpId="0"/>
      <p:bldP spid="49174" grpId="0" animBg="1"/>
      <p:bldP spid="49175" grpId="0" animBg="1"/>
      <p:bldP spid="49176" grpId="0" animBg="1"/>
      <p:bldP spid="49177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Incluso los programas más pequeños tienen demasiados inputs para testearlos completamente.</a:t>
            </a:r>
          </a:p>
          <a:p>
            <a:pPr marL="201168" lvl="1" indent="0">
              <a:buNone/>
            </a:pPr>
            <a:endParaRPr lang="es-ES" dirty="0"/>
          </a:p>
          <a:p>
            <a:pPr marL="201168" lvl="1" indent="0">
              <a:buNone/>
            </a:pP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private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static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double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computeAverage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A, </a:t>
            </a: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B, </a:t>
            </a:r>
            <a:r>
              <a:rPr lang="es-ES" sz="2000" b="1" dirty="0" err="1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s-ES" sz="20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C)</a:t>
            </a:r>
          </a:p>
          <a:p>
            <a:pPr marL="201168" lvl="1" indent="0">
              <a:buNone/>
            </a:pPr>
            <a:endParaRPr lang="es-ES" sz="2000" b="1" dirty="0" smtClean="0">
              <a:solidFill>
                <a:schemeClr val="accent1">
                  <a:lumMod val="40000"/>
                  <a:lumOff val="6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En una máquina de 32-bit machine, cada variable tiene unos 4.000.000.000 valores posibles.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Tenemos alrededor de 80.000.000.000.000.000.000.000.000.000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posibles!!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Esencialmente, podríamos asumir que el espacio de inputs es infinito.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8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 tienen que trabajar con espacios de inputs inmensos con el </a:t>
            </a:r>
            <a:r>
              <a:rPr lang="es-ES" dirty="0" smtClean="0">
                <a:solidFill>
                  <a:srgbClr val="0070C0"/>
                </a:solidFill>
              </a:rPr>
              <a:t>objetivo </a:t>
            </a:r>
            <a:r>
              <a:rPr lang="es-ES" dirty="0" smtClean="0">
                <a:solidFill>
                  <a:schemeClr val="tx1"/>
                </a:solidFill>
              </a:rPr>
              <a:t>de encontrar el </a:t>
            </a:r>
            <a:r>
              <a:rPr lang="es-ES" dirty="0" smtClean="0">
                <a:solidFill>
                  <a:srgbClr val="0070C0"/>
                </a:solidFill>
              </a:rPr>
              <a:t>menor número de inputs </a:t>
            </a:r>
            <a:r>
              <a:rPr lang="es-ES" dirty="0" smtClean="0">
                <a:solidFill>
                  <a:schemeClr val="tx1"/>
                </a:solidFill>
              </a:rPr>
              <a:t>que detecte la </a:t>
            </a:r>
            <a:r>
              <a:rPr lang="es-ES" dirty="0" smtClean="0">
                <a:solidFill>
                  <a:srgbClr val="0070C0"/>
                </a:solidFill>
              </a:rPr>
              <a:t>mayoría de los problemas</a:t>
            </a:r>
            <a:r>
              <a:rPr lang="es-ES" dirty="0" smtClean="0"/>
              <a:t>.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criterios de cobertura nos dotan de maneras estructuradas y prácticas de buscar en el espacio de inputs de forma que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Dicho espacio se recorra a fondo.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No se produzca demasiado solapamiento entre 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5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56017"/>
            <a:ext cx="7488832" cy="3373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Dan </a:t>
            </a:r>
            <a:r>
              <a:rPr lang="es-ES" i="1" dirty="0" smtClean="0">
                <a:solidFill>
                  <a:schemeClr val="tx1"/>
                </a:solidFill>
              </a:rPr>
              <a:t>trazabilidad</a:t>
            </a:r>
            <a:r>
              <a:rPr lang="es-ES" dirty="0" smtClean="0">
                <a:solidFill>
                  <a:schemeClr val="tx1"/>
                </a:solidFill>
              </a:rPr>
              <a:t> del paso de artefactos software a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 smtClean="0">
              <a:solidFill>
                <a:schemeClr val="tx1"/>
              </a:solidFill>
            </a:endParaRP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Código, requisitos, modelos, …</a:t>
            </a:r>
          </a:p>
          <a:p>
            <a:pPr lvl="2"/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Hacen que </a:t>
            </a:r>
            <a:r>
              <a:rPr lang="es-ES" dirty="0" err="1" smtClean="0">
                <a:solidFill>
                  <a:schemeClr val="tx1"/>
                </a:solidFill>
              </a:rPr>
              <a:t>regression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sea más sencillo.</a:t>
            </a:r>
          </a:p>
          <a:p>
            <a:pPr lvl="2"/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Dan a 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 una “</a:t>
            </a:r>
            <a:r>
              <a:rPr lang="es-ES" dirty="0" smtClean="0">
                <a:solidFill>
                  <a:srgbClr val="0070C0"/>
                </a:solidFill>
              </a:rPr>
              <a:t>regla de parada</a:t>
            </a:r>
            <a:r>
              <a:rPr lang="es-ES" dirty="0" smtClean="0">
                <a:solidFill>
                  <a:schemeClr val="tx1"/>
                </a:solidFill>
              </a:rPr>
              <a:t>”: cuando finalizar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2"/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Existen herramientas muy potentes que los implementan.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75360" y="4390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Ventajas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9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Requisitos</a:t>
            </a:r>
            <a:r>
              <a:rPr lang="en-US" dirty="0" smtClean="0"/>
              <a:t> y </a:t>
            </a:r>
            <a:r>
              <a:rPr lang="en-US" dirty="0" err="1" smtClean="0"/>
              <a:t>criterios</a:t>
            </a:r>
            <a:r>
              <a:rPr lang="en-US" dirty="0" smtClean="0"/>
              <a:t> de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Criterio de test</a:t>
            </a:r>
            <a:r>
              <a:rPr lang="es-ES" dirty="0" smtClean="0">
                <a:solidFill>
                  <a:schemeClr val="tx1"/>
                </a:solidFill>
              </a:rPr>
              <a:t>: Colección de reglas y un proceso que define los requisitos de test. Por ejemplo, 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̶"/>
            </a:pPr>
            <a:r>
              <a:rPr lang="es-ES" sz="2000" dirty="0" smtClean="0">
                <a:solidFill>
                  <a:schemeClr val="tx1"/>
                </a:solidFill>
              </a:rPr>
              <a:t>Cubrir cada línea de código.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̶"/>
            </a:pPr>
            <a:r>
              <a:rPr lang="es-ES" sz="2000" dirty="0" smtClean="0">
                <a:solidFill>
                  <a:schemeClr val="tx1"/>
                </a:solidFill>
              </a:rPr>
              <a:t>Cubrir cada requisito funcional.</a:t>
            </a:r>
          </a:p>
          <a:p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0070C0"/>
                </a:solidFill>
              </a:rPr>
              <a:t>Requisitos de test</a:t>
            </a:r>
            <a:r>
              <a:rPr lang="es-ES" dirty="0" smtClean="0">
                <a:solidFill>
                  <a:schemeClr val="tx1"/>
                </a:solidFill>
              </a:rPr>
              <a:t>: Cosas específicas que se deberían satisfacer o ser cubiertas durante el proceso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 Por ejemplo, 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Cada línea de código podría dar lugar a un requisito.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Cada requisito funcional podría dar lugar a un requisito.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Requisitos</a:t>
            </a:r>
            <a:r>
              <a:rPr lang="en-US" dirty="0" smtClean="0"/>
              <a:t> y </a:t>
            </a:r>
            <a:r>
              <a:rPr lang="en-US" dirty="0" err="1" smtClean="0"/>
              <a:t>criterios</a:t>
            </a:r>
            <a:r>
              <a:rPr lang="en-US" dirty="0" smtClean="0"/>
              <a:t> de test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99592" y="2324688"/>
            <a:ext cx="7509772" cy="1200329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Los investigadores en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testing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han definido docenas de criterios pero en realidad se pueden agrupar en cuatro tipos de estructuras …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99592" y="4068414"/>
            <a:ext cx="3023415" cy="72327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Dominio de los inputs.</a:t>
            </a:r>
            <a:endParaRPr lang="es-ES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E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Grafos.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61511" y="4068413"/>
            <a:ext cx="3347852" cy="72327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es-E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Expresiones lógicas.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es-E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Descripciones sintácticas.</a:t>
            </a:r>
            <a:endParaRPr lang="es-ES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6310" y="5441070"/>
            <a:ext cx="7927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En este curso estudiaremos cada uno de estos grandes grupos de criterios.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114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9" grpId="0" animBg="1" autoUpdateAnimBg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2EF6D-C3E0-4CBC-B35B-67994316FF0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Caja</a:t>
            </a:r>
            <a:r>
              <a:rPr lang="en-US" dirty="0" smtClean="0"/>
              <a:t> </a:t>
            </a:r>
            <a:r>
              <a:rPr lang="en-US" dirty="0" err="1" smtClean="0"/>
              <a:t>blanca</a:t>
            </a:r>
            <a:r>
              <a:rPr lang="en-US" dirty="0" smtClean="0"/>
              <a:t> vs. </a:t>
            </a:r>
            <a:r>
              <a:rPr lang="en-US" dirty="0" err="1" smtClean="0"/>
              <a:t>caja</a:t>
            </a:r>
            <a:r>
              <a:rPr lang="en-US" dirty="0" smtClean="0"/>
              <a:t> </a:t>
            </a:r>
            <a:r>
              <a:rPr lang="en-US" dirty="0" err="1" smtClean="0"/>
              <a:t>negra</a:t>
            </a:r>
            <a:endParaRPr lang="en-US" dirty="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737361"/>
            <a:ext cx="7543800" cy="2820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Testing</a:t>
            </a:r>
            <a:r>
              <a:rPr lang="es-ES" dirty="0" smtClean="0">
                <a:solidFill>
                  <a:srgbClr val="0070C0"/>
                </a:solidFill>
              </a:rPr>
              <a:t> de caja negra</a:t>
            </a:r>
            <a:r>
              <a:rPr lang="es-ES" dirty="0" smtClean="0"/>
              <a:t>: </a:t>
            </a:r>
            <a:r>
              <a:rPr lang="es-ES" dirty="0" smtClean="0">
                <a:solidFill>
                  <a:schemeClr val="tx1"/>
                </a:solidFill>
              </a:rPr>
              <a:t>Se generan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a partir de descripciones externas del software que pueden ser especificaciones, requisitos u otros mecanismos de diseño.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70C0"/>
                </a:solidFill>
              </a:rPr>
              <a:t>Testing</a:t>
            </a:r>
            <a:r>
              <a:rPr lang="es-ES" dirty="0">
                <a:solidFill>
                  <a:srgbClr val="0070C0"/>
                </a:solidFill>
              </a:rPr>
              <a:t> de caja </a:t>
            </a:r>
            <a:r>
              <a:rPr lang="es-ES" dirty="0" smtClean="0">
                <a:solidFill>
                  <a:srgbClr val="0070C0"/>
                </a:solidFill>
              </a:rPr>
              <a:t>blanca</a:t>
            </a:r>
            <a:r>
              <a:rPr lang="es-ES" dirty="0" smtClean="0"/>
              <a:t>: </a:t>
            </a:r>
            <a:r>
              <a:rPr lang="es-ES" dirty="0">
                <a:solidFill>
                  <a:schemeClr val="tx1"/>
                </a:solidFill>
              </a:rPr>
              <a:t>Se generan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a partir </a:t>
            </a:r>
            <a:r>
              <a:rPr lang="es-ES" dirty="0" smtClean="0">
                <a:solidFill>
                  <a:schemeClr val="tx1"/>
                </a:solidFill>
              </a:rPr>
              <a:t>del código del software, específicamente, a partir de sus </a:t>
            </a:r>
            <a:r>
              <a:rPr lang="es-ES" i="1" dirty="0" smtClean="0">
                <a:solidFill>
                  <a:schemeClr val="tx1"/>
                </a:solidFill>
              </a:rPr>
              <a:t>ramas</a:t>
            </a:r>
            <a:r>
              <a:rPr lang="es-ES" dirty="0" smtClean="0">
                <a:solidFill>
                  <a:schemeClr val="tx1"/>
                </a:solidFill>
              </a:rPr>
              <a:t>, condiciones y líneas de código.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B050"/>
                </a:solidFill>
              </a:rPr>
              <a:t>Testing</a:t>
            </a:r>
            <a:r>
              <a:rPr lang="es-ES" dirty="0" smtClean="0">
                <a:solidFill>
                  <a:srgbClr val="00B050"/>
                </a:solidFill>
              </a:rPr>
              <a:t> basado en modelos</a:t>
            </a:r>
            <a:r>
              <a:rPr lang="es-ES" dirty="0"/>
              <a:t>: </a:t>
            </a:r>
            <a:r>
              <a:rPr lang="es-ES" dirty="0" smtClean="0">
                <a:solidFill>
                  <a:schemeClr val="tx1"/>
                </a:solidFill>
              </a:rPr>
              <a:t>Se </a:t>
            </a:r>
            <a:r>
              <a:rPr lang="es-ES" dirty="0">
                <a:solidFill>
                  <a:schemeClr val="tx1"/>
                </a:solidFill>
              </a:rPr>
              <a:t>generan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a partir de </a:t>
            </a:r>
            <a:r>
              <a:rPr lang="es-ES" dirty="0" smtClean="0">
                <a:solidFill>
                  <a:schemeClr val="tx1"/>
                </a:solidFill>
              </a:rPr>
              <a:t>un modelo del software (</a:t>
            </a:r>
            <a:r>
              <a:rPr lang="es-ES" dirty="0" err="1" smtClean="0">
                <a:solidFill>
                  <a:schemeClr val="tx1"/>
                </a:solidFill>
              </a:rPr>
              <a:t>e.g</a:t>
            </a:r>
            <a:r>
              <a:rPr lang="es-ES" dirty="0" smtClean="0">
                <a:solidFill>
                  <a:schemeClr val="tx1"/>
                </a:solidFill>
              </a:rPr>
              <a:t>. un diagrama UML).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24605" y="4364859"/>
            <a:ext cx="8540510" cy="1772793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MDTD (Model-Driven Test Design)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hace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que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estas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distinciones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sean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menos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importantes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.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La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pregunta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pasa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ser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: ¿A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partir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de que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nivel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de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abstracción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generamos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los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tests?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4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12" y="1741018"/>
            <a:ext cx="7518648" cy="420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</a:t>
            </a:r>
            <a:r>
              <a:rPr lang="es-ES" dirty="0" smtClean="0">
                <a:solidFill>
                  <a:srgbClr val="0070C0"/>
                </a:solidFill>
              </a:rPr>
              <a:t>diseño de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es el proceso consistente en diseñar valores de los inputs que testean de forma efectiva el software.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diseño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es solo una de las diferentes actividades que constituyen el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de software. Tiene dos características principales: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Tiene una base más rigurosa (formalismos con base matemática).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Tiene un desafío técnico mayor.</a:t>
            </a:r>
          </a:p>
          <a:p>
            <a:pPr marL="201168" lvl="1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Pasamos a ver una clasificación de las diferentes actividades relacionadas con el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 de software.</a:t>
            </a:r>
          </a:p>
          <a:p>
            <a:pPr lvl="1"/>
            <a:endParaRPr lang="es-ES" sz="2000" dirty="0"/>
          </a:p>
          <a:p>
            <a:pPr lvl="1"/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Tipos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actividades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testing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75808" y="1737361"/>
            <a:ext cx="7543800" cy="327581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se puede dividir en los siguientes cuatro grandes grupos de actividades: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s-ES" sz="2000" dirty="0" smtClean="0">
                <a:solidFill>
                  <a:srgbClr val="0070C0"/>
                </a:solidFill>
              </a:rPr>
              <a:t>Diseño de </a:t>
            </a:r>
            <a:r>
              <a:rPr lang="es-ES" sz="2000" dirty="0" err="1" smtClean="0">
                <a:solidFill>
                  <a:srgbClr val="0070C0"/>
                </a:solidFill>
              </a:rPr>
              <a:t>tests</a:t>
            </a:r>
            <a:r>
              <a:rPr lang="es-ES" sz="2000" dirty="0" smtClean="0">
                <a:solidFill>
                  <a:srgbClr val="0070C0"/>
                </a:solidFill>
              </a:rPr>
              <a:t>.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s-ES" sz="2000" dirty="0" smtClean="0">
                <a:solidFill>
                  <a:srgbClr val="0070C0"/>
                </a:solidFill>
              </a:rPr>
              <a:t>Automatización de </a:t>
            </a:r>
            <a:r>
              <a:rPr lang="es-ES" sz="2000" dirty="0" err="1" smtClean="0">
                <a:solidFill>
                  <a:srgbClr val="0070C0"/>
                </a:solidFill>
              </a:rPr>
              <a:t>tests</a:t>
            </a:r>
            <a:r>
              <a:rPr lang="es-ES" sz="2000" dirty="0" smtClean="0">
                <a:solidFill>
                  <a:srgbClr val="0070C0"/>
                </a:solidFill>
              </a:rPr>
              <a:t>.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s-ES" sz="2000" dirty="0" smtClean="0">
                <a:solidFill>
                  <a:srgbClr val="0070C0"/>
                </a:solidFill>
              </a:rPr>
              <a:t>Ejecución de </a:t>
            </a:r>
            <a:r>
              <a:rPr lang="es-ES" sz="2000" dirty="0" err="1" smtClean="0">
                <a:solidFill>
                  <a:srgbClr val="0070C0"/>
                </a:solidFill>
              </a:rPr>
              <a:t>tests</a:t>
            </a:r>
            <a:r>
              <a:rPr lang="es-ES" sz="2000" dirty="0" smtClean="0">
                <a:solidFill>
                  <a:srgbClr val="0070C0"/>
                </a:solidFill>
              </a:rPr>
              <a:t>.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s-ES" sz="2000" dirty="0" smtClean="0">
                <a:solidFill>
                  <a:srgbClr val="0070C0"/>
                </a:solidFill>
              </a:rPr>
              <a:t>Evaluación de </a:t>
            </a:r>
            <a:r>
              <a:rPr lang="es-ES" sz="2000" dirty="0" err="1" smtClean="0">
                <a:solidFill>
                  <a:srgbClr val="0070C0"/>
                </a:solidFill>
              </a:rPr>
              <a:t>tests</a:t>
            </a:r>
            <a:r>
              <a:rPr lang="es-ES" sz="2000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s-ES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Cada tipo de actividad requiere diferentes habilidades, conocimientos previos y formación.</a:t>
            </a:r>
          </a:p>
          <a:p>
            <a:pPr>
              <a:spcBef>
                <a:spcPts val="600"/>
              </a:spcBef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85789" y="2273102"/>
            <a:ext cx="4389129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371600" lvl="2" indent="-45720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sz="2000" kern="0" dirty="0">
                <a:solidFill>
                  <a:schemeClr val="tx2"/>
                </a:solidFill>
              </a:rPr>
              <a:t>1.a) </a:t>
            </a:r>
            <a:r>
              <a:rPr lang="en-US" sz="2000" kern="0" dirty="0" err="1" smtClean="0">
                <a:solidFill>
                  <a:schemeClr val="tx2"/>
                </a:solidFill>
              </a:rPr>
              <a:t>Basado</a:t>
            </a:r>
            <a:r>
              <a:rPr lang="en-US" sz="2000" kern="0" dirty="0" smtClean="0">
                <a:solidFill>
                  <a:schemeClr val="tx2"/>
                </a:solidFill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</a:rPr>
              <a:t>en</a:t>
            </a:r>
            <a:r>
              <a:rPr lang="en-US" sz="2000" kern="0" dirty="0" smtClean="0">
                <a:solidFill>
                  <a:schemeClr val="tx2"/>
                </a:solidFill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</a:rPr>
              <a:t>criterios</a:t>
            </a:r>
            <a:r>
              <a:rPr lang="en-US" sz="2000" kern="0" dirty="0" smtClean="0">
                <a:solidFill>
                  <a:schemeClr val="tx2"/>
                </a:solidFill>
              </a:rPr>
              <a:t>.</a:t>
            </a:r>
            <a:endParaRPr lang="en-US" sz="2000" kern="0" dirty="0">
              <a:solidFill>
                <a:schemeClr val="tx2"/>
              </a:solidFill>
            </a:endParaRPr>
          </a:p>
          <a:p>
            <a:pPr marL="1371600" lvl="2" indent="-45720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sz="2000" kern="0" dirty="0">
                <a:solidFill>
                  <a:schemeClr val="tx2"/>
                </a:solidFill>
              </a:rPr>
              <a:t>1.b) </a:t>
            </a:r>
            <a:r>
              <a:rPr lang="en-US" sz="2000" kern="0" dirty="0" err="1" smtClean="0">
                <a:solidFill>
                  <a:schemeClr val="tx2"/>
                </a:solidFill>
              </a:rPr>
              <a:t>Basados</a:t>
            </a:r>
            <a:r>
              <a:rPr lang="en-US" sz="2000" kern="0" dirty="0" smtClean="0">
                <a:solidFill>
                  <a:schemeClr val="tx2"/>
                </a:solidFill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</a:rPr>
              <a:t>en</a:t>
            </a:r>
            <a:r>
              <a:rPr lang="en-US" sz="2000" kern="0" dirty="0" smtClean="0">
                <a:solidFill>
                  <a:schemeClr val="tx2"/>
                </a:solidFill>
              </a:rPr>
              <a:t> factor </a:t>
            </a:r>
            <a:r>
              <a:rPr lang="en-US" sz="2000" kern="0" dirty="0" err="1" smtClean="0">
                <a:solidFill>
                  <a:schemeClr val="tx2"/>
                </a:solidFill>
              </a:rPr>
              <a:t>humano</a:t>
            </a:r>
            <a:r>
              <a:rPr lang="en-US" sz="2000" kern="0" dirty="0" smtClean="0">
                <a:solidFill>
                  <a:schemeClr val="tx2"/>
                </a:solidFill>
              </a:rPr>
              <a:t>.</a:t>
            </a:r>
            <a:endParaRPr lang="en-US" sz="2000" kern="0" dirty="0">
              <a:solidFill>
                <a:schemeClr val="tx2"/>
              </a:solidFill>
            </a:endParaRPr>
          </a:p>
        </p:txBody>
      </p:sp>
      <p:cxnSp>
        <p:nvCxnSpPr>
          <p:cNvPr id="25611" name="Straight Arrow Connector 12"/>
          <p:cNvCxnSpPr>
            <a:cxnSpLocks noChangeShapeType="1"/>
          </p:cNvCxnSpPr>
          <p:nvPr/>
        </p:nvCxnSpPr>
        <p:spPr bwMode="auto">
          <a:xfrm>
            <a:off x="3415393" y="2595355"/>
            <a:ext cx="1881165" cy="0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5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Tipos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actividades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testing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75808" y="1737361"/>
            <a:ext cx="7543800" cy="174473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Ninguna organización (responsable) que desarrolle software utiliza al mismo personal para definir requisitos, diseñar el sistema, implementarlo, realizar la integración y controlar su configuración. </a:t>
            </a:r>
          </a:p>
          <a:p>
            <a:pPr marL="0" indent="0">
              <a:spcBef>
                <a:spcPts val="600"/>
              </a:spcBef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Sin embargo,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22960" y="3482094"/>
            <a:ext cx="7596648" cy="1384995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¿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Por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qué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las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organizaciones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que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realizan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testing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usan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al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mismo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personal para las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cuatro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actividades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?</a:t>
            </a:r>
            <a:endParaRPr lang="en-US" sz="2800" b="0" dirty="0">
              <a:solidFill>
                <a:srgbClr val="FFFF0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44868" y="5186384"/>
            <a:ext cx="5456644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A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todas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luces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, ¡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esto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es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un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claro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desperdicio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 de </a:t>
            </a:r>
            <a:r>
              <a:rPr lang="en-US" sz="2800" b="0" dirty="0" err="1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recursos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!</a:t>
            </a:r>
            <a:endParaRPr lang="en-US" sz="2800" b="0" dirty="0">
              <a:solidFill>
                <a:srgbClr val="FFFF0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10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Complejidad</a:t>
            </a:r>
            <a:r>
              <a:rPr lang="en-US" dirty="0" smtClean="0"/>
              <a:t> del testing de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Ningún otro campo de la ingeniería construye productos tan complicados como el software.</a:t>
            </a:r>
          </a:p>
          <a:p>
            <a:r>
              <a:rPr lang="es-ES" dirty="0" smtClean="0"/>
              <a:t>De hecho, el término </a:t>
            </a:r>
            <a:r>
              <a:rPr lang="es-ES" dirty="0" smtClean="0">
                <a:solidFill>
                  <a:srgbClr val="0070C0"/>
                </a:solidFill>
              </a:rPr>
              <a:t>corrección</a:t>
            </a:r>
            <a:r>
              <a:rPr lang="es-ES" dirty="0" smtClean="0"/>
              <a:t> no tiene significado en otros contextos.</a:t>
            </a:r>
          </a:p>
          <a:p>
            <a:pPr lvl="1"/>
            <a:r>
              <a:rPr lang="es-ES" sz="2000" dirty="0" smtClean="0"/>
              <a:t>¿Es un edificio correcto?</a:t>
            </a:r>
          </a:p>
          <a:p>
            <a:pPr lvl="1"/>
            <a:r>
              <a:rPr lang="es-ES" sz="2000" dirty="0" smtClean="0"/>
              <a:t>¿Es un coche correcto?</a:t>
            </a:r>
          </a:p>
          <a:p>
            <a:pPr lvl="1"/>
            <a:r>
              <a:rPr lang="es-ES" sz="2000" dirty="0" smtClean="0"/>
              <a:t>¿Es la red de metro correcta?</a:t>
            </a:r>
          </a:p>
          <a:p>
            <a:pPr lvl="2"/>
            <a:endParaRPr lang="es-ES" sz="2000" dirty="0" smtClean="0"/>
          </a:p>
          <a:p>
            <a:r>
              <a:rPr lang="es-ES" dirty="0" smtClean="0"/>
              <a:t>Al igual que otros ingenieros, debemos </a:t>
            </a:r>
            <a:r>
              <a:rPr lang="es-ES" dirty="0" smtClean="0">
                <a:solidFill>
                  <a:srgbClr val="0070C0"/>
                </a:solidFill>
              </a:rPr>
              <a:t>abstraer </a:t>
            </a:r>
            <a:r>
              <a:rPr lang="es-ES" dirty="0" smtClean="0"/>
              <a:t>para </a:t>
            </a:r>
            <a:r>
              <a:rPr lang="es-ES" dirty="0" smtClean="0">
                <a:solidFill>
                  <a:srgbClr val="0070C0"/>
                </a:solidFill>
              </a:rPr>
              <a:t>reducir</a:t>
            </a:r>
            <a:r>
              <a:rPr lang="es-ES" dirty="0" smtClean="0"/>
              <a:t> la </a:t>
            </a:r>
            <a:r>
              <a:rPr lang="es-ES" dirty="0" smtClean="0">
                <a:solidFill>
                  <a:srgbClr val="0070C0"/>
                </a:solidFill>
              </a:rPr>
              <a:t>complejidad</a:t>
            </a:r>
            <a:r>
              <a:rPr lang="es-ES" dirty="0" smtClean="0"/>
              <a:t>. </a:t>
            </a:r>
          </a:p>
          <a:p>
            <a:pPr lvl="1"/>
            <a:r>
              <a:rPr lang="es-ES" sz="2000" dirty="0" smtClean="0"/>
              <a:t>Este es el propósito principal del diseño de </a:t>
            </a:r>
            <a:r>
              <a:rPr lang="es-ES" sz="2000" dirty="0" err="1" smtClean="0"/>
              <a:t>tests</a:t>
            </a:r>
            <a:r>
              <a:rPr lang="es-ES" sz="2000" dirty="0" smtClean="0"/>
              <a:t> basado en modelos.</a:t>
            </a:r>
          </a:p>
          <a:p>
            <a:pPr lvl="1"/>
            <a:r>
              <a:rPr lang="es-ES" sz="2000" dirty="0" smtClean="0"/>
              <a:t>El </a:t>
            </a:r>
            <a:r>
              <a:rPr lang="es-ES" sz="2000" i="1" dirty="0" smtClean="0"/>
              <a:t>modelo</a:t>
            </a:r>
            <a:r>
              <a:rPr lang="es-ES" sz="2000" dirty="0" smtClean="0"/>
              <a:t> es una estructura abstracta.</a:t>
            </a:r>
            <a:endParaRPr lang="es-E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22960" y="1052736"/>
            <a:ext cx="7781488" cy="6846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 </a:t>
            </a:r>
            <a:r>
              <a:rPr lang="en-US" sz="3600" dirty="0" err="1" smtClean="0">
                <a:solidFill>
                  <a:schemeClr val="tx1"/>
                </a:solidFill>
              </a:rPr>
              <a:t>Diseño</a:t>
            </a:r>
            <a:r>
              <a:rPr lang="en-US" sz="3600" dirty="0" smtClean="0">
                <a:solidFill>
                  <a:schemeClr val="tx1"/>
                </a:solidFill>
              </a:rPr>
              <a:t> de tests—(a) </a:t>
            </a:r>
            <a:r>
              <a:rPr lang="en-US" sz="3600" dirty="0" err="1" smtClean="0">
                <a:solidFill>
                  <a:schemeClr val="tx1"/>
                </a:solidFill>
              </a:rPr>
              <a:t>Basado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criterios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2960" y="3375897"/>
            <a:ext cx="7515430" cy="239381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Probablemente, el trabajo más técnico en el área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Requiere conocimientos de Matemática Discreta, Programación,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Requiere gran parte de los contenidos de grados tradicionales en CS.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Es intelectualmente estimulante, gratificante, y desafiante.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Es análogo al papel que juega software </a:t>
            </a:r>
            <a:r>
              <a:rPr lang="es-ES" dirty="0" err="1" smtClean="0">
                <a:solidFill>
                  <a:schemeClr val="tx1"/>
                </a:solidFill>
              </a:rPr>
              <a:t>architecture</a:t>
            </a:r>
            <a:r>
              <a:rPr lang="es-ES" dirty="0" smtClean="0">
                <a:solidFill>
                  <a:schemeClr val="tx1"/>
                </a:solidFill>
              </a:rPr>
              <a:t> en desarrollo.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Utilizar personal poco cualificado para diseñar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es una MUY mala idea: se generarán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poco efectivos.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51329" y="1737263"/>
            <a:ext cx="7515431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Diseñar valores de los </a:t>
            </a:r>
            <a:r>
              <a:rPr lang="es-E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tests</a:t>
            </a: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para satisfacer criterios de cobertura u otro objetivo.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44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51329" y="3284984"/>
            <a:ext cx="7351114" cy="302433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Más difícil de lo que lo puede parecer a los desarrolladores.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El problema es que basarse solo en criterios puede pasar por alto situaciones especiales.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Requiere conocimientos del Dominio,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e Interfaces de Usuario.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s-ES" dirty="0" smtClean="0">
                <a:solidFill>
                  <a:schemeClr val="tx1"/>
                </a:solidFill>
              </a:rPr>
              <a:t>Casi no requiere conocimientos tradicionalmente adquiridos en CS.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Experiencia en el dominio del software es esencial.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Experiencia empírica es muy útil (biología, psicología, …).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Experiencia en uso de la lógica es muy útil (derecho, filosofía, matemáticas….).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s-ES" sz="2000" dirty="0" smtClean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22960" y="1052736"/>
            <a:ext cx="7781488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1 </a:t>
            </a:r>
            <a:r>
              <a:rPr lang="en-US" sz="3600" dirty="0" err="1" smtClean="0">
                <a:solidFill>
                  <a:schemeClr val="tx1"/>
                </a:solidFill>
              </a:rPr>
              <a:t>Diseño</a:t>
            </a:r>
            <a:r>
              <a:rPr lang="en-US" sz="3600" dirty="0" smtClean="0">
                <a:solidFill>
                  <a:schemeClr val="tx1"/>
                </a:solidFill>
              </a:rPr>
              <a:t> de tests—(b) Factor </a:t>
            </a:r>
            <a:r>
              <a:rPr lang="en-US" sz="3600" dirty="0" err="1" smtClean="0">
                <a:solidFill>
                  <a:schemeClr val="tx1"/>
                </a:solidFill>
              </a:rPr>
              <a:t>humano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51329" y="1737263"/>
            <a:ext cx="7515431" cy="138499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Diseñar valores de los </a:t>
            </a:r>
            <a:r>
              <a:rPr lang="es-E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tests</a:t>
            </a: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basándose en el conocimiento del dominio del programa y el conocimiento de </a:t>
            </a:r>
            <a:r>
              <a:rPr lang="es-E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testing</a:t>
            </a: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.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4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51329" y="3284984"/>
            <a:ext cx="7351114" cy="275530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s-ES" dirty="0">
                <a:solidFill>
                  <a:schemeClr val="tx1"/>
                </a:solidFill>
              </a:rPr>
              <a:t>Es intelectualmente estimulante, gratificante, y </a:t>
            </a:r>
            <a:r>
              <a:rPr lang="es-ES" dirty="0" smtClean="0">
                <a:solidFill>
                  <a:schemeClr val="tx1"/>
                </a:solidFill>
              </a:rPr>
              <a:t>desafiante.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Sin embargo, no suele ser un campo de trabajo de graduados en CS: ¡Vosotros queréis resolver problemas y construir cosas!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22960" y="1052736"/>
            <a:ext cx="7781488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1 </a:t>
            </a:r>
            <a:r>
              <a:rPr lang="en-US" sz="3600" dirty="0" err="1" smtClean="0">
                <a:solidFill>
                  <a:schemeClr val="tx1"/>
                </a:solidFill>
              </a:rPr>
              <a:t>Diseño</a:t>
            </a:r>
            <a:r>
              <a:rPr lang="en-US" sz="3600" dirty="0" smtClean="0">
                <a:solidFill>
                  <a:schemeClr val="tx1"/>
                </a:solidFill>
              </a:rPr>
              <a:t> de tests—(b) Factor </a:t>
            </a:r>
            <a:r>
              <a:rPr lang="en-US" sz="3600" dirty="0" err="1" smtClean="0">
                <a:solidFill>
                  <a:schemeClr val="tx1"/>
                </a:solidFill>
              </a:rPr>
              <a:t>humano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51329" y="1737263"/>
            <a:ext cx="7515431" cy="138499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Diseñar valores de los </a:t>
            </a:r>
            <a:r>
              <a:rPr lang="es-E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tests</a:t>
            </a: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basándose en el conocimiento del dominio del programa y el conocimiento de </a:t>
            </a:r>
            <a:r>
              <a:rPr lang="es-E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testing</a:t>
            </a: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.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5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50378" y="2878979"/>
            <a:ext cx="7558985" cy="398008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Es algo menos técnico.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Requiere conocimientos de programación.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Requiere muy poca teoría.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A menudo requiere soluciones a problemas no triviales relacionados con </a:t>
            </a:r>
            <a:r>
              <a:rPr lang="es-ES" dirty="0" err="1" smtClean="0">
                <a:solidFill>
                  <a:srgbClr val="0070C0"/>
                </a:solidFill>
              </a:rPr>
              <a:t>observabilidad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y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70C0"/>
                </a:solidFill>
              </a:rPr>
              <a:t>controlabilidad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(veremos más sobre este tema).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Puede resultar aburrido para diseñadores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Nótese que expertos en ciertos dominios (1(b)) no tienen que tener conocimientos de programación.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¿Quién es el responsable de definir e integrar los outputs esperados?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Los diseñadores no siempre conocen los valores esperados.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Se debe acudir a la ayuda de los evaluadores para ayudar aquí.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50378" y="1737361"/>
            <a:ext cx="7558985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Integrar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valores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de test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en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scripts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ejecutables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2960" y="1052736"/>
            <a:ext cx="7781488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Automatización</a:t>
            </a:r>
            <a:r>
              <a:rPr lang="en-US" sz="3600" dirty="0" smtClean="0">
                <a:solidFill>
                  <a:schemeClr val="tx1"/>
                </a:solidFill>
              </a:rPr>
              <a:t> de tests</a:t>
            </a:r>
          </a:p>
        </p:txBody>
      </p:sp>
    </p:spTree>
    <p:extLst>
      <p:ext uri="{BB962C8B-B14F-4D97-AF65-F5344CB8AC3E}">
        <p14:creationId xmlns:p14="http://schemas.microsoft.com/office/powerpoint/2010/main" val="410026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79987" y="2847636"/>
            <a:ext cx="7586403" cy="316835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Es fácil (de hecho, es trivial si 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están bien automatizados).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Requiere habilidades básicas que pueden ser cubiertas por empleados sin un </a:t>
            </a:r>
            <a:r>
              <a:rPr lang="es-ES" dirty="0" err="1" smtClean="0">
                <a:solidFill>
                  <a:schemeClr val="tx1"/>
                </a:solidFill>
              </a:rPr>
              <a:t>background</a:t>
            </a:r>
            <a:r>
              <a:rPr lang="es-ES" dirty="0" smtClean="0">
                <a:solidFill>
                  <a:schemeClr val="tx1"/>
                </a:solidFill>
              </a:rPr>
              <a:t> técnico. 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Si, por ejemplo, 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para una GUI no están bien automatizados entonces esta actividad requiere mucho </a:t>
            </a:r>
            <a:r>
              <a:rPr lang="es-ES" dirty="0" smtClean="0">
                <a:solidFill>
                  <a:srgbClr val="0070C0"/>
                </a:solidFill>
              </a:rPr>
              <a:t>trabajo manual</a:t>
            </a:r>
            <a:r>
              <a:rPr lang="es-ES" dirty="0" smtClean="0"/>
              <a:t>.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Los empleados que ejecutan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deben tener ser muy meticulosos y cuidadosos a la hora de almacenar toda la información obtenida.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922" y="1737361"/>
            <a:ext cx="8328531" cy="523220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Ejecutar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tests y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almacenar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los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resultados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22960" y="1052736"/>
            <a:ext cx="7781488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chemeClr val="tx1"/>
                </a:solidFill>
              </a:rPr>
              <a:t>3 Ejecución de </a:t>
            </a:r>
            <a:r>
              <a:rPr lang="es-ES" sz="3600" dirty="0" err="1" smtClean="0">
                <a:solidFill>
                  <a:schemeClr val="tx1"/>
                </a:solidFill>
              </a:rPr>
              <a:t>tests</a:t>
            </a:r>
            <a:endParaRPr lang="es-E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17476" y="2766461"/>
            <a:ext cx="7507436" cy="27319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dirty="0" smtClean="0">
                <a:solidFill>
                  <a:schemeClr val="tx1"/>
                </a:solidFill>
              </a:rPr>
              <a:t>Características similares a 1(b):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solidFill>
                  <a:schemeClr val="tx1"/>
                </a:solidFill>
              </a:rPr>
              <a:t>Requiere poco conocimiento de CS, mucho conocimiento del dominio y, usualmente, no suele gustar a graduados en CS.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06928" y="1737361"/>
            <a:ext cx="8328531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Evaluar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los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resultados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obtenidos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informar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los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desarrolladores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2960" y="1052736"/>
            <a:ext cx="7781488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chemeClr val="tx1"/>
                </a:solidFill>
              </a:rPr>
              <a:t>4 Evaluación de </a:t>
            </a:r>
            <a:r>
              <a:rPr lang="es-ES" sz="3600" dirty="0" err="1" smtClean="0">
                <a:solidFill>
                  <a:schemeClr val="tx1"/>
                </a:solidFill>
              </a:rPr>
              <a:t>tests</a:t>
            </a:r>
            <a:endParaRPr lang="es-E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Otras actividades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22959" y="1916832"/>
            <a:ext cx="7586403" cy="446015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dirty="0" smtClean="0">
                <a:solidFill>
                  <a:srgbClr val="0070C0"/>
                </a:solidFill>
              </a:rPr>
              <a:t>Gestión de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: Marca líneas generales, organiza el equipo, interacciona con desarrollo, elige criterios, decide grado de automatización, ….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>
                <a:solidFill>
                  <a:srgbClr val="0070C0"/>
                </a:solidFill>
              </a:rPr>
              <a:t>Mantenimiento de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: Guarda 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para reutilizarlos según el software evolucione. </a:t>
            </a:r>
          </a:p>
          <a:p>
            <a:pPr lvl="1"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Requiere cooperación de los diseñadores y </a:t>
            </a:r>
            <a:r>
              <a:rPr lang="es-ES" sz="2000" dirty="0" err="1" smtClean="0">
                <a:solidFill>
                  <a:schemeClr val="tx1"/>
                </a:solidFill>
              </a:rPr>
              <a:t>automatizadores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Decide cuanto recortar un conjunto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 Esta es una tarea parcialmente política y  parcialmente técnica (y </a:t>
            </a:r>
            <a:r>
              <a:rPr lang="es-ES" sz="2000" dirty="0" smtClean="0">
                <a:solidFill>
                  <a:srgbClr val="0070C0"/>
                </a:solidFill>
              </a:rPr>
              <a:t>muy difícil</a:t>
            </a:r>
            <a:r>
              <a:rPr lang="es-ES" sz="2000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>
                <a:solidFill>
                  <a:srgbClr val="0070C0"/>
                </a:solidFill>
              </a:rPr>
              <a:t>Documentación de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: Participan todos los miembros del equipo.</a:t>
            </a:r>
          </a:p>
          <a:p>
            <a:pPr lvl="1"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Cada test debe estar bien documentado: criterios y requisitos de test satisfechos o justificación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diseñados a mano.</a:t>
            </a:r>
          </a:p>
          <a:p>
            <a:pPr lvl="1"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Asegurar</a:t>
            </a:r>
            <a:r>
              <a:rPr lang="es-ES" sz="2000" dirty="0" smtClean="0"/>
              <a:t> </a:t>
            </a:r>
            <a:r>
              <a:rPr lang="es-ES" sz="2000" dirty="0" smtClean="0">
                <a:solidFill>
                  <a:srgbClr val="0070C0"/>
                </a:solidFill>
              </a:rPr>
              <a:t>trazabilidad </a:t>
            </a:r>
            <a:r>
              <a:rPr lang="es-ES" sz="2000" dirty="0" smtClean="0">
                <a:solidFill>
                  <a:schemeClr val="tx1"/>
                </a:solidFill>
              </a:rPr>
              <a:t>durante el proceso.</a:t>
            </a:r>
          </a:p>
          <a:p>
            <a:pPr lvl="1"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Mantener documentación sobre 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automatizados.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90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Organización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equipo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7605872" cy="32038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Una organización madura debería tener un único diseñador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que trabaje con varios </a:t>
            </a:r>
            <a:r>
              <a:rPr lang="es-ES" dirty="0" err="1" smtClean="0">
                <a:solidFill>
                  <a:schemeClr val="tx1"/>
                </a:solidFill>
              </a:rPr>
              <a:t>automatizadores</a:t>
            </a:r>
            <a:r>
              <a:rPr lang="es-ES" dirty="0" smtClean="0">
                <a:solidFill>
                  <a:schemeClr val="tx1"/>
                </a:solidFill>
              </a:rPr>
              <a:t>, ejecutores y evaluadores.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dirty="0" smtClean="0">
                <a:solidFill>
                  <a:srgbClr val="0070C0"/>
                </a:solidFill>
              </a:rPr>
              <a:t>mejora de la automatización </a:t>
            </a:r>
            <a:r>
              <a:rPr lang="es-ES" dirty="0" err="1" smtClean="0">
                <a:solidFill>
                  <a:schemeClr val="tx1"/>
                </a:solidFill>
              </a:rPr>
              <a:t>dismuirá</a:t>
            </a:r>
            <a:r>
              <a:rPr lang="es-ES" dirty="0" smtClean="0">
                <a:solidFill>
                  <a:schemeClr val="tx1"/>
                </a:solidFill>
              </a:rPr>
              <a:t> el número de ejecutores.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En teoría hasta cero… aunque en la práctica…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Asignar personal inadecuado (sobre/infra-cualificado) lleva a ineficiencia, baja satisfacción y rendimiento reducido.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52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Organización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equipo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7605872" cy="35074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Consideremos las siguientes situaciones: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Un diseñador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cualificado se aburrirá con otras tareas y, seguramente, buscará otro trabajo.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Un evaluador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cualificado no entenderá los beneficios de utilizar criterios de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Sin embargo, los evaluadores tienen conocimiento del dominio que les permitirá sugerir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para estudiar situaciones que podrían haberse pasado por alto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s-ES" dirty="0" smtClean="0">
                <a:solidFill>
                  <a:schemeClr val="tx1"/>
                </a:solidFill>
              </a:rPr>
              <a:t>En resumen, las cuatro actividades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son bastante diferentes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y sin embargo, como ya hemos dicho: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1543" y="5375275"/>
            <a:ext cx="7497819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Muchos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equipos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de testing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usan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el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mismo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personal para las CUATRO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actividades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17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53496" cy="145075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Aplicando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actividades</a:t>
            </a:r>
            <a:r>
              <a:rPr lang="en-US" dirty="0" smtClean="0">
                <a:solidFill>
                  <a:schemeClr val="tx1"/>
                </a:solidFill>
              </a:rPr>
              <a:t> de testing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1885950"/>
            <a:ext cx="7772400" cy="1815882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Para poder usar personal de manera efectiva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y testear de manera eficiente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necesitamos un proceso que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4348163"/>
            <a:ext cx="7772400" cy="1169551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permita a los diseñadores de </a:t>
            </a:r>
            <a:r>
              <a:rPr lang="es-E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tests</a:t>
            </a: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elevar su nivel de abstracción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0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Fundamentos</a:t>
            </a:r>
            <a:r>
              <a:rPr lang="en-US" dirty="0" smtClean="0"/>
              <a:t> del testing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60003" y="1964377"/>
            <a:ext cx="5707182" cy="2339102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00"/>
                </a:solidFill>
              </a:rPr>
              <a:t>Program testing </a:t>
            </a:r>
            <a:r>
              <a:rPr lang="en-US" sz="3200" dirty="0" smtClean="0">
                <a:solidFill>
                  <a:srgbClr val="FFFF00"/>
                </a:solidFill>
              </a:rPr>
              <a:t>ca be used to </a:t>
            </a:r>
            <a:r>
              <a:rPr lang="en-US" sz="3200" dirty="0">
                <a:solidFill>
                  <a:srgbClr val="FFFF00"/>
                </a:solidFill>
              </a:rPr>
              <a:t>show the presence of </a:t>
            </a:r>
            <a:r>
              <a:rPr lang="en-US" sz="3200" dirty="0" smtClean="0">
                <a:solidFill>
                  <a:srgbClr val="FFFF00"/>
                </a:solidFill>
              </a:rPr>
              <a:t>bugs, </a:t>
            </a:r>
            <a:r>
              <a:rPr lang="en-US" sz="3200" dirty="0">
                <a:solidFill>
                  <a:srgbClr val="FFFF00"/>
                </a:solidFill>
              </a:rPr>
              <a:t>but never </a:t>
            </a:r>
            <a:r>
              <a:rPr lang="en-US" sz="3200" dirty="0" smtClean="0">
                <a:solidFill>
                  <a:srgbClr val="FFFF00"/>
                </a:solidFill>
              </a:rPr>
              <a:t>to show their absence!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E. W. Dijkstra. Notes </a:t>
            </a:r>
            <a:r>
              <a:rPr lang="en-US" sz="2000" dirty="0">
                <a:solidFill>
                  <a:schemeClr val="bg1"/>
                </a:solidFill>
              </a:rPr>
              <a:t>On Structured </a:t>
            </a:r>
            <a:r>
              <a:rPr lang="en-US" sz="2000" dirty="0" smtClean="0">
                <a:solidFill>
                  <a:schemeClr val="bg1"/>
                </a:solidFill>
              </a:rPr>
              <a:t>Programming </a:t>
            </a:r>
            <a:r>
              <a:rPr lang="en-US" sz="2000" dirty="0">
                <a:solidFill>
                  <a:schemeClr val="bg1"/>
                </a:solidFill>
              </a:rPr>
              <a:t>(EWD249), Section </a:t>
            </a:r>
            <a:r>
              <a:rPr lang="en-US" sz="2000" dirty="0" smtClean="0">
                <a:solidFill>
                  <a:schemeClr val="bg1"/>
                </a:solidFill>
              </a:rPr>
              <a:t>3, 1970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6" y="2609948"/>
            <a:ext cx="2794000" cy="37211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6003" y="1923557"/>
            <a:ext cx="2434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/>
              <a:t>Edsger</a:t>
            </a:r>
            <a:r>
              <a:rPr lang="es-ES" sz="2000" dirty="0"/>
              <a:t> </a:t>
            </a:r>
            <a:r>
              <a:rPr lang="es-ES" sz="2000" dirty="0" err="1"/>
              <a:t>Wybe</a:t>
            </a:r>
            <a:r>
              <a:rPr lang="es-ES" sz="2000" dirty="0"/>
              <a:t> </a:t>
            </a:r>
            <a:r>
              <a:rPr lang="es-ES" sz="2000" dirty="0" err="1" smtClean="0"/>
              <a:t>Dijkstra</a:t>
            </a:r>
            <a:r>
              <a:rPr lang="es-ES" sz="2000" dirty="0" smtClean="0"/>
              <a:t> </a:t>
            </a:r>
          </a:p>
          <a:p>
            <a:pPr algn="ctr"/>
            <a:r>
              <a:rPr lang="es-ES" sz="2000" dirty="0" smtClean="0"/>
              <a:t>(1930-2002)</a:t>
            </a:r>
            <a:endParaRPr lang="en-US" sz="20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37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MDTD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práctica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16639"/>
            <a:ext cx="7543800" cy="371717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Esta metodología deja que un diseñador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rgbClr val="0070C0"/>
                </a:solidFill>
              </a:rPr>
              <a:t>haga las cuentas</a:t>
            </a:r>
            <a:r>
              <a:rPr lang="es-ES" dirty="0" smtClean="0"/>
              <a:t>.</a:t>
            </a:r>
          </a:p>
          <a:p>
            <a:pPr marL="0" indent="0"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A partir de aquí, 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 tradicionales y los programadores pueden realizar sus tareas.</a:t>
            </a:r>
          </a:p>
          <a:p>
            <a:pPr lvl="1"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Encontrar valores.</a:t>
            </a:r>
          </a:p>
          <a:p>
            <a:pPr lvl="1"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Automatizar 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Ejecutar 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Evaluar 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285750" lvl="1" indent="-285750">
              <a:buSzPct val="75000"/>
              <a:buFont typeface="Monotype Sorts" charset="2"/>
              <a:buChar char="n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0" lvl="1" indent="0">
              <a:buSzPct val="75000"/>
              <a:buNone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Al igual que en otras ingenierías, un ingeniero usa matemáticas para construir modelos/planos para a continuación dirigir a carpinteros, electricistas, técnicos…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20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432594" y="28574"/>
            <a:ext cx="7543800" cy="9207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Model-Driven Test Design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7" y="3597275"/>
            <a:ext cx="1600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A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rtefacto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software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7" y="1125538"/>
            <a:ext cx="1519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Modelo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Estructura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de test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84888" y="971550"/>
            <a:ext cx="2166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refinados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especificaciones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Valores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inputs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579372"/>
            <a:ext cx="1001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35661" y="5447310"/>
            <a:ext cx="13172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Scripts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51953" y="5397640"/>
            <a:ext cx="15746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Resultados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244440" y="2138328"/>
            <a:ext cx="2117794" cy="8001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71384" y="4599779"/>
            <a:ext cx="1110728" cy="124856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pasa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falla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0" idx="1"/>
          </p:cNvCxnSpPr>
          <p:nvPr/>
        </p:nvCxnSpPr>
        <p:spPr bwMode="auto">
          <a:xfrm>
            <a:off x="5105400" y="1479481"/>
            <a:ext cx="979488" cy="1537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801012" y="3609411"/>
            <a:ext cx="3076484" cy="107721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/>
            <a:r>
              <a:rPr lang="en-US" sz="2400" dirty="0" err="1" smtClean="0">
                <a:latin typeface="Bradley Hand ITC" pitchFamily="66" charset="0"/>
              </a:rPr>
              <a:t>IMPLEMENTACIóN</a:t>
            </a:r>
            <a:endParaRPr lang="en-US" sz="2400" dirty="0" smtClean="0">
              <a:latin typeface="Bradley Hand ITC" pitchFamily="66" charset="0"/>
            </a:endParaRPr>
          </a:p>
          <a:p>
            <a:pPr algn="ctr"/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340856" y="2182218"/>
            <a:ext cx="1476686" cy="107721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/>
            <a:r>
              <a:rPr lang="en-US" sz="2400" dirty="0" smtClean="0">
                <a:latin typeface="Bradley Hand ITC" pitchFamily="66" charset="0"/>
              </a:rPr>
              <a:t>DISEÑO</a:t>
            </a:r>
          </a:p>
          <a:p>
            <a:pPr algn="ctr"/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 flipH="1">
            <a:off x="8251032" y="1633270"/>
            <a:ext cx="794" cy="2327543"/>
          </a:xfrm>
          <a:prstGeom prst="curvedConnector4">
            <a:avLst>
              <a:gd name="adj1" fmla="val -28790932"/>
              <a:gd name="adj2" fmla="val 64215"/>
            </a:avLst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urved Connector 15"/>
          <p:cNvCxnSpPr>
            <a:cxnSpLocks noChangeShapeType="1"/>
            <a:endCxn id="28" idx="1"/>
          </p:cNvCxnSpPr>
          <p:nvPr/>
        </p:nvCxnSpPr>
        <p:spPr bwMode="auto">
          <a:xfrm flipV="1">
            <a:off x="1122363" y="2432050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22625" y="2078038"/>
            <a:ext cx="1801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de test</a:t>
            </a:r>
          </a:p>
        </p:txBody>
      </p:sp>
      <p:cxnSp>
        <p:nvCxnSpPr>
          <p:cNvPr id="30" name="Curved Connector 15"/>
          <p:cNvCxnSpPr>
            <a:cxnSpLocks noChangeShapeType="1"/>
            <a:stCxn id="28" idx="3"/>
            <a:endCxn id="10" idx="1"/>
          </p:cNvCxnSpPr>
          <p:nvPr/>
        </p:nvCxnSpPr>
        <p:spPr bwMode="auto">
          <a:xfrm flipV="1">
            <a:off x="5024438" y="1633270"/>
            <a:ext cx="1060450" cy="798781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338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6" grpId="0"/>
      <p:bldP spid="67" grpId="0" animBg="1"/>
      <p:bldP spid="68" grpId="0" animBg="1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432593" y="28574"/>
            <a:ext cx="7976769" cy="9207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Model-Driven Test Design: </a:t>
            </a:r>
            <a:r>
              <a:rPr lang="en-US" sz="4400" dirty="0" err="1" smtClean="0">
                <a:solidFill>
                  <a:schemeClr val="tx1"/>
                </a:solidFill>
              </a:rPr>
              <a:t>Pasos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7" y="3597275"/>
            <a:ext cx="1600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A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rtefacto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software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7" y="1125538"/>
            <a:ext cx="1519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Modelo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Estructura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de test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84888" y="971550"/>
            <a:ext cx="2166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refinados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especificaciones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Valores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inputs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579372"/>
            <a:ext cx="1001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35661" y="5447310"/>
            <a:ext cx="13172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Scripts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51953" y="5397640"/>
            <a:ext cx="15746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Resultados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244440" y="2138328"/>
            <a:ext cx="2117794" cy="8001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71384" y="4599779"/>
            <a:ext cx="1110728" cy="124856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pasa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falla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0" idx="1"/>
          </p:cNvCxnSpPr>
          <p:nvPr/>
        </p:nvCxnSpPr>
        <p:spPr bwMode="auto">
          <a:xfrm>
            <a:off x="5105400" y="1479481"/>
            <a:ext cx="979488" cy="1537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801012" y="3609411"/>
            <a:ext cx="3076484" cy="107721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/>
            <a:r>
              <a:rPr lang="en-US" sz="2400" dirty="0" err="1" smtClean="0">
                <a:latin typeface="Bradley Hand ITC" pitchFamily="66" charset="0"/>
              </a:rPr>
              <a:t>IMPLEMENTACIóN</a:t>
            </a:r>
            <a:endParaRPr lang="en-US" sz="2400" dirty="0" smtClean="0">
              <a:latin typeface="Bradley Hand ITC" pitchFamily="66" charset="0"/>
            </a:endParaRPr>
          </a:p>
          <a:p>
            <a:pPr algn="ctr"/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340856" y="2182218"/>
            <a:ext cx="1476686" cy="107721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/>
            <a:r>
              <a:rPr lang="en-US" sz="2400" dirty="0" smtClean="0">
                <a:latin typeface="Bradley Hand ITC" pitchFamily="66" charset="0"/>
              </a:rPr>
              <a:t>DISEÑO</a:t>
            </a:r>
          </a:p>
          <a:p>
            <a:pPr algn="ctr"/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 flipH="1">
            <a:off x="8251032" y="1633270"/>
            <a:ext cx="794" cy="2327543"/>
          </a:xfrm>
          <a:prstGeom prst="curvedConnector4">
            <a:avLst>
              <a:gd name="adj1" fmla="val -28790932"/>
              <a:gd name="adj2" fmla="val 64215"/>
            </a:avLst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urved Connector 15"/>
          <p:cNvCxnSpPr>
            <a:cxnSpLocks noChangeShapeType="1"/>
            <a:endCxn id="28" idx="1"/>
          </p:cNvCxnSpPr>
          <p:nvPr/>
        </p:nvCxnSpPr>
        <p:spPr bwMode="auto">
          <a:xfrm flipV="1">
            <a:off x="1122363" y="2432050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22625" y="2078038"/>
            <a:ext cx="1801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de test</a:t>
            </a:r>
          </a:p>
        </p:txBody>
      </p:sp>
      <p:cxnSp>
        <p:nvCxnSpPr>
          <p:cNvPr id="30" name="Curved Connector 15"/>
          <p:cNvCxnSpPr>
            <a:cxnSpLocks noChangeShapeType="1"/>
            <a:stCxn id="28" idx="3"/>
            <a:endCxn id="10" idx="1"/>
          </p:cNvCxnSpPr>
          <p:nvPr/>
        </p:nvCxnSpPr>
        <p:spPr bwMode="auto">
          <a:xfrm flipV="1">
            <a:off x="5024438" y="1633270"/>
            <a:ext cx="1060450" cy="798781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38"/>
          <p:cNvSpPr txBox="1"/>
          <p:nvPr/>
        </p:nvSpPr>
        <p:spPr>
          <a:xfrm>
            <a:off x="721827" y="2057400"/>
            <a:ext cx="88838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A</a:t>
            </a:r>
            <a:r>
              <a:rPr lang="en-US" dirty="0" err="1" smtClean="0">
                <a:solidFill>
                  <a:schemeClr val="tx1"/>
                </a:solidFill>
              </a:rPr>
              <a:t>nálisis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5"/>
          <p:cNvSpPr txBox="1"/>
          <p:nvPr/>
        </p:nvSpPr>
        <p:spPr>
          <a:xfrm>
            <a:off x="1665288" y="2532063"/>
            <a:ext cx="1285875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Análisis</a:t>
            </a:r>
            <a:r>
              <a:rPr lang="en-US" dirty="0" smtClean="0"/>
              <a:t> del </a:t>
            </a:r>
            <a:r>
              <a:rPr lang="en-US" dirty="0" err="1" smtClean="0"/>
              <a:t>dominio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40"/>
          <p:cNvSpPr txBox="1"/>
          <p:nvPr/>
        </p:nvSpPr>
        <p:spPr>
          <a:xfrm>
            <a:off x="2820163" y="788986"/>
            <a:ext cx="88588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C</a:t>
            </a:r>
            <a:r>
              <a:rPr lang="en-US" dirty="0" err="1" smtClean="0">
                <a:solidFill>
                  <a:schemeClr val="tx1"/>
                </a:solidFill>
              </a:rPr>
              <a:t>riterio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41"/>
          <p:cNvSpPr txBox="1"/>
          <p:nvPr/>
        </p:nvSpPr>
        <p:spPr>
          <a:xfrm rot="600354">
            <a:off x="5115977" y="1039132"/>
            <a:ext cx="85504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R</a:t>
            </a:r>
            <a:r>
              <a:rPr lang="en-US" dirty="0" err="1" smtClean="0">
                <a:solidFill>
                  <a:schemeClr val="tx1"/>
                </a:solidFill>
              </a:rPr>
              <a:t>efinar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42"/>
          <p:cNvSpPr txBox="1"/>
          <p:nvPr/>
        </p:nvSpPr>
        <p:spPr>
          <a:xfrm>
            <a:off x="7872454" y="2346905"/>
            <a:ext cx="94936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G</a:t>
            </a:r>
            <a:r>
              <a:rPr lang="en-US" dirty="0" err="1" smtClean="0">
                <a:solidFill>
                  <a:schemeClr val="tx1"/>
                </a:solidFill>
              </a:rPr>
              <a:t>enerar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43"/>
          <p:cNvSpPr txBox="1"/>
          <p:nvPr/>
        </p:nvSpPr>
        <p:spPr>
          <a:xfrm>
            <a:off x="7397751" y="5038725"/>
            <a:ext cx="1109663" cy="92333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P</a:t>
            </a:r>
            <a:r>
              <a:rPr lang="en-US" dirty="0" err="1" smtClean="0">
                <a:solidFill>
                  <a:schemeClr val="tx1"/>
                </a:solidFill>
              </a:rPr>
              <a:t>refijo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</a:p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sufijo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esperado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44"/>
          <p:cNvSpPr txBox="1"/>
          <p:nvPr/>
        </p:nvSpPr>
        <p:spPr>
          <a:xfrm>
            <a:off x="5106015" y="5167313"/>
            <a:ext cx="1337033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A</a:t>
            </a:r>
            <a:r>
              <a:rPr lang="en-US" dirty="0" err="1" smtClean="0">
                <a:solidFill>
                  <a:schemeClr val="tx1"/>
                </a:solidFill>
              </a:rPr>
              <a:t>utomatizar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45"/>
          <p:cNvSpPr txBox="1"/>
          <p:nvPr/>
        </p:nvSpPr>
        <p:spPr>
          <a:xfrm>
            <a:off x="3755840" y="5126038"/>
            <a:ext cx="951287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Ej</a:t>
            </a:r>
            <a:r>
              <a:rPr lang="en-US" dirty="0" err="1" smtClean="0">
                <a:solidFill>
                  <a:schemeClr val="tx1"/>
                </a:solidFill>
              </a:rPr>
              <a:t>ecutar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46"/>
          <p:cNvSpPr txBox="1"/>
          <p:nvPr/>
        </p:nvSpPr>
        <p:spPr>
          <a:xfrm>
            <a:off x="2004210" y="5060087"/>
            <a:ext cx="868379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err="1" smtClean="0"/>
              <a:t>E</a:t>
            </a:r>
            <a:r>
              <a:rPr lang="en-US" dirty="0" err="1" smtClean="0">
                <a:solidFill>
                  <a:schemeClr val="tx1"/>
                </a:solidFill>
              </a:rPr>
              <a:t>valuar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9" name="Group 47"/>
          <p:cNvGrpSpPr>
            <a:grpSpLocks/>
          </p:cNvGrpSpPr>
          <p:nvPr/>
        </p:nvGrpSpPr>
        <p:grpSpPr bwMode="auto">
          <a:xfrm>
            <a:off x="3041650" y="2562225"/>
            <a:ext cx="4600575" cy="2070100"/>
            <a:chOff x="3041822" y="2562130"/>
            <a:chExt cx="4600955" cy="2069438"/>
          </a:xfrm>
        </p:grpSpPr>
        <p:sp>
          <p:nvSpPr>
            <p:cNvPr id="40" name="Left Brace 48"/>
            <p:cNvSpPr/>
            <p:nvPr/>
          </p:nvSpPr>
          <p:spPr>
            <a:xfrm rot="4719087">
              <a:off x="4974912" y="1963702"/>
              <a:ext cx="734777" cy="4600955"/>
            </a:xfrm>
            <a:prstGeom prst="leftBrace">
              <a:avLst>
                <a:gd name="adj1" fmla="val 8333"/>
                <a:gd name="adj2" fmla="val 49690"/>
              </a:avLst>
            </a:pr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1" name="Group 89"/>
            <p:cNvGrpSpPr>
              <a:grpSpLocks/>
            </p:cNvGrpSpPr>
            <p:nvPr/>
          </p:nvGrpSpPr>
          <p:grpSpPr bwMode="auto">
            <a:xfrm rot="-677690">
              <a:off x="4562954" y="2562130"/>
              <a:ext cx="999582" cy="1367073"/>
              <a:chOff x="4698749" y="2544024"/>
              <a:chExt cx="999582" cy="1367073"/>
            </a:xfrm>
          </p:grpSpPr>
          <p:sp>
            <p:nvSpPr>
              <p:cNvPr id="42" name="Freeform 51"/>
              <p:cNvSpPr/>
              <p:nvPr/>
            </p:nvSpPr>
            <p:spPr>
              <a:xfrm>
                <a:off x="5284424" y="2641478"/>
                <a:ext cx="411197" cy="1245789"/>
              </a:xfrm>
              <a:custGeom>
                <a:avLst/>
                <a:gdLst>
                  <a:gd name="connsiteX0" fmla="*/ 0 w 411108"/>
                  <a:gd name="connsiteY0" fmla="*/ 1252009 h 1252009"/>
                  <a:gd name="connsiteX1" fmla="*/ 9054 w 411108"/>
                  <a:gd name="connsiteY1" fmla="*/ 790282 h 1252009"/>
                  <a:gd name="connsiteX2" fmla="*/ 18107 w 411108"/>
                  <a:gd name="connsiteY2" fmla="*/ 672587 h 1252009"/>
                  <a:gd name="connsiteX3" fmla="*/ 45268 w 411108"/>
                  <a:gd name="connsiteY3" fmla="*/ 582053 h 1252009"/>
                  <a:gd name="connsiteX4" fmla="*/ 63375 w 411108"/>
                  <a:gd name="connsiteY4" fmla="*/ 518678 h 1252009"/>
                  <a:gd name="connsiteX5" fmla="*/ 99588 w 411108"/>
                  <a:gd name="connsiteY5" fmla="*/ 455304 h 1252009"/>
                  <a:gd name="connsiteX6" fmla="*/ 108642 w 411108"/>
                  <a:gd name="connsiteY6" fmla="*/ 428144 h 1252009"/>
                  <a:gd name="connsiteX7" fmla="*/ 135802 w 411108"/>
                  <a:gd name="connsiteY7" fmla="*/ 391930 h 1252009"/>
                  <a:gd name="connsiteX8" fmla="*/ 181070 w 411108"/>
                  <a:gd name="connsiteY8" fmla="*/ 328556 h 1252009"/>
                  <a:gd name="connsiteX9" fmla="*/ 244444 w 411108"/>
                  <a:gd name="connsiteY9" fmla="*/ 228967 h 1252009"/>
                  <a:gd name="connsiteX10" fmla="*/ 325925 w 411108"/>
                  <a:gd name="connsiteY10" fmla="*/ 111272 h 1252009"/>
                  <a:gd name="connsiteX11" fmla="*/ 353085 w 411108"/>
                  <a:gd name="connsiteY11" fmla="*/ 75059 h 1252009"/>
                  <a:gd name="connsiteX12" fmla="*/ 371192 w 411108"/>
                  <a:gd name="connsiteY12" fmla="*/ 47898 h 1252009"/>
                  <a:gd name="connsiteX13" fmla="*/ 407406 w 411108"/>
                  <a:gd name="connsiteY13" fmla="*/ 2631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108" h="1252009">
                    <a:moveTo>
                      <a:pt x="0" y="1252009"/>
                    </a:moveTo>
                    <a:cubicBezTo>
                      <a:pt x="3018" y="1098100"/>
                      <a:pt x="4246" y="944145"/>
                      <a:pt x="9054" y="790282"/>
                    </a:cubicBezTo>
                    <a:cubicBezTo>
                      <a:pt x="10283" y="750954"/>
                      <a:pt x="13510" y="711665"/>
                      <a:pt x="18107" y="672587"/>
                    </a:cubicBezTo>
                    <a:cubicBezTo>
                      <a:pt x="21300" y="645447"/>
                      <a:pt x="39317" y="605857"/>
                      <a:pt x="45268" y="582053"/>
                    </a:cubicBezTo>
                    <a:cubicBezTo>
                      <a:pt x="48170" y="570445"/>
                      <a:pt x="56879" y="531670"/>
                      <a:pt x="63375" y="518678"/>
                    </a:cubicBezTo>
                    <a:cubicBezTo>
                      <a:pt x="74256" y="496916"/>
                      <a:pt x="88707" y="477066"/>
                      <a:pt x="99588" y="455304"/>
                    </a:cubicBezTo>
                    <a:cubicBezTo>
                      <a:pt x="103856" y="446768"/>
                      <a:pt x="103907" y="436430"/>
                      <a:pt x="108642" y="428144"/>
                    </a:cubicBezTo>
                    <a:cubicBezTo>
                      <a:pt x="116128" y="415043"/>
                      <a:pt x="127805" y="404726"/>
                      <a:pt x="135802" y="391930"/>
                    </a:cubicBezTo>
                    <a:cubicBezTo>
                      <a:pt x="175521" y="328378"/>
                      <a:pt x="129294" y="380330"/>
                      <a:pt x="181070" y="328556"/>
                    </a:cubicBezTo>
                    <a:cubicBezTo>
                      <a:pt x="204412" y="258524"/>
                      <a:pt x="169387" y="354063"/>
                      <a:pt x="244444" y="228967"/>
                    </a:cubicBezTo>
                    <a:cubicBezTo>
                      <a:pt x="287130" y="157823"/>
                      <a:pt x="261047" y="197776"/>
                      <a:pt x="325925" y="111272"/>
                    </a:cubicBezTo>
                    <a:cubicBezTo>
                      <a:pt x="334978" y="99201"/>
                      <a:pt x="344715" y="87614"/>
                      <a:pt x="353085" y="75059"/>
                    </a:cubicBezTo>
                    <a:cubicBezTo>
                      <a:pt x="359121" y="66005"/>
                      <a:pt x="364226" y="56257"/>
                      <a:pt x="371192" y="47898"/>
                    </a:cubicBezTo>
                    <a:cubicBezTo>
                      <a:pt x="411108" y="0"/>
                      <a:pt x="388420" y="40605"/>
                      <a:pt x="407406" y="2631"/>
                    </a:cubicBezTo>
                  </a:path>
                </a:pathLst>
              </a:cu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" name="Freeform 54"/>
              <p:cNvSpPr/>
              <p:nvPr/>
            </p:nvSpPr>
            <p:spPr>
              <a:xfrm flipH="1">
                <a:off x="4689534" y="2732137"/>
                <a:ext cx="592186" cy="1122004"/>
              </a:xfrm>
              <a:custGeom>
                <a:avLst/>
                <a:gdLst>
                  <a:gd name="connsiteX0" fmla="*/ 0 w 411108"/>
                  <a:gd name="connsiteY0" fmla="*/ 1252009 h 1252009"/>
                  <a:gd name="connsiteX1" fmla="*/ 9054 w 411108"/>
                  <a:gd name="connsiteY1" fmla="*/ 790282 h 1252009"/>
                  <a:gd name="connsiteX2" fmla="*/ 18107 w 411108"/>
                  <a:gd name="connsiteY2" fmla="*/ 672587 h 1252009"/>
                  <a:gd name="connsiteX3" fmla="*/ 45268 w 411108"/>
                  <a:gd name="connsiteY3" fmla="*/ 582053 h 1252009"/>
                  <a:gd name="connsiteX4" fmla="*/ 63375 w 411108"/>
                  <a:gd name="connsiteY4" fmla="*/ 518678 h 1252009"/>
                  <a:gd name="connsiteX5" fmla="*/ 99588 w 411108"/>
                  <a:gd name="connsiteY5" fmla="*/ 455304 h 1252009"/>
                  <a:gd name="connsiteX6" fmla="*/ 108642 w 411108"/>
                  <a:gd name="connsiteY6" fmla="*/ 428144 h 1252009"/>
                  <a:gd name="connsiteX7" fmla="*/ 135802 w 411108"/>
                  <a:gd name="connsiteY7" fmla="*/ 391930 h 1252009"/>
                  <a:gd name="connsiteX8" fmla="*/ 181070 w 411108"/>
                  <a:gd name="connsiteY8" fmla="*/ 328556 h 1252009"/>
                  <a:gd name="connsiteX9" fmla="*/ 244444 w 411108"/>
                  <a:gd name="connsiteY9" fmla="*/ 228967 h 1252009"/>
                  <a:gd name="connsiteX10" fmla="*/ 325925 w 411108"/>
                  <a:gd name="connsiteY10" fmla="*/ 111272 h 1252009"/>
                  <a:gd name="connsiteX11" fmla="*/ 353085 w 411108"/>
                  <a:gd name="connsiteY11" fmla="*/ 75059 h 1252009"/>
                  <a:gd name="connsiteX12" fmla="*/ 371192 w 411108"/>
                  <a:gd name="connsiteY12" fmla="*/ 47898 h 1252009"/>
                  <a:gd name="connsiteX13" fmla="*/ 407406 w 411108"/>
                  <a:gd name="connsiteY13" fmla="*/ 2631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108" h="1252009">
                    <a:moveTo>
                      <a:pt x="0" y="1252009"/>
                    </a:moveTo>
                    <a:cubicBezTo>
                      <a:pt x="3018" y="1098100"/>
                      <a:pt x="4246" y="944145"/>
                      <a:pt x="9054" y="790282"/>
                    </a:cubicBezTo>
                    <a:cubicBezTo>
                      <a:pt x="10283" y="750954"/>
                      <a:pt x="13510" y="711665"/>
                      <a:pt x="18107" y="672587"/>
                    </a:cubicBezTo>
                    <a:cubicBezTo>
                      <a:pt x="21300" y="645447"/>
                      <a:pt x="39317" y="605857"/>
                      <a:pt x="45268" y="582053"/>
                    </a:cubicBezTo>
                    <a:cubicBezTo>
                      <a:pt x="48170" y="570445"/>
                      <a:pt x="56879" y="531670"/>
                      <a:pt x="63375" y="518678"/>
                    </a:cubicBezTo>
                    <a:cubicBezTo>
                      <a:pt x="74256" y="496916"/>
                      <a:pt x="88707" y="477066"/>
                      <a:pt x="99588" y="455304"/>
                    </a:cubicBezTo>
                    <a:cubicBezTo>
                      <a:pt x="103856" y="446768"/>
                      <a:pt x="103907" y="436430"/>
                      <a:pt x="108642" y="428144"/>
                    </a:cubicBezTo>
                    <a:cubicBezTo>
                      <a:pt x="116128" y="415043"/>
                      <a:pt x="127805" y="404726"/>
                      <a:pt x="135802" y="391930"/>
                    </a:cubicBezTo>
                    <a:cubicBezTo>
                      <a:pt x="175521" y="328378"/>
                      <a:pt x="129294" y="380330"/>
                      <a:pt x="181070" y="328556"/>
                    </a:cubicBezTo>
                    <a:cubicBezTo>
                      <a:pt x="204412" y="258524"/>
                      <a:pt x="169387" y="354063"/>
                      <a:pt x="244444" y="228967"/>
                    </a:cubicBezTo>
                    <a:cubicBezTo>
                      <a:pt x="287130" y="157823"/>
                      <a:pt x="261047" y="197776"/>
                      <a:pt x="325925" y="111272"/>
                    </a:cubicBezTo>
                    <a:cubicBezTo>
                      <a:pt x="334978" y="99201"/>
                      <a:pt x="344715" y="87614"/>
                      <a:pt x="353085" y="75059"/>
                    </a:cubicBezTo>
                    <a:cubicBezTo>
                      <a:pt x="359121" y="66005"/>
                      <a:pt x="364226" y="56257"/>
                      <a:pt x="371192" y="47898"/>
                    </a:cubicBezTo>
                    <a:cubicBezTo>
                      <a:pt x="411108" y="0"/>
                      <a:pt x="388420" y="40605"/>
                      <a:pt x="407406" y="2631"/>
                    </a:cubicBezTo>
                  </a:path>
                </a:pathLst>
              </a:cu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4" name="Straight Arrow Connector 55"/>
              <p:cNvCxnSpPr>
                <a:stCxn id="42" idx="0"/>
              </p:cNvCxnSpPr>
              <p:nvPr/>
            </p:nvCxnSpPr>
            <p:spPr>
              <a:xfrm flipH="1" flipV="1">
                <a:off x="5235025" y="2528355"/>
                <a:ext cx="46041" cy="1363226"/>
              </a:xfrm>
              <a:prstGeom prst="straightConnector1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56"/>
          <p:cNvSpPr txBox="1"/>
          <p:nvPr/>
        </p:nvSpPr>
        <p:spPr>
          <a:xfrm rot="21030169">
            <a:off x="4878687" y="4330184"/>
            <a:ext cx="1074140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F</a:t>
            </a:r>
            <a:r>
              <a:rPr lang="en-US" dirty="0" smtClean="0">
                <a:solidFill>
                  <a:schemeClr val="tx1"/>
                </a:solidFill>
              </a:rPr>
              <a:t>eedback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33</a:t>
            </a:fld>
            <a:endParaRPr lang="es-ES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432594" y="28574"/>
            <a:ext cx="8711406" cy="9207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Model-Driven Test </a:t>
            </a:r>
            <a:r>
              <a:rPr lang="en-US" sz="4400" dirty="0">
                <a:solidFill>
                  <a:schemeClr val="tx1"/>
                </a:solidFill>
              </a:rPr>
              <a:t>Design : </a:t>
            </a:r>
            <a:r>
              <a:rPr lang="en-US" sz="4400" dirty="0" err="1">
                <a:solidFill>
                  <a:schemeClr val="tx1"/>
                </a:solidFill>
              </a:rPr>
              <a:t>Actividades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7" y="3597275"/>
            <a:ext cx="1600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A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rtefacto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software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7" y="1125538"/>
            <a:ext cx="1519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Modelo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Estructura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de test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84888" y="971550"/>
            <a:ext cx="2166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Requisitos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refinados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especificaciones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Valores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inputs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579372"/>
            <a:ext cx="1001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35661" y="5447310"/>
            <a:ext cx="13172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Scripts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51953" y="5397640"/>
            <a:ext cx="15746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Resultados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de tests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244440" y="2138328"/>
            <a:ext cx="2117794" cy="8001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71384" y="4599779"/>
            <a:ext cx="1110728" cy="124856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pasa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  <a:cs typeface="Shruti" pitchFamily="34" charset="0"/>
              </a:rPr>
              <a:t>falla</a:t>
            </a:r>
            <a:endParaRPr lang="en-US" dirty="0">
              <a:solidFill>
                <a:srgbClr val="0070C0"/>
              </a:solidFill>
              <a:latin typeface="Comic Sans MS" pitchFamily="66" charset="0"/>
              <a:cs typeface="Shruti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0" idx="1"/>
          </p:cNvCxnSpPr>
          <p:nvPr/>
        </p:nvCxnSpPr>
        <p:spPr bwMode="auto">
          <a:xfrm>
            <a:off x="5105400" y="1479481"/>
            <a:ext cx="979488" cy="1537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801012" y="3609411"/>
            <a:ext cx="3076484" cy="107721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/>
            <a:r>
              <a:rPr lang="en-US" sz="2400" dirty="0" err="1" smtClean="0">
                <a:latin typeface="Bradley Hand ITC" pitchFamily="66" charset="0"/>
              </a:rPr>
              <a:t>IMPLEMENTACIóN</a:t>
            </a:r>
            <a:endParaRPr lang="en-US" sz="2400" dirty="0" smtClean="0">
              <a:latin typeface="Bradley Hand ITC" pitchFamily="66" charset="0"/>
            </a:endParaRPr>
          </a:p>
          <a:p>
            <a:pPr algn="ctr"/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340856" y="2182218"/>
            <a:ext cx="1476686" cy="107721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/>
            <a:r>
              <a:rPr lang="en-US" sz="2400" dirty="0" smtClean="0">
                <a:latin typeface="Bradley Hand ITC" pitchFamily="66" charset="0"/>
              </a:rPr>
              <a:t>DISEÑO</a:t>
            </a:r>
          </a:p>
          <a:p>
            <a:pPr algn="ctr"/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 flipH="1">
            <a:off x="8251032" y="1633270"/>
            <a:ext cx="794" cy="2327543"/>
          </a:xfrm>
          <a:prstGeom prst="curvedConnector4">
            <a:avLst>
              <a:gd name="adj1" fmla="val -28790932"/>
              <a:gd name="adj2" fmla="val 64215"/>
            </a:avLst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" name="Group 38"/>
          <p:cNvGrpSpPr>
            <a:grpSpLocks/>
          </p:cNvGrpSpPr>
          <p:nvPr/>
        </p:nvGrpSpPr>
        <p:grpSpPr bwMode="auto">
          <a:xfrm>
            <a:off x="1325562" y="1039813"/>
            <a:ext cx="6925469" cy="1338231"/>
            <a:chOff x="1325880" y="1040130"/>
            <a:chExt cx="5966460" cy="1337310"/>
          </a:xfrm>
        </p:grpSpPr>
        <p:sp>
          <p:nvSpPr>
            <p:cNvPr id="31" name="Rounded Rectangle 26"/>
            <p:cNvSpPr>
              <a:spLocks noChangeArrowheads="1"/>
            </p:cNvSpPr>
            <p:nvPr/>
          </p:nvSpPr>
          <p:spPr bwMode="auto">
            <a:xfrm>
              <a:off x="1325880" y="1040130"/>
              <a:ext cx="5966460" cy="133731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Box 27"/>
            <p:cNvSpPr txBox="1"/>
            <p:nvPr/>
          </p:nvSpPr>
          <p:spPr>
            <a:xfrm>
              <a:off x="2839186" y="1806067"/>
              <a:ext cx="2088316" cy="4613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Diseño</a:t>
              </a:r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tests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4240326" y="4066438"/>
            <a:ext cx="4711700" cy="1765471"/>
            <a:chOff x="4396740" y="4080510"/>
            <a:chExt cx="4712970" cy="1657350"/>
          </a:xfrm>
        </p:grpSpPr>
        <p:sp>
          <p:nvSpPr>
            <p:cNvPr id="34" name="Rounded Rectangle 29"/>
            <p:cNvSpPr/>
            <p:nvPr/>
          </p:nvSpPr>
          <p:spPr bwMode="auto">
            <a:xfrm>
              <a:off x="4396740" y="4137660"/>
              <a:ext cx="4712970" cy="160020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TextBox 30"/>
            <p:cNvSpPr txBox="1"/>
            <p:nvPr/>
          </p:nvSpPr>
          <p:spPr>
            <a:xfrm>
              <a:off x="5145321" y="4080510"/>
              <a:ext cx="2811379" cy="780105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Automatización</a:t>
              </a:r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tests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6"/>
          <p:cNvGrpSpPr>
            <a:grpSpLocks/>
          </p:cNvGrpSpPr>
          <p:nvPr/>
        </p:nvGrpSpPr>
        <p:grpSpPr bwMode="auto">
          <a:xfrm>
            <a:off x="2479146" y="4807615"/>
            <a:ext cx="1883568" cy="1458875"/>
            <a:chOff x="2478347" y="4806698"/>
            <a:chExt cx="1884351" cy="1460278"/>
          </a:xfrm>
        </p:grpSpPr>
        <p:sp>
          <p:nvSpPr>
            <p:cNvPr id="37" name="Rounded Rectangle 31"/>
            <p:cNvSpPr>
              <a:spLocks noChangeArrowheads="1"/>
            </p:cNvSpPr>
            <p:nvPr/>
          </p:nvSpPr>
          <p:spPr bwMode="auto">
            <a:xfrm>
              <a:off x="2559874" y="4932828"/>
              <a:ext cx="1611423" cy="1334148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Box 32"/>
            <p:cNvSpPr txBox="1"/>
            <p:nvPr/>
          </p:nvSpPr>
          <p:spPr>
            <a:xfrm>
              <a:off x="2478347" y="4806698"/>
              <a:ext cx="1884351" cy="8317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Ejecución</a:t>
              </a:r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tests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" name="Group 35"/>
          <p:cNvGrpSpPr>
            <a:grpSpLocks/>
          </p:cNvGrpSpPr>
          <p:nvPr/>
        </p:nvGrpSpPr>
        <p:grpSpPr bwMode="auto">
          <a:xfrm>
            <a:off x="713614" y="4743803"/>
            <a:ext cx="1847025" cy="1797236"/>
            <a:chOff x="965839" y="4652576"/>
            <a:chExt cx="1845941" cy="1797755"/>
          </a:xfrm>
        </p:grpSpPr>
        <p:sp>
          <p:nvSpPr>
            <p:cNvPr id="40" name="Rounded Rectangle 33"/>
            <p:cNvSpPr>
              <a:spLocks noChangeArrowheads="1"/>
            </p:cNvSpPr>
            <p:nvPr/>
          </p:nvSpPr>
          <p:spPr bwMode="auto">
            <a:xfrm>
              <a:off x="965839" y="4690871"/>
              <a:ext cx="1845941" cy="175946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Box 34"/>
            <p:cNvSpPr txBox="1"/>
            <p:nvPr/>
          </p:nvSpPr>
          <p:spPr>
            <a:xfrm>
              <a:off x="1018048" y="4652576"/>
              <a:ext cx="1623060" cy="8312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Evaluaciónde</a:t>
              </a:r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tests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" name="AutoShape 15"/>
          <p:cNvSpPr>
            <a:spLocks noChangeArrowheads="1"/>
          </p:cNvSpPr>
          <p:nvPr/>
        </p:nvSpPr>
        <p:spPr bwMode="auto">
          <a:xfrm>
            <a:off x="1377621" y="2052266"/>
            <a:ext cx="6584010" cy="2536735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Aumentar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nuestro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nivel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de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abstracción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facilita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enormemente</a:t>
            </a:r>
            <a:endParaRPr lang="en-US" sz="2400" dirty="0" smtClean="0">
              <a:solidFill>
                <a:schemeClr val="bg1"/>
              </a:solidFill>
              <a:latin typeface="Papyrus" pitchFamily="66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Papyrus" pitchFamily="66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l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diseño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de tests</a:t>
            </a:r>
          </a:p>
        </p:txBody>
      </p:sp>
    </p:spTree>
    <p:extLst>
      <p:ext uri="{BB962C8B-B14F-4D97-AF65-F5344CB8AC3E}">
        <p14:creationId xmlns:p14="http://schemas.microsoft.com/office/powerpoint/2010/main" val="14858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Ejemplo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pequeño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pero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ilustrativo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704884" y="1826224"/>
            <a:ext cx="3275013" cy="4320984"/>
            <a:chOff x="5558790" y="1661614"/>
            <a:chExt cx="3516630" cy="4320060"/>
          </a:xfrm>
        </p:grpSpPr>
        <p:sp>
          <p:nvSpPr>
            <p:cNvPr id="26" name="Oval 25"/>
            <p:cNvSpPr/>
            <p:nvPr/>
          </p:nvSpPr>
          <p:spPr>
            <a:xfrm>
              <a:off x="5669591" y="5051339"/>
              <a:ext cx="593207" cy="617406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22524" y="5056101"/>
              <a:ext cx="593207" cy="617405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897528" y="5143394"/>
              <a:ext cx="434678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749707" y="5143394"/>
              <a:ext cx="434678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113403" y="4245062"/>
              <a:ext cx="434678" cy="43329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365075" y="3299114"/>
              <a:ext cx="434677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365075" y="2376974"/>
              <a:ext cx="434677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6337991" y="3055426"/>
              <a:ext cx="488845" cy="17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3"/>
              <a:endCxn id="10" idx="0"/>
            </p:cNvCxnSpPr>
            <p:nvPr/>
          </p:nvCxnSpPr>
          <p:spPr>
            <a:xfrm rot="5400000">
              <a:off x="5460728" y="4175976"/>
              <a:ext cx="1472885" cy="4619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5"/>
              <a:endCxn id="9" idx="1"/>
            </p:cNvCxnSpPr>
            <p:nvPr/>
          </p:nvCxnSpPr>
          <p:spPr>
            <a:xfrm rot="16200000" flipH="1">
              <a:off x="7426799" y="4671377"/>
              <a:ext cx="592010" cy="4789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5"/>
              <a:endCxn id="11" idx="1"/>
            </p:cNvCxnSpPr>
            <p:nvPr/>
          </p:nvCxnSpPr>
          <p:spPr>
            <a:xfrm rot="16200000" flipH="1">
              <a:off x="6636706" y="3768780"/>
              <a:ext cx="638039" cy="4414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5" name="TextBox 27"/>
            <p:cNvSpPr txBox="1">
              <a:spLocks noChangeArrowheads="1"/>
            </p:cNvSpPr>
            <p:nvPr/>
          </p:nvSpPr>
          <p:spPr bwMode="auto">
            <a:xfrm>
              <a:off x="6777990" y="2377440"/>
              <a:ext cx="960120" cy="40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dirty="0" err="1">
                  <a:solidFill>
                    <a:srgbClr val="0070C0"/>
                  </a:solidFill>
                  <a:latin typeface="Comic Sans MS" pitchFamily="66" charset="0"/>
                </a:rPr>
                <a:t>i</a:t>
              </a:r>
              <a:r>
                <a:rPr lang="en-US" dirty="0">
                  <a:solidFill>
                    <a:srgbClr val="0070C0"/>
                  </a:solidFill>
                  <a:latin typeface="Comic Sans MS" pitchFamily="66" charset="0"/>
                </a:rPr>
                <a:t> = 0</a:t>
              </a:r>
            </a:p>
          </p:txBody>
        </p:sp>
        <p:sp>
          <p:nvSpPr>
            <p:cNvPr id="39956" name="TextBox 29"/>
            <p:cNvSpPr txBox="1">
              <a:spLocks noChangeArrowheads="1"/>
            </p:cNvSpPr>
            <p:nvPr/>
          </p:nvSpPr>
          <p:spPr bwMode="auto">
            <a:xfrm>
              <a:off x="6762750" y="3425190"/>
              <a:ext cx="2312670" cy="40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rgbClr val="0070C0"/>
                  </a:solidFill>
                  <a:latin typeface="Comic Sans MS" pitchFamily="66" charset="0"/>
                </a:rPr>
                <a:t>i &lt; path.size()</a:t>
              </a:r>
            </a:p>
          </p:txBody>
        </p:sp>
        <p:sp>
          <p:nvSpPr>
            <p:cNvPr id="39957" name="TextBox 30"/>
            <p:cNvSpPr txBox="1">
              <a:spLocks noChangeArrowheads="1"/>
            </p:cNvSpPr>
            <p:nvPr/>
          </p:nvSpPr>
          <p:spPr bwMode="auto">
            <a:xfrm>
              <a:off x="7452360" y="4171950"/>
              <a:ext cx="617220" cy="40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rgbClr val="0070C0"/>
                  </a:solidFill>
                  <a:latin typeface="Comic Sans MS" pitchFamily="66" charset="0"/>
                </a:rPr>
                <a:t>if</a:t>
              </a:r>
            </a:p>
          </p:txBody>
        </p:sp>
        <p:sp>
          <p:nvSpPr>
            <p:cNvPr id="39958" name="TextBox 31"/>
            <p:cNvSpPr txBox="1">
              <a:spLocks noChangeArrowheads="1"/>
            </p:cNvSpPr>
            <p:nvPr/>
          </p:nvSpPr>
          <p:spPr bwMode="auto">
            <a:xfrm>
              <a:off x="7418071" y="5581650"/>
              <a:ext cx="1440180" cy="40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rgbClr val="0070C0"/>
                  </a:solidFill>
                  <a:latin typeface="Comic Sans MS" pitchFamily="66" charset="0"/>
                </a:rPr>
                <a:t>return i</a:t>
              </a:r>
            </a:p>
          </p:txBody>
        </p:sp>
        <p:sp>
          <p:nvSpPr>
            <p:cNvPr id="39959" name="TextBox 32"/>
            <p:cNvSpPr txBox="1">
              <a:spLocks noChangeArrowheads="1"/>
            </p:cNvSpPr>
            <p:nvPr/>
          </p:nvSpPr>
          <p:spPr bwMode="auto">
            <a:xfrm>
              <a:off x="5558790" y="5574030"/>
              <a:ext cx="1630680" cy="40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rgbClr val="0070C0"/>
                  </a:solidFill>
                  <a:latin typeface="Comic Sans MS" pitchFamily="66" charset="0"/>
                </a:rPr>
                <a:t>return -1</a:t>
              </a:r>
            </a:p>
          </p:txBody>
        </p:sp>
        <p:cxnSp>
          <p:nvCxnSpPr>
            <p:cNvPr id="35" name="Curved Connector 34"/>
            <p:cNvCxnSpPr>
              <a:stCxn id="11" idx="4"/>
            </p:cNvCxnSpPr>
            <p:nvPr/>
          </p:nvCxnSpPr>
          <p:spPr>
            <a:xfrm rot="5400000" flipH="1">
              <a:off x="6509000" y="3857465"/>
              <a:ext cx="895159" cy="746623"/>
            </a:xfrm>
            <a:prstGeom prst="curvedConnector3">
              <a:avLst>
                <a:gd name="adj1" fmla="val -25532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1" name="TextBox 35"/>
            <p:cNvSpPr txBox="1">
              <a:spLocks noChangeArrowheads="1"/>
            </p:cNvSpPr>
            <p:nvPr/>
          </p:nvSpPr>
          <p:spPr bwMode="auto">
            <a:xfrm>
              <a:off x="5684519" y="1661614"/>
              <a:ext cx="3009900" cy="40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dirty="0" err="1" smtClean="0">
                  <a:solidFill>
                    <a:schemeClr val="tx2"/>
                  </a:solidFill>
                  <a:latin typeface="+mn-lt"/>
                </a:rPr>
                <a:t>Grafo</a:t>
              </a:r>
              <a:r>
                <a:rPr lang="en-US" dirty="0" smtClean="0">
                  <a:solidFill>
                    <a:schemeClr val="tx2"/>
                  </a:solidFill>
                  <a:latin typeface="+mn-lt"/>
                </a:rPr>
                <a:t> de </a:t>
              </a:r>
              <a:r>
                <a:rPr lang="en-US" dirty="0">
                  <a:solidFill>
                    <a:schemeClr val="tx2"/>
                  </a:solidFill>
                  <a:latin typeface="+mn-lt"/>
                </a:rPr>
                <a:t>c</a:t>
              </a:r>
              <a:r>
                <a:rPr lang="en-US" dirty="0" smtClean="0">
                  <a:solidFill>
                    <a:schemeClr val="tx2"/>
                  </a:solidFill>
                  <a:latin typeface="+mn-lt"/>
                </a:rPr>
                <a:t>ontrol de </a:t>
              </a:r>
              <a:r>
                <a:rPr lang="en-US" dirty="0" err="1" smtClean="0">
                  <a:solidFill>
                    <a:schemeClr val="tx2"/>
                  </a:solidFill>
                  <a:latin typeface="+mn-lt"/>
                </a:rPr>
                <a:t>flujo</a:t>
              </a:r>
              <a:endParaRPr lang="en-US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28" name="Rectangle 6"/>
          <p:cNvSpPr/>
          <p:nvPr/>
        </p:nvSpPr>
        <p:spPr>
          <a:xfrm>
            <a:off x="338319" y="1737361"/>
            <a:ext cx="5366565" cy="42415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Artefacto</a:t>
            </a:r>
            <a:r>
              <a:rPr lang="en-US" sz="2000" dirty="0" smtClean="0">
                <a:solidFill>
                  <a:srgbClr val="FFFF00"/>
                </a:solidFill>
              </a:rPr>
              <a:t> Software </a:t>
            </a:r>
            <a:r>
              <a:rPr lang="en-US" sz="2000" dirty="0">
                <a:solidFill>
                  <a:srgbClr val="FFFF00"/>
                </a:solidFill>
              </a:rPr>
              <a:t>: </a:t>
            </a:r>
            <a:r>
              <a:rPr lang="en-US" sz="2000" dirty="0" err="1" smtClean="0">
                <a:solidFill>
                  <a:srgbClr val="FFFF00"/>
                </a:solidFill>
              </a:rPr>
              <a:t>Método</a:t>
            </a:r>
            <a:r>
              <a:rPr lang="en-US" sz="2000" dirty="0" smtClean="0">
                <a:solidFill>
                  <a:srgbClr val="FFFF00"/>
                </a:solidFill>
              </a:rPr>
              <a:t> Java</a:t>
            </a:r>
          </a:p>
          <a:p>
            <a:pPr algn="ctr">
              <a:defRPr/>
            </a:pPr>
            <a:endParaRPr lang="en-US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/**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* 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Return index of node n at the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* 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 position it appears,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* 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 if it is not present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*/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indexOf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(Node n)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for 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=0;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&lt;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path.size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();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++)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if 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path.get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).equals(n))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return </a:t>
            </a:r>
            <a:r>
              <a:rPr lang="en-US" dirty="0" err="1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return </a:t>
            </a:r>
            <a:r>
              <a:rPr lang="en-US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-1;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endParaRPr lang="en-US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72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8275" y="2274888"/>
            <a:ext cx="3413125" cy="4129087"/>
            <a:chOff x="167640" y="2274570"/>
            <a:chExt cx="3413760" cy="4130040"/>
          </a:xfrm>
        </p:grpSpPr>
        <p:sp>
          <p:nvSpPr>
            <p:cNvPr id="9" name="Oval 8"/>
            <p:cNvSpPr/>
            <p:nvPr/>
          </p:nvSpPr>
          <p:spPr>
            <a:xfrm>
              <a:off x="834514" y="5783755"/>
              <a:ext cx="593835" cy="61768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87565" y="5786930"/>
              <a:ext cx="593835" cy="61768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063779" y="5874263"/>
              <a:ext cx="433469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13904" y="5874263"/>
              <a:ext cx="435056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77821" y="4975530"/>
              <a:ext cx="435056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529968" y="4030750"/>
              <a:ext cx="433469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529968" y="3108199"/>
              <a:ext cx="433469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1502965" y="3787806"/>
              <a:ext cx="48747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3"/>
              <a:endCxn id="12" idx="0"/>
            </p:cNvCxnSpPr>
            <p:nvPr/>
          </p:nvCxnSpPr>
          <p:spPr>
            <a:xfrm rot="5400000">
              <a:off x="626480" y="4907263"/>
              <a:ext cx="1471952" cy="46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3" idx="5"/>
              <a:endCxn id="11" idx="1"/>
            </p:cNvCxnSpPr>
            <p:nvPr/>
          </p:nvCxnSpPr>
          <p:spPr>
            <a:xfrm rot="16200000" flipH="1">
              <a:off x="2592191" y="5404265"/>
              <a:ext cx="592275" cy="4779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4" idx="5"/>
              <a:endCxn id="13" idx="1"/>
            </p:cNvCxnSpPr>
            <p:nvPr/>
          </p:nvCxnSpPr>
          <p:spPr>
            <a:xfrm rot="16200000" flipH="1">
              <a:off x="1802262" y="4499974"/>
              <a:ext cx="636734" cy="4414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3" idx="4"/>
            </p:cNvCxnSpPr>
            <p:nvPr/>
          </p:nvCxnSpPr>
          <p:spPr>
            <a:xfrm rot="5400000" flipH="1">
              <a:off x="1674438" y="4589695"/>
              <a:ext cx="895557" cy="746264"/>
            </a:xfrm>
            <a:prstGeom prst="curvedConnector3">
              <a:avLst>
                <a:gd name="adj1" fmla="val -25532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84" name="TextBox 25"/>
            <p:cNvSpPr txBox="1">
              <a:spLocks noChangeArrowheads="1"/>
            </p:cNvSpPr>
            <p:nvPr/>
          </p:nvSpPr>
          <p:spPr bwMode="auto">
            <a:xfrm>
              <a:off x="167640" y="2274570"/>
              <a:ext cx="3009900" cy="831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dirty="0" err="1" smtClean="0">
                  <a:solidFill>
                    <a:schemeClr val="tx2"/>
                  </a:solidFill>
                  <a:latin typeface="Comic Sans MS" pitchFamily="66" charset="0"/>
                </a:rPr>
                <a:t>Versión</a:t>
              </a:r>
              <a:r>
                <a:rPr lang="en-US" sz="2400" dirty="0" smtClean="0">
                  <a:solidFill>
                    <a:schemeClr val="tx2"/>
                  </a:solidFill>
                  <a:latin typeface="Comic Sans MS" pitchFamily="66" charset="0"/>
                </a:rPr>
                <a:t> </a:t>
              </a:r>
              <a:r>
                <a:rPr lang="en-US" sz="2400" dirty="0" err="1" smtClean="0">
                  <a:solidFill>
                    <a:schemeClr val="tx2"/>
                  </a:solidFill>
                  <a:latin typeface="Comic Sans MS" pitchFamily="66" charset="0"/>
                </a:rPr>
                <a:t>abstracta</a:t>
              </a:r>
              <a:r>
                <a:rPr lang="en-US" sz="2400" dirty="0" smtClean="0">
                  <a:solidFill>
                    <a:schemeClr val="tx2"/>
                  </a:solidFill>
                  <a:latin typeface="Comic Sans MS" pitchFamily="66" charset="0"/>
                </a:rPr>
                <a:t> del </a:t>
              </a:r>
              <a:r>
                <a:rPr lang="en-US" sz="2400" dirty="0" err="1" smtClean="0">
                  <a:solidFill>
                    <a:schemeClr val="tx2"/>
                  </a:solidFill>
                  <a:latin typeface="Comic Sans MS" pitchFamily="66" charset="0"/>
                </a:rPr>
                <a:t>grafo</a:t>
              </a:r>
              <a:endParaRPr lang="en-US" sz="2400" dirty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294063" y="1866900"/>
            <a:ext cx="2728912" cy="255454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/>
              <a:t>Aristas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1 2</a:t>
            </a:r>
          </a:p>
          <a:p>
            <a:pPr>
              <a:defRPr/>
            </a:pPr>
            <a:r>
              <a:rPr lang="en-US" sz="2000" dirty="0"/>
              <a:t>2 3</a:t>
            </a:r>
          </a:p>
          <a:p>
            <a:pPr>
              <a:defRPr/>
            </a:pPr>
            <a:r>
              <a:rPr lang="en-US" sz="2000" dirty="0"/>
              <a:t>3 2</a:t>
            </a:r>
          </a:p>
          <a:p>
            <a:pPr>
              <a:defRPr/>
            </a:pPr>
            <a:r>
              <a:rPr lang="en-US" sz="2000" dirty="0"/>
              <a:t>3 4</a:t>
            </a:r>
          </a:p>
          <a:p>
            <a:pPr>
              <a:defRPr/>
            </a:pPr>
            <a:r>
              <a:rPr lang="en-US" sz="2000" dirty="0"/>
              <a:t>2 5</a:t>
            </a:r>
          </a:p>
          <a:p>
            <a:pPr>
              <a:defRPr/>
            </a:pPr>
            <a:r>
              <a:rPr lang="en-US" sz="2000" dirty="0" err="1" smtClean="0"/>
              <a:t>Nodo</a:t>
            </a:r>
            <a:r>
              <a:rPr lang="en-US" sz="2000" dirty="0" smtClean="0"/>
              <a:t> </a:t>
            </a:r>
            <a:r>
              <a:rPr lang="en-US" sz="2000" dirty="0" err="1" smtClean="0"/>
              <a:t>inicial</a:t>
            </a:r>
            <a:r>
              <a:rPr lang="en-US" sz="2000" dirty="0" smtClean="0"/>
              <a:t>: </a:t>
            </a:r>
            <a:r>
              <a:rPr lang="en-US" sz="2000" dirty="0"/>
              <a:t>1</a:t>
            </a:r>
          </a:p>
          <a:p>
            <a:pPr>
              <a:defRPr/>
            </a:pPr>
            <a:r>
              <a:rPr lang="en-US" sz="2000" dirty="0" err="1" smtClean="0"/>
              <a:t>Nodos</a:t>
            </a:r>
            <a:r>
              <a:rPr lang="en-US" sz="2000" dirty="0" smtClean="0"/>
              <a:t> finales: </a:t>
            </a:r>
            <a:r>
              <a:rPr lang="en-US" sz="2000" dirty="0"/>
              <a:t>4, 5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8735" y="1737361"/>
            <a:ext cx="2874963" cy="286232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6 </a:t>
            </a:r>
            <a:r>
              <a:rPr lang="en-US" sz="2000" dirty="0" err="1" smtClean="0"/>
              <a:t>requisitos</a:t>
            </a:r>
            <a:r>
              <a:rPr lang="en-US" sz="2000" dirty="0" smtClean="0"/>
              <a:t> para </a:t>
            </a:r>
            <a:r>
              <a:rPr lang="en-US" sz="2000" dirty="0" err="1" smtClean="0"/>
              <a:t>obtener</a:t>
            </a:r>
            <a:r>
              <a:rPr lang="en-US" sz="2000" dirty="0" smtClean="0"/>
              <a:t> </a:t>
            </a:r>
            <a:r>
              <a:rPr lang="en-US" sz="2000" dirty="0" err="1" smtClean="0"/>
              <a:t>cobertura</a:t>
            </a:r>
            <a:r>
              <a:rPr lang="en-US" sz="2000" dirty="0" smtClean="0"/>
              <a:t> de pares de </a:t>
            </a:r>
            <a:r>
              <a:rPr lang="en-US" sz="2000" dirty="0" err="1" smtClean="0"/>
              <a:t>aristas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1. [1, 2, 3]</a:t>
            </a:r>
            <a:br>
              <a:rPr lang="en-US" sz="2000" dirty="0"/>
            </a:br>
            <a:r>
              <a:rPr lang="en-US" sz="2000" dirty="0"/>
              <a:t>2. [1, 2, 5]</a:t>
            </a:r>
            <a:br>
              <a:rPr lang="en-US" sz="2000" dirty="0"/>
            </a:br>
            <a:r>
              <a:rPr lang="en-US" sz="2000" dirty="0"/>
              <a:t>3. [2, 3, 4]</a:t>
            </a:r>
            <a:br>
              <a:rPr lang="en-US" sz="2000" dirty="0"/>
            </a:br>
            <a:r>
              <a:rPr lang="en-US" sz="2000" dirty="0"/>
              <a:t>4. [2, 3, 2]</a:t>
            </a:r>
            <a:br>
              <a:rPr lang="en-US" sz="2000" dirty="0"/>
            </a:br>
            <a:r>
              <a:rPr lang="en-US" sz="2000" dirty="0"/>
              <a:t>5. [3, 2, 3]</a:t>
            </a:r>
            <a:br>
              <a:rPr lang="en-US" sz="2000" dirty="0"/>
            </a:br>
            <a:r>
              <a:rPr lang="en-US" sz="2000" dirty="0"/>
              <a:t>6. [3, 2, 5]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9915" y="4857938"/>
            <a:ext cx="2372518" cy="132343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/>
              <a:t>Caminos de tests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[1, 2, 5]</a:t>
            </a:r>
          </a:p>
          <a:p>
            <a:pPr>
              <a:defRPr/>
            </a:pPr>
            <a:r>
              <a:rPr lang="en-US" sz="2000" dirty="0"/>
              <a:t>[1, 2, 3, 2, 5]</a:t>
            </a:r>
          </a:p>
          <a:p>
            <a:pPr>
              <a:defRPr/>
            </a:pPr>
            <a:r>
              <a:rPr lang="en-US" sz="2000" dirty="0"/>
              <a:t>[1, 2, 3, 2, 3, 4]</a:t>
            </a: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5580112" y="4679700"/>
            <a:ext cx="3459112" cy="12591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Encontrad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valores</a:t>
            </a:r>
            <a:r>
              <a:rPr lang="en-US" sz="2400" dirty="0" smtClean="0">
                <a:solidFill>
                  <a:schemeClr val="tx2"/>
                </a:solidFill>
              </a:rPr>
              <a:t>…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Ejemplo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pequeño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pero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ilustrativo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33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Para </a:t>
            </a:r>
            <a:r>
              <a:rPr lang="en-US" dirty="0" err="1" smtClean="0">
                <a:solidFill>
                  <a:schemeClr val="tx1"/>
                </a:solidFill>
              </a:rPr>
              <a:t>finalizar</a:t>
            </a:r>
            <a:r>
              <a:rPr lang="en-US" dirty="0" smtClean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72359" y="2387600"/>
            <a:ext cx="7388771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En esta asignatura nos centraremos, primordialmente, en el diseño de </a:t>
            </a:r>
            <a:r>
              <a:rPr lang="es-E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tests</a:t>
            </a: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.</a:t>
            </a:r>
            <a:endParaRPr lang="es-E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09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70322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Bonus track: </a:t>
            </a:r>
            <a:r>
              <a:rPr lang="en-US" dirty="0" err="1" smtClean="0"/>
              <a:t>Citas</a:t>
            </a:r>
            <a:r>
              <a:rPr lang="en-US" dirty="0" smtClean="0"/>
              <a:t> de Dijkstra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6" y="4635232"/>
            <a:ext cx="1273308" cy="1695815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2860" y="18594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competent programmer is fully aware of the strictly limited size of his own skull; therefore he approaches the programming task in full humility, and among other things he avoids clever tricks like the plague. 1972.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1262545" y="341771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Don't blame me for the fact that competent programming, as I view it as an intellectual possibility, will be too difficult for "the average programmer" — you must not fall into the trap of rejecting a surgical technique because it is beyond the capabilities of the barber in his shop around the corner</a:t>
            </a:r>
            <a:r>
              <a:rPr lang="en-US" dirty="0" smtClean="0"/>
              <a:t>. 1975. </a:t>
            </a: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6228184" y="1859420"/>
            <a:ext cx="2820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a paper promising salvation, make it a 'structured' something or a 'virtual' something, or 'abstract', 'distributed' or 'higher-order' or 'applicative' and you can almost be certain of having started a new cult. </a:t>
            </a:r>
            <a:r>
              <a:rPr lang="en-US" dirty="0" smtClean="0"/>
              <a:t>1979.</a:t>
            </a: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5815487" y="4299722"/>
            <a:ext cx="25322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FORTRAN's tragic fate has been its wide acceptance, mentally chaining thousands and thousands of programmers to our past mistakes</a:t>
            </a:r>
            <a:r>
              <a:rPr lang="en-US" dirty="0" smtClean="0"/>
              <a:t>. 1972.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8571" y="3353939"/>
            <a:ext cx="456229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you want more effective programmers, you will discover that they should not waste their time debugging, they should not introduce the bugs to start with</a:t>
            </a:r>
            <a:r>
              <a:rPr lang="en-US" dirty="0" smtClean="0"/>
              <a:t>. 1972.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168928" y="4774146"/>
            <a:ext cx="2608726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use of COBOL cripples the mind; its teaching should, therefore, be regarded as a criminal offense</a:t>
            </a:r>
            <a:r>
              <a:rPr lang="en-US" dirty="0" smtClean="0"/>
              <a:t>. 1975.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590209" y="1997919"/>
            <a:ext cx="3403073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Besides a mathematical inclination, an exceptionally good mastery of one's native tongue is the most vital asset of a competent programmer</a:t>
            </a:r>
            <a:r>
              <a:rPr lang="en-US" dirty="0" smtClean="0"/>
              <a:t>. 1975.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71269" y="1924310"/>
            <a:ext cx="43368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Simplicity is prerequisite for reliability</a:t>
            </a:r>
            <a:r>
              <a:rPr lang="en-US" dirty="0" smtClean="0"/>
              <a:t>. 1975.</a:t>
            </a:r>
            <a:endParaRPr lang="en-U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817964" y="2589365"/>
            <a:ext cx="3553791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Programming is one of the most difficult branches of applied mathematics; the poorer mathematicians had better remain pure mathematicians</a:t>
            </a:r>
            <a:r>
              <a:rPr lang="en-US" dirty="0" smtClean="0"/>
              <a:t>. 1975.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170465" y="4429630"/>
            <a:ext cx="3878335" cy="17543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 we convince people that in programming simplicity and clarity —in short: what mathematicians call "elegance"— are not a dispensable luxury, but a crucial matter that decides between success and failure</a:t>
            </a:r>
            <a:r>
              <a:rPr lang="en-US" dirty="0" smtClean="0"/>
              <a:t>? 1982.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7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&amp; Debugging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264" y="1737361"/>
            <a:ext cx="7683192" cy="448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Testing</a:t>
            </a:r>
            <a:r>
              <a:rPr lang="en-US" dirty="0" smtClean="0"/>
              <a:t>: </a:t>
            </a:r>
            <a:r>
              <a:rPr lang="en-US" dirty="0" err="1" smtClean="0"/>
              <a:t>Evaluar</a:t>
            </a:r>
            <a:r>
              <a:rPr lang="en-US" dirty="0" smtClean="0"/>
              <a:t> software </a:t>
            </a:r>
            <a:r>
              <a:rPr lang="en-US" dirty="0" err="1" smtClean="0"/>
              <a:t>observando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ejecución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Test Failure</a:t>
            </a:r>
            <a:r>
              <a:rPr lang="en-US" dirty="0" smtClean="0"/>
              <a:t>: </a:t>
            </a:r>
            <a:r>
              <a:rPr lang="en-US" dirty="0" err="1" smtClean="0"/>
              <a:t>Ejecución</a:t>
            </a:r>
            <a:r>
              <a:rPr lang="en-US" dirty="0" smtClean="0"/>
              <a:t> de un test que da </a:t>
            </a:r>
            <a:r>
              <a:rPr lang="en-US" dirty="0" err="1" smtClean="0"/>
              <a:t>lugar</a:t>
            </a:r>
            <a:r>
              <a:rPr lang="en-US" dirty="0" smtClean="0"/>
              <a:t> a un </a:t>
            </a:r>
            <a:r>
              <a:rPr lang="en-US" dirty="0" err="1" smtClean="0"/>
              <a:t>fallo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software.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Debugging</a:t>
            </a:r>
            <a:r>
              <a:rPr lang="en-US" dirty="0" smtClean="0"/>
              <a:t>: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encontrar</a:t>
            </a:r>
            <a:r>
              <a:rPr lang="en-US" dirty="0" smtClean="0"/>
              <a:t> un </a:t>
            </a:r>
            <a:r>
              <a:rPr lang="en-US" dirty="0" err="1" smtClean="0"/>
              <a:t>defecto</a:t>
            </a:r>
            <a:r>
              <a:rPr lang="en-US" dirty="0" smtClean="0"/>
              <a:t> (fault) a la vista de un </a:t>
            </a:r>
            <a:r>
              <a:rPr lang="en-US" dirty="0" err="1" smtClean="0"/>
              <a:t>fallo</a:t>
            </a:r>
            <a:r>
              <a:rPr lang="en-US" dirty="0" smtClean="0"/>
              <a:t> (failure).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29843" y="4797152"/>
            <a:ext cx="5730034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No 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todos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los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inputs 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darán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lugar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a que un 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defecto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“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provoque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” un </a:t>
            </a:r>
            <a:r>
              <a:rPr lang="en-US" sz="28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fallo</a:t>
            </a: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.</a:t>
            </a:r>
            <a:endParaRPr lang="en-US" sz="28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3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&amp; Failure Model (RIPR)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764148"/>
            <a:ext cx="7147396" cy="38840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ES" dirty="0" smtClean="0">
                <a:solidFill>
                  <a:schemeClr val="tx2"/>
                </a:solidFill>
              </a:rPr>
              <a:t>Se deben dar cuatro condiciones para </a:t>
            </a:r>
            <a:r>
              <a:rPr lang="es-ES" dirty="0" err="1" smtClean="0">
                <a:solidFill>
                  <a:schemeClr val="tx2"/>
                </a:solidFill>
              </a:rPr>
              <a:t>observer</a:t>
            </a:r>
            <a:r>
              <a:rPr lang="es-ES" dirty="0" smtClean="0">
                <a:solidFill>
                  <a:schemeClr val="tx2"/>
                </a:solidFill>
              </a:rPr>
              <a:t> un fallo.</a:t>
            </a:r>
            <a:endParaRPr lang="es-ES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SzTx/>
              <a:buFont typeface="Monotype Sorts" charset="2"/>
              <a:buAutoNum type="arabicPeriod"/>
              <a:defRPr/>
            </a:pPr>
            <a:r>
              <a:rPr lang="es-ES" b="1" dirty="0" err="1" smtClean="0">
                <a:solidFill>
                  <a:srgbClr val="0070C0"/>
                </a:solidFill>
              </a:rPr>
              <a:t>Reachability</a:t>
            </a:r>
            <a:r>
              <a:rPr lang="es-ES" dirty="0" smtClean="0"/>
              <a:t>:  Lugar (o lugares) del programa que contienen el </a:t>
            </a:r>
            <a:r>
              <a:rPr lang="es-ES" dirty="0"/>
              <a:t>defecto (</a:t>
            </a:r>
            <a:r>
              <a:rPr lang="es-ES" dirty="0" err="1" smtClean="0"/>
              <a:t>fault</a:t>
            </a:r>
            <a:r>
              <a:rPr lang="es-ES" dirty="0" smtClean="0"/>
              <a:t>) </a:t>
            </a:r>
            <a:r>
              <a:rPr lang="es-ES" dirty="0"/>
              <a:t>que </a:t>
            </a:r>
            <a:r>
              <a:rPr lang="es-ES" dirty="0" smtClean="0"/>
              <a:t>debe alcanzarse. 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SzTx/>
              <a:buFont typeface="Monotype Sorts" charset="2"/>
              <a:buAutoNum type="arabicPeriod"/>
              <a:defRPr/>
            </a:pPr>
            <a:r>
              <a:rPr lang="es-ES" b="1" dirty="0" err="1" smtClean="0">
                <a:solidFill>
                  <a:srgbClr val="0070C0"/>
                </a:solidFill>
              </a:rPr>
              <a:t>Infection</a:t>
            </a:r>
            <a:r>
              <a:rPr lang="es-ES" dirty="0" smtClean="0"/>
              <a:t>: El </a:t>
            </a:r>
            <a:r>
              <a:rPr lang="es-ES" dirty="0" smtClean="0">
                <a:solidFill>
                  <a:srgbClr val="0070C0"/>
                </a:solidFill>
              </a:rPr>
              <a:t>estado del programa</a:t>
            </a:r>
            <a:r>
              <a:rPr lang="es-ES" dirty="0" smtClean="0"/>
              <a:t> debe ser incorrecto.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SzTx/>
              <a:buFont typeface="Monotype Sorts" charset="2"/>
              <a:buAutoNum type="arabicPeriod"/>
              <a:defRPr/>
            </a:pPr>
            <a:r>
              <a:rPr lang="es-ES" b="1" dirty="0" err="1" smtClean="0">
                <a:solidFill>
                  <a:srgbClr val="0070C0"/>
                </a:solidFill>
              </a:rPr>
              <a:t>Propagation</a:t>
            </a:r>
            <a:r>
              <a:rPr lang="es-ES" dirty="0" smtClean="0"/>
              <a:t>: El estado infectado debe causar que algún output o estado final del programa sea incorrecto.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SzTx/>
              <a:buFont typeface="Monotype Sorts" charset="2"/>
              <a:buAutoNum type="arabicPeriod"/>
              <a:defRPr/>
            </a:pPr>
            <a:r>
              <a:rPr lang="es-ES" b="1" dirty="0" err="1" smtClean="0">
                <a:solidFill>
                  <a:srgbClr val="0070C0"/>
                </a:solidFill>
              </a:rPr>
              <a:t>Reveal</a:t>
            </a:r>
            <a:r>
              <a:rPr lang="es-ES" dirty="0" smtClean="0"/>
              <a:t>: El </a:t>
            </a:r>
            <a:r>
              <a:rPr lang="es-ES" dirty="0" err="1" smtClean="0"/>
              <a:t>testeador</a:t>
            </a:r>
            <a:r>
              <a:rPr lang="es-ES" dirty="0" smtClean="0"/>
              <a:t> debe observar (parte de) la porción incorrecta del estado del programa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0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58" y="664774"/>
            <a:ext cx="9144000" cy="10708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RIPR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sz="2800" b="0" dirty="0" smtClean="0">
                <a:latin typeface="Gill Sans MT" panose="020B0502020104020203" pitchFamily="34" charset="0"/>
                <a:ea typeface="宋体" pitchFamily="2" charset="-122"/>
              </a:rPr>
              <a:t>eachability</a:t>
            </a:r>
          </a:p>
          <a:p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</a:t>
            </a:r>
            <a:r>
              <a:rPr lang="en-US" altLang="zh-CN" sz="2800" b="0" dirty="0" smtClean="0">
                <a:latin typeface="Gill Sans MT" panose="020B0502020104020203" pitchFamily="34" charset="0"/>
                <a:ea typeface="宋体" pitchFamily="2" charset="-122"/>
              </a:rPr>
              <a:t>nfection</a:t>
            </a:r>
          </a:p>
          <a:p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800" b="0" dirty="0" smtClean="0">
                <a:latin typeface="Gill Sans MT" panose="020B0502020104020203" pitchFamily="34" charset="0"/>
                <a:ea typeface="宋体" pitchFamily="2" charset="-122"/>
              </a:rPr>
              <a:t>ropagation</a:t>
            </a:r>
          </a:p>
          <a:p>
            <a:r>
              <a:rPr lang="en-US" altLang="zh-CN" sz="2800" b="0" dirty="0" err="1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sz="2800" b="0" dirty="0" err="1" smtClean="0">
                <a:latin typeface="Gill Sans MT" panose="020B0502020104020203" pitchFamily="34" charset="0"/>
                <a:ea typeface="宋体" pitchFamily="2" charset="-122"/>
              </a:rPr>
              <a:t>evealability</a:t>
            </a:r>
            <a:r>
              <a:rPr lang="en-US" altLang="zh-CN" sz="2800" b="0" dirty="0" smtClean="0"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Gill Sans MT" panose="020B0502020104020203" pitchFamily="34" charset="0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Gill Sans MT" panose="020B0502020104020203" pitchFamily="34" charset="0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2912836" y="4329512"/>
            <a:ext cx="2446171" cy="1860910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Gill Sans MT" panose="020B0502020104020203" pitchFamily="34" charset="0"/>
              </a:rPr>
              <a:t>Estado </a:t>
            </a:r>
            <a:r>
              <a:rPr lang="en-US" sz="2000" b="1" dirty="0" err="1" smtClean="0">
                <a:latin typeface="Gill Sans MT" panose="020B0502020104020203" pitchFamily="34" charset="0"/>
              </a:rPr>
              <a:t>incorrecto</a:t>
            </a:r>
            <a:endParaRPr lang="en-US" sz="2000" b="1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2000" b="1" dirty="0" smtClean="0">
                <a:latin typeface="Gill Sans MT" panose="020B0502020104020203" pitchFamily="34" charset="0"/>
              </a:rPr>
              <a:t>del </a:t>
            </a:r>
            <a:r>
              <a:rPr lang="en-US" sz="2000" b="1" dirty="0" err="1" smtClean="0">
                <a:latin typeface="Gill Sans MT" panose="020B0502020104020203" pitchFamily="34" charset="0"/>
              </a:rPr>
              <a:t>programa</a:t>
            </a:r>
            <a:endParaRPr lang="en-US" sz="2000" b="1" dirty="0" smtClean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Gill Sans MT" panose="020B0502020104020203" pitchFamily="34" charset="0"/>
              </a:rPr>
              <a:t>Oráculos</a:t>
            </a:r>
            <a:r>
              <a:rPr lang="en-US" sz="2000" b="1" dirty="0" smtClean="0">
                <a:latin typeface="Gill Sans MT" panose="020B0502020104020203" pitchFamily="34" charset="0"/>
              </a:rPr>
              <a:t> de </a:t>
            </a:r>
            <a:r>
              <a:rPr lang="en-US" sz="2000" b="1" dirty="0" err="1" smtClean="0">
                <a:latin typeface="Gill Sans MT" panose="020B0502020104020203" pitchFamily="34" charset="0"/>
              </a:rPr>
              <a:t>los</a:t>
            </a:r>
            <a:r>
              <a:rPr lang="en-US" sz="2000" b="1" dirty="0" smtClean="0">
                <a:latin typeface="Gill Sans MT" panose="020B0502020104020203" pitchFamily="34" charset="0"/>
              </a:rPr>
              <a:t> tests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9007" y="1430830"/>
            <a:ext cx="363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Estado final del </a:t>
            </a:r>
            <a:r>
              <a:rPr lang="en-US" sz="2400" b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programa</a:t>
            </a:r>
            <a:endParaRPr lang="en-US" sz="24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1" y="1828120"/>
            <a:ext cx="2902796" cy="13164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Estado final del </a:t>
            </a:r>
            <a:r>
              <a:rPr lang="en-US" sz="2000" dirty="0" err="1" smtClean="0">
                <a:solidFill>
                  <a:schemeClr val="bg1"/>
                </a:solidFill>
              </a:rPr>
              <a:t>programa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observado</a:t>
            </a:r>
            <a:endParaRPr lang="en-US" sz="2000" b="0" dirty="0" smtClean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9" idx="0"/>
          </p:cNvCxnSpPr>
          <p:nvPr/>
        </p:nvCxnSpPr>
        <p:spPr>
          <a:xfrm flipH="1">
            <a:off x="4135922" y="3809927"/>
            <a:ext cx="150326" cy="519585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41" idx="2"/>
          </p:cNvCxnSpPr>
          <p:nvPr/>
        </p:nvCxnSpPr>
        <p:spPr>
          <a:xfrm flipV="1">
            <a:off x="5000774" y="3773258"/>
            <a:ext cx="877096" cy="8287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</p:cNvCxnSpPr>
          <p:nvPr/>
        </p:nvCxnSpPr>
        <p:spPr>
          <a:xfrm flipH="1" flipV="1">
            <a:off x="7177658" y="3376274"/>
            <a:ext cx="41289" cy="1849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12836" y="2011379"/>
            <a:ext cx="180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alcanza</a:t>
            </a:r>
            <a:endParaRPr lang="es-E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20925" y="3746157"/>
            <a:ext cx="1544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latin typeface="Gill Sans MT" panose="020B0502020104020203" pitchFamily="34" charset="0"/>
              </a:rPr>
              <a:t>i</a:t>
            </a:r>
            <a:r>
              <a:rPr lang="es-E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nfecta</a:t>
            </a:r>
            <a:endParaRPr lang="es-E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propaga</a:t>
            </a:r>
            <a:endParaRPr lang="es-E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77659" y="4614535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Revela</a:t>
            </a:r>
            <a:endParaRPr lang="es-E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chemeClr val="tx2">
              <a:lumMod val="75000"/>
              <a:alpha val="28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solidFill>
                  <a:srgbClr val="FFFFFF"/>
                </a:solidFill>
              </a:rPr>
              <a:t>Estado final </a:t>
            </a:r>
            <a:r>
              <a:rPr lang="en-US" sz="2000" b="0" dirty="0" err="1" smtClean="0">
                <a:solidFill>
                  <a:srgbClr val="FFFFFF"/>
                </a:solidFill>
              </a:rPr>
              <a:t>incorrecto</a:t>
            </a:r>
            <a:endParaRPr lang="en-US" sz="2000" b="0" dirty="0" smtClean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96001" y="2204081"/>
            <a:ext cx="2807367" cy="1316425"/>
          </a:xfrm>
          <a:prstGeom prst="ellipse">
            <a:avLst/>
          </a:prstGeom>
          <a:solidFill>
            <a:schemeClr val="tx2">
              <a:lumMod val="60000"/>
              <a:lumOff val="40000"/>
              <a:alpha val="25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</a:rPr>
              <a:t>Estado final del </a:t>
            </a:r>
            <a:r>
              <a:rPr lang="en-US" sz="2400" b="0" dirty="0" err="1" smtClean="0">
                <a:solidFill>
                  <a:schemeClr val="bg1"/>
                </a:solidFill>
              </a:rPr>
              <a:t>programa</a:t>
            </a:r>
            <a:r>
              <a:rPr lang="en-US" sz="2400" b="0" dirty="0" smtClean="0">
                <a:solidFill>
                  <a:schemeClr val="bg1"/>
                </a:solidFill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</a:rPr>
              <a:t>observado</a:t>
            </a:r>
            <a:endParaRPr lang="en-US" sz="2400" b="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11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04"/>
    </mc:Choice>
    <mc:Fallback xmlns="">
      <p:transition xmlns:p14="http://schemas.microsoft.com/office/powerpoint/2010/main" spd="slow" advTm="15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  <p:bldP spid="15" grpId="1" animBg="1"/>
      <p:bldP spid="29" grpId="0"/>
      <p:bldP spid="31" grpId="0"/>
      <p:bldP spid="32" grpId="0"/>
      <p:bldP spid="33" grpId="0"/>
      <p:bldP spid="41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Roles </a:t>
            </a:r>
            <a:r>
              <a:rPr lang="en-US" dirty="0" err="1" smtClean="0"/>
              <a:t>en</a:t>
            </a:r>
            <a:r>
              <a:rPr lang="en-US" dirty="0" smtClean="0"/>
              <a:t> testing de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47562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Ingeniero de </a:t>
            </a:r>
            <a:r>
              <a:rPr lang="es-ES" dirty="0" err="1" smtClean="0">
                <a:solidFill>
                  <a:srgbClr val="0070C0"/>
                </a:solidFill>
              </a:rPr>
              <a:t>testing</a:t>
            </a:r>
            <a:r>
              <a:rPr lang="es-ES" dirty="0" smtClean="0"/>
              <a:t>: Profesional al cargo de una o más actividades de </a:t>
            </a:r>
            <a:r>
              <a:rPr lang="es-ES" dirty="0" err="1" smtClean="0"/>
              <a:t>testing</a:t>
            </a:r>
            <a:r>
              <a:rPr lang="es-ES" dirty="0" smtClean="0"/>
              <a:t>. </a:t>
            </a:r>
          </a:p>
          <a:p>
            <a:pPr lvl="1"/>
            <a:r>
              <a:rPr lang="es-ES" sz="2000" dirty="0" smtClean="0"/>
              <a:t>Diseña los </a:t>
            </a:r>
            <a:r>
              <a:rPr lang="es-ES" sz="2000" dirty="0" err="1" smtClean="0"/>
              <a:t>tests</a:t>
            </a:r>
            <a:r>
              <a:rPr lang="es-ES" sz="2000" dirty="0" smtClean="0"/>
              <a:t>.</a:t>
            </a:r>
          </a:p>
          <a:p>
            <a:pPr lvl="1"/>
            <a:r>
              <a:rPr lang="es-ES" sz="2000" dirty="0" smtClean="0"/>
              <a:t>Genera valores de entrada para los </a:t>
            </a:r>
            <a:r>
              <a:rPr lang="es-ES" sz="2000" dirty="0" err="1" smtClean="0"/>
              <a:t>tests</a:t>
            </a:r>
            <a:r>
              <a:rPr lang="es-ES" sz="2000" dirty="0" smtClean="0"/>
              <a:t>.</a:t>
            </a:r>
          </a:p>
          <a:p>
            <a:pPr lvl="1"/>
            <a:r>
              <a:rPr lang="es-ES" sz="2000" dirty="0" smtClean="0"/>
              <a:t>Ejecuta </a:t>
            </a:r>
            <a:r>
              <a:rPr lang="es-ES" sz="2000" dirty="0"/>
              <a:t>los test </a:t>
            </a:r>
            <a:r>
              <a:rPr lang="es-ES" sz="2000" dirty="0" smtClean="0"/>
              <a:t>scripts.</a:t>
            </a:r>
          </a:p>
          <a:p>
            <a:pPr lvl="1"/>
            <a:r>
              <a:rPr lang="es-ES" sz="2000" dirty="0" smtClean="0"/>
              <a:t>Analiza los resultados.</a:t>
            </a:r>
          </a:p>
          <a:p>
            <a:pPr lvl="1"/>
            <a:r>
              <a:rPr lang="es-ES" sz="2000" dirty="0" smtClean="0"/>
              <a:t>Informa de los resultados a desarrolladores y managers.</a:t>
            </a:r>
          </a:p>
          <a:p>
            <a:pPr lvl="1"/>
            <a:endParaRPr lang="es-ES" sz="2000" dirty="0" smtClean="0"/>
          </a:p>
          <a:p>
            <a:r>
              <a:rPr lang="es-ES" dirty="0" smtClean="0">
                <a:solidFill>
                  <a:srgbClr val="0070C0"/>
                </a:solidFill>
              </a:rPr>
              <a:t>Manager de </a:t>
            </a:r>
            <a:r>
              <a:rPr lang="es-ES" dirty="0" err="1" smtClean="0">
                <a:solidFill>
                  <a:srgbClr val="0070C0"/>
                </a:solidFill>
              </a:rPr>
              <a:t>testing</a:t>
            </a:r>
            <a:r>
              <a:rPr lang="es-ES" dirty="0" smtClean="0"/>
              <a:t>: Está al cargo de uno o más ingenieros de </a:t>
            </a:r>
            <a:r>
              <a:rPr lang="es-ES" dirty="0" err="1" smtClean="0"/>
              <a:t>testing</a:t>
            </a:r>
            <a:r>
              <a:rPr lang="es-ES" dirty="0" smtClean="0"/>
              <a:t>.</a:t>
            </a:r>
          </a:p>
          <a:p>
            <a:pPr lvl="1"/>
            <a:r>
              <a:rPr lang="es-ES" sz="2000" dirty="0" smtClean="0"/>
              <a:t>Marca las políticas de </a:t>
            </a:r>
            <a:r>
              <a:rPr lang="es-ES" sz="2000" dirty="0" err="1" smtClean="0"/>
              <a:t>testing</a:t>
            </a:r>
            <a:r>
              <a:rPr lang="es-ES" sz="2000" dirty="0" smtClean="0"/>
              <a:t> y sus procesos asociados.</a:t>
            </a:r>
          </a:p>
          <a:p>
            <a:pPr lvl="1"/>
            <a:r>
              <a:rPr lang="es-ES" sz="2000" dirty="0" smtClean="0"/>
              <a:t>Interacciona con otros managers del proyecto.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2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923131" y="78314"/>
            <a:ext cx="7825334" cy="896324"/>
          </a:xfrm>
        </p:spPr>
        <p:txBody>
          <a:bodyPr>
            <a:normAutofit/>
          </a:bodyPr>
          <a:lstStyle/>
          <a:p>
            <a:r>
              <a:rPr lang="en-US" dirty="0" err="1" smtClean="0"/>
              <a:t>Niveles</a:t>
            </a:r>
            <a:r>
              <a:rPr lang="en-US" dirty="0" smtClean="0"/>
              <a:t> de testing </a:t>
            </a:r>
            <a:r>
              <a:rPr lang="en-US" dirty="0" err="1" smtClean="0"/>
              <a:t>tradicionales</a:t>
            </a:r>
            <a:endParaRPr lang="en-US" dirty="0" smtClean="0"/>
          </a:p>
        </p:txBody>
      </p:sp>
      <p:grpSp>
        <p:nvGrpSpPr>
          <p:cNvPr id="57350" name="Group 3"/>
          <p:cNvGrpSpPr>
            <a:grpSpLocks/>
          </p:cNvGrpSpPr>
          <p:nvPr/>
        </p:nvGrpSpPr>
        <p:grpSpPr bwMode="auto">
          <a:xfrm>
            <a:off x="379413" y="2539662"/>
            <a:ext cx="2665412" cy="2935288"/>
            <a:chOff x="697" y="1163"/>
            <a:chExt cx="1679" cy="1849"/>
          </a:xfrm>
        </p:grpSpPr>
        <p:sp>
          <p:nvSpPr>
            <p:cNvPr id="57389" name="Rectangle 4"/>
            <p:cNvSpPr>
              <a:spLocks noChangeArrowheads="1"/>
            </p:cNvSpPr>
            <p:nvPr/>
          </p:nvSpPr>
          <p:spPr bwMode="auto">
            <a:xfrm>
              <a:off x="697" y="1163"/>
              <a:ext cx="1679" cy="1849"/>
            </a:xfrm>
            <a:prstGeom prst="rect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90" name="Text Box 5"/>
            <p:cNvSpPr txBox="1">
              <a:spLocks noChangeArrowheads="1"/>
            </p:cNvSpPr>
            <p:nvPr/>
          </p:nvSpPr>
          <p:spPr bwMode="auto">
            <a:xfrm>
              <a:off x="1219" y="1305"/>
              <a:ext cx="7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" pitchFamily="34" charset="0"/>
                  <a:cs typeface="Arial" pitchFamily="34" charset="0"/>
                </a:rPr>
                <a:t>Class A</a:t>
              </a:r>
            </a:p>
          </p:txBody>
        </p:sp>
        <p:sp>
          <p:nvSpPr>
            <p:cNvPr id="57391" name="Text Box 6"/>
            <p:cNvSpPr txBox="1">
              <a:spLocks noChangeArrowheads="1"/>
            </p:cNvSpPr>
            <p:nvPr/>
          </p:nvSpPr>
          <p:spPr bwMode="auto">
            <a:xfrm>
              <a:off x="756" y="1744"/>
              <a:ext cx="1203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method mA1()</a:t>
              </a:r>
            </a:p>
          </p:txBody>
        </p:sp>
        <p:sp>
          <p:nvSpPr>
            <p:cNvPr id="57392" name="Text Box 7"/>
            <p:cNvSpPr txBox="1">
              <a:spLocks noChangeArrowheads="1"/>
            </p:cNvSpPr>
            <p:nvPr/>
          </p:nvSpPr>
          <p:spPr bwMode="auto">
            <a:xfrm>
              <a:off x="743" y="2160"/>
              <a:ext cx="1237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method mA2()</a:t>
              </a:r>
            </a:p>
          </p:txBody>
        </p:sp>
      </p:grpSp>
      <p:grpSp>
        <p:nvGrpSpPr>
          <p:cNvPr id="57351" name="Group 8"/>
          <p:cNvGrpSpPr>
            <a:grpSpLocks/>
          </p:cNvGrpSpPr>
          <p:nvPr/>
        </p:nvGrpSpPr>
        <p:grpSpPr bwMode="auto">
          <a:xfrm>
            <a:off x="3605213" y="2539662"/>
            <a:ext cx="2665412" cy="2959100"/>
            <a:chOff x="2585" y="1163"/>
            <a:chExt cx="1679" cy="1864"/>
          </a:xfrm>
        </p:grpSpPr>
        <p:sp>
          <p:nvSpPr>
            <p:cNvPr id="57385" name="Rectangle 9"/>
            <p:cNvSpPr>
              <a:spLocks noChangeArrowheads="1"/>
            </p:cNvSpPr>
            <p:nvPr/>
          </p:nvSpPr>
          <p:spPr bwMode="auto">
            <a:xfrm>
              <a:off x="2585" y="1163"/>
              <a:ext cx="1679" cy="1864"/>
            </a:xfrm>
            <a:prstGeom prst="rect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6" name="Text Box 10"/>
            <p:cNvSpPr txBox="1">
              <a:spLocks noChangeArrowheads="1"/>
            </p:cNvSpPr>
            <p:nvPr/>
          </p:nvSpPr>
          <p:spPr bwMode="auto">
            <a:xfrm>
              <a:off x="3111" y="1304"/>
              <a:ext cx="70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" pitchFamily="34" charset="0"/>
                  <a:cs typeface="Arial" pitchFamily="34" charset="0"/>
                </a:rPr>
                <a:t>Class B</a:t>
              </a:r>
            </a:p>
          </p:txBody>
        </p:sp>
        <p:sp>
          <p:nvSpPr>
            <p:cNvPr id="57387" name="Text Box 11"/>
            <p:cNvSpPr txBox="1">
              <a:spLocks noChangeArrowheads="1"/>
            </p:cNvSpPr>
            <p:nvPr/>
          </p:nvSpPr>
          <p:spPr bwMode="auto">
            <a:xfrm>
              <a:off x="2667" y="1744"/>
              <a:ext cx="1209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method mB1()</a:t>
              </a:r>
            </a:p>
          </p:txBody>
        </p:sp>
        <p:sp>
          <p:nvSpPr>
            <p:cNvPr id="57388" name="Text Box 12"/>
            <p:cNvSpPr txBox="1">
              <a:spLocks noChangeArrowheads="1"/>
            </p:cNvSpPr>
            <p:nvPr/>
          </p:nvSpPr>
          <p:spPr bwMode="auto">
            <a:xfrm>
              <a:off x="2667" y="2160"/>
              <a:ext cx="1255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method mB2()</a:t>
              </a:r>
            </a:p>
          </p:txBody>
        </p:sp>
      </p:grpSp>
      <p:grpSp>
        <p:nvGrpSpPr>
          <p:cNvPr id="57352" name="Group 13"/>
          <p:cNvGrpSpPr>
            <a:grpSpLocks/>
          </p:cNvGrpSpPr>
          <p:nvPr/>
        </p:nvGrpSpPr>
        <p:grpSpPr bwMode="auto">
          <a:xfrm>
            <a:off x="1839913" y="1336337"/>
            <a:ext cx="2968625" cy="836613"/>
            <a:chOff x="1159" y="910"/>
            <a:chExt cx="1870" cy="527"/>
          </a:xfrm>
        </p:grpSpPr>
        <p:sp>
          <p:nvSpPr>
            <p:cNvPr id="57383" name="Rectangle 14"/>
            <p:cNvSpPr>
              <a:spLocks noChangeArrowheads="1"/>
            </p:cNvSpPr>
            <p:nvPr/>
          </p:nvSpPr>
          <p:spPr bwMode="auto">
            <a:xfrm>
              <a:off x="1159" y="910"/>
              <a:ext cx="1870" cy="527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Text Box 15"/>
            <p:cNvSpPr txBox="1">
              <a:spLocks noChangeArrowheads="1"/>
            </p:cNvSpPr>
            <p:nvPr/>
          </p:nvSpPr>
          <p:spPr bwMode="auto">
            <a:xfrm>
              <a:off x="1450" y="968"/>
              <a:ext cx="11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main Class P</a:t>
              </a:r>
            </a:p>
          </p:txBody>
        </p:sp>
      </p:grp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6338888" y="851690"/>
            <a:ext cx="2771775" cy="101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75000"/>
            </a:pP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Acceptance</a:t>
            </a:r>
            <a:r>
              <a:rPr lang="es-ES" sz="2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  <a:cs typeface="Arial" pitchFamily="34" charset="0"/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  <a:cs typeface="Arial" pitchFamily="34" charset="0"/>
              </a:rPr>
              <a:t>: ¿</a:t>
            </a:r>
            <a:r>
              <a:rPr lang="es-ES" sz="2000" dirty="0" smtClean="0">
                <a:cs typeface="Arial" pitchFamily="34" charset="0"/>
              </a:rPr>
              <a:t>E</a:t>
            </a:r>
            <a:r>
              <a:rPr lang="es-ES" sz="2000" dirty="0" smtClean="0">
                <a:solidFill>
                  <a:schemeClr val="tx1"/>
                </a:solidFill>
                <a:cs typeface="Arial" pitchFamily="34" charset="0"/>
              </a:rPr>
              <a:t>s el software aceptable para el usuario?</a:t>
            </a:r>
            <a:endParaRPr lang="es-E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7354" name="Line 17"/>
          <p:cNvSpPr>
            <a:spLocks noChangeShapeType="1"/>
          </p:cNvSpPr>
          <p:nvPr/>
        </p:nvSpPr>
        <p:spPr bwMode="auto">
          <a:xfrm flipV="1">
            <a:off x="2460625" y="2171362"/>
            <a:ext cx="214313" cy="373063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8"/>
          <p:cNvSpPr>
            <a:spLocks noChangeShapeType="1"/>
          </p:cNvSpPr>
          <p:nvPr/>
        </p:nvSpPr>
        <p:spPr bwMode="auto">
          <a:xfrm flipH="1" flipV="1">
            <a:off x="3803650" y="2171362"/>
            <a:ext cx="114300" cy="373063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9"/>
          <p:cNvSpPr>
            <a:spLocks noChangeShapeType="1"/>
          </p:cNvSpPr>
          <p:nvPr/>
        </p:nvSpPr>
        <p:spPr bwMode="auto">
          <a:xfrm>
            <a:off x="1501775" y="3876337"/>
            <a:ext cx="0" cy="2492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20"/>
          <p:cNvSpPr>
            <a:spLocks noChangeShapeType="1"/>
          </p:cNvSpPr>
          <p:nvPr/>
        </p:nvSpPr>
        <p:spPr bwMode="auto">
          <a:xfrm>
            <a:off x="2370138" y="3673137"/>
            <a:ext cx="1366837" cy="6556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21"/>
          <p:cNvSpPr>
            <a:spLocks noChangeShapeType="1"/>
          </p:cNvSpPr>
          <p:nvPr/>
        </p:nvSpPr>
        <p:spPr bwMode="auto">
          <a:xfrm flipV="1">
            <a:off x="2416175" y="4339887"/>
            <a:ext cx="1320800" cy="44450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22"/>
          <p:cNvSpPr>
            <a:spLocks noChangeShapeType="1"/>
          </p:cNvSpPr>
          <p:nvPr/>
        </p:nvSpPr>
        <p:spPr bwMode="auto">
          <a:xfrm flipV="1">
            <a:off x="2381250" y="3662025"/>
            <a:ext cx="1355725" cy="11112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597150" y="2374562"/>
            <a:ext cx="6570663" cy="1774825"/>
            <a:chOff x="1636" y="1564"/>
            <a:chExt cx="4139" cy="1118"/>
          </a:xfrm>
        </p:grpSpPr>
        <p:sp>
          <p:nvSpPr>
            <p:cNvPr id="57378" name="Rectangle 24"/>
            <p:cNvSpPr>
              <a:spLocks noChangeArrowheads="1"/>
            </p:cNvSpPr>
            <p:nvPr/>
          </p:nvSpPr>
          <p:spPr bwMode="auto">
            <a:xfrm>
              <a:off x="4029" y="1987"/>
              <a:ext cx="1746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75000"/>
              </a:pPr>
              <a:r>
                <a:rPr lang="en-US" sz="2000" dirty="0">
                  <a:solidFill>
                    <a:srgbClr val="0070C0"/>
                  </a:solidFill>
                  <a:cs typeface="Arial" pitchFamily="34" charset="0"/>
                </a:rPr>
                <a:t>Integration </a:t>
              </a:r>
              <a:r>
                <a:rPr lang="en-US" sz="2000" dirty="0" smtClean="0">
                  <a:solidFill>
                    <a:srgbClr val="0070C0"/>
                  </a:solidFill>
                  <a:cs typeface="Arial" pitchFamily="34" charset="0"/>
                </a:rPr>
                <a:t>testing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: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Testear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como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los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módulos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interaccionan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entre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ellos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.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grpSp>
          <p:nvGrpSpPr>
            <p:cNvPr id="57379" name="Group 25"/>
            <p:cNvGrpSpPr>
              <a:grpSpLocks/>
            </p:cNvGrpSpPr>
            <p:nvPr/>
          </p:nvGrpSpPr>
          <p:grpSpPr bwMode="auto">
            <a:xfrm>
              <a:off x="1636" y="1564"/>
              <a:ext cx="2406" cy="1053"/>
              <a:chOff x="1636" y="1564"/>
              <a:chExt cx="2406" cy="1053"/>
            </a:xfrm>
          </p:grpSpPr>
          <p:sp>
            <p:nvSpPr>
              <p:cNvPr id="49187" name="Line 26"/>
              <p:cNvSpPr>
                <a:spLocks noChangeShapeType="1"/>
              </p:cNvSpPr>
              <p:nvPr/>
            </p:nvSpPr>
            <p:spPr bwMode="auto">
              <a:xfrm flipH="1" flipV="1">
                <a:off x="2475" y="1564"/>
                <a:ext cx="1565" cy="704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8" name="Line 27"/>
              <p:cNvSpPr>
                <a:spLocks noChangeShapeType="1"/>
              </p:cNvSpPr>
              <p:nvPr/>
            </p:nvSpPr>
            <p:spPr bwMode="auto">
              <a:xfrm flipH="1" flipV="1">
                <a:off x="1636" y="1586"/>
                <a:ext cx="2406" cy="682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9" name="Line 28"/>
              <p:cNvSpPr>
                <a:spLocks noChangeShapeType="1"/>
              </p:cNvSpPr>
              <p:nvPr/>
            </p:nvSpPr>
            <p:spPr bwMode="auto">
              <a:xfrm flipH="1">
                <a:off x="2127" y="2263"/>
                <a:ext cx="1913" cy="354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108450" y="856912"/>
            <a:ext cx="5045076" cy="2265363"/>
            <a:chOff x="2588" y="608"/>
            <a:chExt cx="3178" cy="1427"/>
          </a:xfrm>
        </p:grpSpPr>
        <p:sp>
          <p:nvSpPr>
            <p:cNvPr id="57376" name="Rectangle 30"/>
            <p:cNvSpPr>
              <a:spLocks noChangeArrowheads="1"/>
            </p:cNvSpPr>
            <p:nvPr/>
          </p:nvSpPr>
          <p:spPr bwMode="auto">
            <a:xfrm>
              <a:off x="4020" y="1369"/>
              <a:ext cx="174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75000"/>
              </a:pPr>
              <a:r>
                <a:rPr lang="es-ES" sz="2000" dirty="0" err="1" smtClean="0">
                  <a:solidFill>
                    <a:srgbClr val="0070C0"/>
                  </a:solidFill>
                  <a:cs typeface="Arial" pitchFamily="34" charset="0"/>
                </a:rPr>
                <a:t>System</a:t>
              </a:r>
              <a:r>
                <a:rPr lang="es-ES" sz="2000" dirty="0" smtClean="0">
                  <a:solidFill>
                    <a:srgbClr val="0070C0"/>
                  </a:solidFill>
                  <a:cs typeface="Arial" pitchFamily="34" charset="0"/>
                </a:rPr>
                <a:t> </a:t>
              </a:r>
              <a:r>
                <a:rPr lang="es-ES" sz="2000" dirty="0" err="1" smtClean="0">
                  <a:solidFill>
                    <a:srgbClr val="0070C0"/>
                  </a:solidFill>
                  <a:cs typeface="Arial" pitchFamily="34" charset="0"/>
                </a:rPr>
                <a:t>testing</a:t>
              </a:r>
              <a:r>
                <a:rPr lang="es-ES" sz="2000" dirty="0" smtClean="0">
                  <a:solidFill>
                    <a:schemeClr val="tx1"/>
                  </a:solidFill>
                  <a:cs typeface="Arial" pitchFamily="34" charset="0"/>
                </a:rPr>
                <a:t>: Testear </a:t>
              </a:r>
              <a:r>
                <a:rPr lang="es-ES" sz="2000" dirty="0" smtClean="0">
                  <a:cs typeface="Arial" pitchFamily="34" charset="0"/>
                </a:rPr>
                <a:t>la funcionalidad </a:t>
              </a:r>
              <a:r>
                <a:rPr lang="es-ES" sz="2000" dirty="0" smtClean="0">
                  <a:solidFill>
                    <a:schemeClr val="tx1"/>
                  </a:solidFill>
                  <a:cs typeface="Arial" pitchFamily="34" charset="0"/>
                </a:rPr>
                <a:t>completa del Sistema.</a:t>
              </a:r>
              <a:endParaRPr lang="es-E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9184" name="Freeform 31"/>
            <p:cNvSpPr>
              <a:spLocks/>
            </p:cNvSpPr>
            <p:nvPr/>
          </p:nvSpPr>
          <p:spPr bwMode="auto">
            <a:xfrm>
              <a:off x="2588" y="608"/>
              <a:ext cx="1458" cy="892"/>
            </a:xfrm>
            <a:custGeom>
              <a:avLst/>
              <a:gdLst>
                <a:gd name="T0" fmla="*/ 1458 w 1458"/>
                <a:gd name="T1" fmla="*/ 892 h 892"/>
                <a:gd name="T2" fmla="*/ 1174 w 1458"/>
                <a:gd name="T3" fmla="*/ 231 h 892"/>
                <a:gd name="T4" fmla="*/ 825 w 1458"/>
                <a:gd name="T5" fmla="*/ 24 h 892"/>
                <a:gd name="T6" fmla="*/ 356 w 1458"/>
                <a:gd name="T7" fmla="*/ 89 h 892"/>
                <a:gd name="T8" fmla="*/ 171 w 1458"/>
                <a:gd name="T9" fmla="*/ 160 h 892"/>
                <a:gd name="T10" fmla="*/ 0 w 1458"/>
                <a:gd name="T11" fmla="*/ 302 h 8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8"/>
                <a:gd name="T19" fmla="*/ 0 h 892"/>
                <a:gd name="T20" fmla="*/ 1458 w 1458"/>
                <a:gd name="T21" fmla="*/ 892 h 8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8" h="892">
                  <a:moveTo>
                    <a:pt x="1458" y="892"/>
                  </a:moveTo>
                  <a:cubicBezTo>
                    <a:pt x="1411" y="782"/>
                    <a:pt x="1279" y="376"/>
                    <a:pt x="1174" y="231"/>
                  </a:cubicBezTo>
                  <a:cubicBezTo>
                    <a:pt x="1069" y="86"/>
                    <a:pt x="961" y="48"/>
                    <a:pt x="825" y="24"/>
                  </a:cubicBezTo>
                  <a:cubicBezTo>
                    <a:pt x="689" y="0"/>
                    <a:pt x="465" y="66"/>
                    <a:pt x="356" y="89"/>
                  </a:cubicBezTo>
                  <a:cubicBezTo>
                    <a:pt x="247" y="112"/>
                    <a:pt x="230" y="125"/>
                    <a:pt x="171" y="160"/>
                  </a:cubicBezTo>
                  <a:cubicBezTo>
                    <a:pt x="112" y="195"/>
                    <a:pt x="36" y="273"/>
                    <a:pt x="0" y="302"/>
                  </a:cubicBezTo>
                </a:path>
              </a:pathLst>
            </a:cu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049588" y="2020550"/>
            <a:ext cx="6061075" cy="3275012"/>
            <a:chOff x="1921" y="1341"/>
            <a:chExt cx="3818" cy="2063"/>
          </a:xfrm>
        </p:grpSpPr>
        <p:grpSp>
          <p:nvGrpSpPr>
            <p:cNvPr id="57371" name="Group 33"/>
            <p:cNvGrpSpPr>
              <a:grpSpLocks/>
            </p:cNvGrpSpPr>
            <p:nvPr/>
          </p:nvGrpSpPr>
          <p:grpSpPr bwMode="auto">
            <a:xfrm>
              <a:off x="1921" y="1341"/>
              <a:ext cx="2123" cy="1831"/>
              <a:chOff x="1921" y="1341"/>
              <a:chExt cx="2123" cy="1831"/>
            </a:xfrm>
          </p:grpSpPr>
          <p:sp>
            <p:nvSpPr>
              <p:cNvPr id="49180" name="Freeform 34"/>
              <p:cNvSpPr>
                <a:spLocks/>
              </p:cNvSpPr>
              <p:nvPr/>
            </p:nvSpPr>
            <p:spPr bwMode="auto">
              <a:xfrm>
                <a:off x="1921" y="2041"/>
                <a:ext cx="2121" cy="959"/>
              </a:xfrm>
              <a:custGeom>
                <a:avLst/>
                <a:gdLst>
                  <a:gd name="T0" fmla="*/ 2121 w 2121"/>
                  <a:gd name="T1" fmla="*/ 959 h 959"/>
                  <a:gd name="T2" fmla="*/ 0 w 2121"/>
                  <a:gd name="T3" fmla="*/ 0 h 959"/>
                  <a:gd name="T4" fmla="*/ 0 60000 65536"/>
                  <a:gd name="T5" fmla="*/ 0 60000 65536"/>
                  <a:gd name="T6" fmla="*/ 0 w 2121"/>
                  <a:gd name="T7" fmla="*/ 0 h 959"/>
                  <a:gd name="T8" fmla="*/ 2121 w 2121"/>
                  <a:gd name="T9" fmla="*/ 959 h 95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21" h="959">
                    <a:moveTo>
                      <a:pt x="2121" y="959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1" name="Freeform 35"/>
              <p:cNvSpPr>
                <a:spLocks/>
              </p:cNvSpPr>
              <p:nvPr/>
            </p:nvSpPr>
            <p:spPr bwMode="auto">
              <a:xfrm>
                <a:off x="3948" y="2996"/>
                <a:ext cx="96" cy="176"/>
              </a:xfrm>
              <a:custGeom>
                <a:avLst/>
                <a:gdLst>
                  <a:gd name="T0" fmla="*/ 96 w 96"/>
                  <a:gd name="T1" fmla="*/ 0 h 176"/>
                  <a:gd name="T2" fmla="*/ 0 w 96"/>
                  <a:gd name="T3" fmla="*/ 176 h 176"/>
                  <a:gd name="T4" fmla="*/ 0 60000 65536"/>
                  <a:gd name="T5" fmla="*/ 0 60000 65536"/>
                  <a:gd name="T6" fmla="*/ 0 w 96"/>
                  <a:gd name="T7" fmla="*/ 0 h 176"/>
                  <a:gd name="T8" fmla="*/ 96 w 96"/>
                  <a:gd name="T9" fmla="*/ 176 h 1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76">
                    <a:moveTo>
                      <a:pt x="96" y="0"/>
                    </a:moveTo>
                    <a:lnTo>
                      <a:pt x="0" y="176"/>
                    </a:lnTo>
                  </a:path>
                </a:pathLst>
              </a:cu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2" name="Freeform 36"/>
              <p:cNvSpPr>
                <a:spLocks/>
              </p:cNvSpPr>
              <p:nvPr/>
            </p:nvSpPr>
            <p:spPr bwMode="auto">
              <a:xfrm>
                <a:off x="3031" y="1341"/>
                <a:ext cx="1009" cy="1659"/>
              </a:xfrm>
              <a:custGeom>
                <a:avLst/>
                <a:gdLst>
                  <a:gd name="T0" fmla="*/ 1115 w 1003"/>
                  <a:gd name="T1" fmla="*/ 1498 h 1669"/>
                  <a:gd name="T2" fmla="*/ 0 w 1003"/>
                  <a:gd name="T3" fmla="*/ 0 h 1669"/>
                  <a:gd name="T4" fmla="*/ 0 60000 65536"/>
                  <a:gd name="T5" fmla="*/ 0 60000 65536"/>
                  <a:gd name="T6" fmla="*/ 0 w 1003"/>
                  <a:gd name="T7" fmla="*/ 0 h 1669"/>
                  <a:gd name="T8" fmla="*/ 1003 w 1003"/>
                  <a:gd name="T9" fmla="*/ 1669 h 16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03" h="1669">
                    <a:moveTo>
                      <a:pt x="1003" y="1669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  <p:sp>
          <p:nvSpPr>
            <p:cNvPr id="57372" name="Rectangle 37"/>
            <p:cNvSpPr>
              <a:spLocks noChangeArrowheads="1"/>
            </p:cNvSpPr>
            <p:nvPr/>
          </p:nvSpPr>
          <p:spPr bwMode="auto">
            <a:xfrm>
              <a:off x="3993" y="2880"/>
              <a:ext cx="1746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75000"/>
              </a:pPr>
              <a:r>
                <a:rPr lang="en-US" sz="2000" dirty="0">
                  <a:solidFill>
                    <a:srgbClr val="0070C0"/>
                  </a:solidFill>
                  <a:cs typeface="Arial" pitchFamily="34" charset="0"/>
                </a:rPr>
                <a:t>Module </a:t>
              </a:r>
              <a:r>
                <a:rPr lang="en-US" sz="2000" dirty="0" smtClean="0">
                  <a:solidFill>
                    <a:srgbClr val="0070C0"/>
                  </a:solidFill>
                  <a:cs typeface="Arial" pitchFamily="34" charset="0"/>
                </a:rPr>
                <a:t>testing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: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Testear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cada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clase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, modulo,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componente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.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2235200" y="3820783"/>
            <a:ext cx="6875463" cy="2400304"/>
            <a:chOff x="1408" y="2475"/>
            <a:chExt cx="4331" cy="1512"/>
          </a:xfrm>
        </p:grpSpPr>
        <p:sp>
          <p:nvSpPr>
            <p:cNvPr id="57365" name="Rectangle 39"/>
            <p:cNvSpPr>
              <a:spLocks noChangeArrowheads="1"/>
            </p:cNvSpPr>
            <p:nvPr/>
          </p:nvSpPr>
          <p:spPr bwMode="auto">
            <a:xfrm>
              <a:off x="3198" y="3602"/>
              <a:ext cx="2541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75000"/>
              </a:pPr>
              <a:r>
                <a:rPr lang="en-US" sz="2000" dirty="0">
                  <a:solidFill>
                    <a:srgbClr val="0070C0"/>
                  </a:solidFill>
                  <a:cs typeface="Arial" pitchFamily="34" charset="0"/>
                </a:rPr>
                <a:t>Unit </a:t>
              </a:r>
              <a:r>
                <a:rPr lang="en-US" sz="2000" dirty="0" smtClean="0">
                  <a:solidFill>
                    <a:srgbClr val="0070C0"/>
                  </a:solidFill>
                  <a:cs typeface="Arial" pitchFamily="34" charset="0"/>
                </a:rPr>
                <a:t>testing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: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Testear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cada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método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cs typeface="Arial" pitchFamily="34" charset="0"/>
                </a:rPr>
                <a:t>individualmente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.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grpSp>
          <p:nvGrpSpPr>
            <p:cNvPr id="57366" name="Group 40"/>
            <p:cNvGrpSpPr>
              <a:grpSpLocks/>
            </p:cNvGrpSpPr>
            <p:nvPr/>
          </p:nvGrpSpPr>
          <p:grpSpPr bwMode="auto">
            <a:xfrm>
              <a:off x="1408" y="2475"/>
              <a:ext cx="2200" cy="1149"/>
              <a:chOff x="1408" y="2475"/>
              <a:chExt cx="2200" cy="1149"/>
            </a:xfrm>
          </p:grpSpPr>
          <p:sp>
            <p:nvSpPr>
              <p:cNvPr id="49174" name="Line 41"/>
              <p:cNvSpPr>
                <a:spLocks noChangeShapeType="1"/>
              </p:cNvSpPr>
              <p:nvPr/>
            </p:nvSpPr>
            <p:spPr bwMode="auto">
              <a:xfrm flipH="1" flipV="1">
                <a:off x="1408" y="2881"/>
                <a:ext cx="2200" cy="743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75" name="Line 42"/>
              <p:cNvSpPr>
                <a:spLocks noChangeShapeType="1"/>
              </p:cNvSpPr>
              <p:nvPr/>
            </p:nvSpPr>
            <p:spPr bwMode="auto">
              <a:xfrm flipH="1" flipV="1">
                <a:off x="1444" y="2489"/>
                <a:ext cx="341" cy="511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76" name="Line 43"/>
              <p:cNvSpPr>
                <a:spLocks noChangeShapeType="1"/>
              </p:cNvSpPr>
              <p:nvPr/>
            </p:nvSpPr>
            <p:spPr bwMode="auto">
              <a:xfrm flipV="1">
                <a:off x="2152" y="2475"/>
                <a:ext cx="273" cy="652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77" name="Line 44"/>
              <p:cNvSpPr>
                <a:spLocks noChangeShapeType="1"/>
              </p:cNvSpPr>
              <p:nvPr/>
            </p:nvSpPr>
            <p:spPr bwMode="auto">
              <a:xfrm flipV="1">
                <a:off x="2355" y="2866"/>
                <a:ext cx="148" cy="33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</p:grp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24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9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3.9|1.9|1.3|21.3|1.2|11.1|2.7|6.5|9.3|2.1|1.8|3.7|3.8|16.8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3395</Words>
  <Application>Microsoft Office PowerPoint</Application>
  <PresentationFormat>Presentación en pantalla (4:3)</PresentationFormat>
  <Paragraphs>445</Paragraphs>
  <Slides>36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36</vt:i4>
      </vt:variant>
    </vt:vector>
  </HeadingPairs>
  <TitlesOfParts>
    <vt:vector size="53" baseType="lpstr">
      <vt:lpstr>Arial Unicode MS</vt:lpstr>
      <vt:lpstr>宋体</vt:lpstr>
      <vt:lpstr>Arial</vt:lpstr>
      <vt:lpstr>Bradley Hand ITC</vt:lpstr>
      <vt:lpstr>Calibri</vt:lpstr>
      <vt:lpstr>Calibri Light</vt:lpstr>
      <vt:lpstr>Comic Sans MS</vt:lpstr>
      <vt:lpstr>Gill Sans MT</vt:lpstr>
      <vt:lpstr>Monotype Sorts</vt:lpstr>
      <vt:lpstr>Papyrus</vt:lpstr>
      <vt:lpstr>Shruti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Model-Driven Test Design</vt:lpstr>
      <vt:lpstr>Complejidad del testing de Software</vt:lpstr>
      <vt:lpstr>Fundamentos del testing</vt:lpstr>
      <vt:lpstr>Bonus track: Citas de Dijkstra</vt:lpstr>
      <vt:lpstr>Testing &amp; Debugging</vt:lpstr>
      <vt:lpstr>Fault &amp; Failure Model (RIPR)</vt:lpstr>
      <vt:lpstr>RIPR Model</vt:lpstr>
      <vt:lpstr>Roles en testing de software</vt:lpstr>
      <vt:lpstr>Niveles de testing tradicionales</vt:lpstr>
      <vt:lpstr>Presentación de PowerPoint</vt:lpstr>
      <vt:lpstr>Criterios de cobertura</vt:lpstr>
      <vt:lpstr>Criterios de cobertura</vt:lpstr>
      <vt:lpstr>Presentación de PowerPoint</vt:lpstr>
      <vt:lpstr>Requisitos y criterios de test</vt:lpstr>
      <vt:lpstr>Requisitos y criterios de test</vt:lpstr>
      <vt:lpstr>Caja blanca vs. caja negra</vt:lpstr>
      <vt:lpstr>Model-Driven Test Design</vt:lpstr>
      <vt:lpstr>Tipos de actividades en testing</vt:lpstr>
      <vt:lpstr>Tipos de actividades en testing</vt:lpstr>
      <vt:lpstr>1 Diseño de tests—(a) Basado en criterios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Otras actividades</vt:lpstr>
      <vt:lpstr>Organización del equipo</vt:lpstr>
      <vt:lpstr>Organización del equipo</vt:lpstr>
      <vt:lpstr>Aplicando actividades de testing</vt:lpstr>
      <vt:lpstr>MDTD en la práctica</vt:lpstr>
      <vt:lpstr>Model-Driven Test Design</vt:lpstr>
      <vt:lpstr>Model-Driven Test Design: Pasos</vt:lpstr>
      <vt:lpstr>Model-Driven Test Design : Actividades</vt:lpstr>
      <vt:lpstr>Ejemplo pequeño pero ilustrativo</vt:lpstr>
      <vt:lpstr>Ejemplo pequeño pero ilustrativo</vt:lpstr>
      <vt:lpstr>Para finalizar….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183</cp:revision>
  <dcterms:created xsi:type="dcterms:W3CDTF">2010-11-18T11:03:00Z</dcterms:created>
  <dcterms:modified xsi:type="dcterms:W3CDTF">2017-10-05T10:32:02Z</dcterms:modified>
</cp:coreProperties>
</file>