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17"/>
  </p:notesMasterIdLst>
  <p:sldIdLst>
    <p:sldId id="257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17/10/2017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BAAB-6046-4F3A-9EBD-C2257141A099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91A8-A631-44A6-A4BD-4703890A58C5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832F-4135-4C27-8511-A9F807DC8D71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0FCF-57A4-449A-880A-378C89D4BB8D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902-4D05-4DE5-93C6-426A7C7B07AD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7B3D-6599-4270-887C-8B0BD4E8B409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1BE3-5914-481D-B718-E4555E29FC38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412-FF7A-46DA-B3D9-3749EA4339F8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43AC-334E-4B41-A7A1-C6AA8A64068B}" type="datetime1">
              <a:rPr lang="es-ES" smtClean="0"/>
              <a:t>17/10/2017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53C-6B4C-48D9-970B-D3EC8641D414}" type="datetime1">
              <a:rPr lang="es-ES" smtClean="0"/>
              <a:t>17/10/2017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E6DC-63E2-4FE6-8099-DFBB50964FBA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88CE-679A-4F08-AA69-7F0C7AACF17A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EAD4-CF7C-43E9-B21C-30388E548210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0AE6-27E2-49E4-9786-065CFBCE703F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50E-BE8E-48E9-BA94-3ED63C43E737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3EA8-A826-4CA8-A0E3-165476EB2685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BF4-C082-4D22-A605-F835ED962734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A45D-30B7-4C26-B82A-102C832EF02C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211-167B-4686-B1BA-52B1ABD7522D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410E-60CB-41A2-BC8B-EDE211F00F9E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E6B-08DE-4203-9083-1C60D49A09F0}" type="datetime1">
              <a:rPr lang="es-ES" smtClean="0"/>
              <a:t>17/10/2017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73A3-76ED-4565-B8CF-89BBD494ABC5}" type="datetime1">
              <a:rPr lang="es-ES" smtClean="0"/>
              <a:t>17/10/2017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1298-ED52-4A9E-9E4D-C12924A2BC9E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63BA2-7581-464A-8019-560215B48D65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32B-35A9-400D-B7E9-E2EA6A394294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021B-B6BD-4622-9B9E-2767F915CA8E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88BC-11D8-42CF-9C2D-C9AC6A838A3E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EB3F-908C-458B-B436-C7ECFB498976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8E86-597B-4AAF-96D2-224B4A993019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A2D-DC28-4C69-A08C-BACE8E0A0E35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B3AE-B25E-41F9-959D-3EB46BB9620A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9D97-F982-46A6-9EDE-FA2B64B1763A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E52-7D0A-464E-B443-3FED858CD439}" type="datetime1">
              <a:rPr lang="es-ES" smtClean="0"/>
              <a:t>17/10/2017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61-DB50-45A2-8511-E0213FB889FF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F04B-F320-4D30-AF65-5E2B0DA8F940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260B0CC-A69E-4F85-BFED-E0F34ABE83E8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2B6-3A99-4023-AA83-A836318CFCC9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A34A-EC1C-4A0A-8848-536DAC48ED0C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897-A65A-4B8C-81C8-18AC350B87D6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D5C5-0083-4B38-83E8-CDA19C36EC27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768C-2DC6-47ED-AAC7-F1272AE7F366}" type="datetime1">
              <a:rPr lang="es-ES" smtClean="0"/>
              <a:t>17/10/2017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6E7-5656-4BE7-B57D-35FE4B85441A}" type="datetime1">
              <a:rPr lang="es-ES" smtClean="0"/>
              <a:t>17/10/2017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3874-4417-4241-816F-DA8ADA4CEAEF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623D-F158-4EB4-A191-18A4A701E37D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EB0963-8D14-4208-B1D3-3B5215B2D95F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0F696A-B4C4-43BE-BE55-133EBAAD69E9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CBC8BF-A422-45E8-BD44-647A3CA6210D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26DB13-5E37-4F7A-A5A5-78B5C11FC98C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8069520" cy="3566160"/>
          </a:xfrm>
        </p:spPr>
        <p:txBody>
          <a:bodyPr>
            <a:normAutofit/>
          </a:bodyPr>
          <a:lstStyle/>
          <a:p>
            <a:r>
              <a:rPr kumimoji="1" lang="es-ES" sz="6600" dirty="0" smtClean="0"/>
              <a:t>Criterios cobertura de grafos: casos de uso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Diagrama de actividad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030082"/>
              </p:ext>
            </p:extLst>
          </p:nvPr>
        </p:nvGraphicFramePr>
        <p:xfrm>
          <a:off x="704116" y="1796876"/>
          <a:ext cx="7781488" cy="4552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3" imgW="7415784" imgH="5108448" progId="Visio.Drawing.11">
                  <p:embed/>
                </p:oleObj>
              </mc:Choice>
              <mc:Fallback>
                <p:oleObj name="VISIO" r:id="rId3" imgW="7415784" imgH="510844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116" y="1796876"/>
                        <a:ext cx="7781488" cy="4552314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51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diagramas de actividad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Cobertura de nodos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Los inputs se derivan de las etiquetas de los nodos y predicados.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Se usan para generar valores para los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Cobertura de aristas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Escenarios de </a:t>
            </a:r>
            <a:r>
              <a:rPr lang="es-ES" dirty="0" err="1" smtClean="0">
                <a:solidFill>
                  <a:srgbClr val="00B0F0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: camino completo que atraviesa el diagrama.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Deberían tener un significado claro y preciso para los usuarios.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Usualmente, hay un  número </a:t>
            </a:r>
            <a:r>
              <a:rPr lang="es-ES" dirty="0" smtClean="0">
                <a:solidFill>
                  <a:srgbClr val="00B0F0"/>
                </a:solidFill>
              </a:rPr>
              <a:t>finito </a:t>
            </a:r>
            <a:r>
              <a:rPr lang="es-ES" dirty="0" smtClean="0">
                <a:solidFill>
                  <a:schemeClr val="tx1"/>
                </a:solidFill>
              </a:rPr>
              <a:t>de caminos; en caso contrario, los escenarios se definen a partir del conocimiento del dominio.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Se puede usar </a:t>
            </a:r>
            <a:r>
              <a:rPr lang="es-ES" i="1" dirty="0" err="1" smtClean="0">
                <a:solidFill>
                  <a:srgbClr val="00B0F0"/>
                </a:solidFill>
              </a:rPr>
              <a:t>Specified</a:t>
            </a:r>
            <a:r>
              <a:rPr lang="es-ES" i="1" dirty="0" smtClean="0">
                <a:solidFill>
                  <a:srgbClr val="00B0F0"/>
                </a:solidFill>
              </a:rPr>
              <a:t> </a:t>
            </a:r>
            <a:r>
              <a:rPr lang="es-ES" i="1" dirty="0" err="1" smtClean="0">
                <a:solidFill>
                  <a:srgbClr val="00B0F0"/>
                </a:solidFill>
              </a:rPr>
              <a:t>Path</a:t>
            </a:r>
            <a:r>
              <a:rPr lang="es-ES" i="1" dirty="0" smtClean="0">
                <a:solidFill>
                  <a:srgbClr val="00B0F0"/>
                </a:solidFill>
              </a:rPr>
              <a:t> </a:t>
            </a:r>
            <a:r>
              <a:rPr lang="es-ES" i="1" dirty="0" err="1" smtClean="0">
                <a:solidFill>
                  <a:srgbClr val="00B0F0"/>
                </a:solidFill>
              </a:rPr>
              <a:t>Coverage</a:t>
            </a:r>
            <a:r>
              <a:rPr lang="es-ES" dirty="0" smtClean="0">
                <a:solidFill>
                  <a:schemeClr val="tx1"/>
                </a:solidFill>
              </a:rPr>
              <a:t>, donde </a:t>
            </a:r>
            <a:r>
              <a:rPr lang="es-ES" dirty="0" smtClean="0">
                <a:solidFill>
                  <a:srgbClr val="00B0F0"/>
                </a:solidFill>
              </a:rPr>
              <a:t>caminos = escenarios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Recordemos que SPC </a:t>
            </a:r>
            <a:r>
              <a:rPr lang="es-ES" dirty="0" smtClean="0">
                <a:solidFill>
                  <a:srgbClr val="00B0F0"/>
                </a:solidFill>
              </a:rPr>
              <a:t>no subsume </a:t>
            </a:r>
            <a:r>
              <a:rPr lang="es-ES" dirty="0" smtClean="0">
                <a:solidFill>
                  <a:schemeClr val="tx1"/>
                </a:solidFill>
              </a:rPr>
              <a:t>a cobertura de aristas, pero los </a:t>
            </a:r>
            <a:r>
              <a:rPr lang="es-ES" dirty="0" smtClean="0">
                <a:solidFill>
                  <a:srgbClr val="00B0F0"/>
                </a:solidFill>
              </a:rPr>
              <a:t>escenarios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deberían</a:t>
            </a:r>
            <a:r>
              <a:rPr lang="es-ES" dirty="0" smtClean="0">
                <a:solidFill>
                  <a:schemeClr val="tx1"/>
                </a:solidFill>
              </a:rPr>
              <a:t> definirse de forma que, en este caso, lo hace.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88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Resumen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casos de uso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6773377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casos de uso se definen al nivel de </a:t>
            </a:r>
            <a:r>
              <a:rPr lang="es-ES" dirty="0" smtClean="0">
                <a:solidFill>
                  <a:srgbClr val="00B0F0"/>
                </a:solidFill>
              </a:rPr>
              <a:t>requisitos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Pueden ser de muy </a:t>
            </a:r>
            <a:r>
              <a:rPr lang="es-ES" dirty="0" smtClean="0">
                <a:solidFill>
                  <a:srgbClr val="00B0F0"/>
                </a:solidFill>
              </a:rPr>
              <a:t>alto nivel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 smtClean="0">
                <a:solidFill>
                  <a:srgbClr val="00B0F0"/>
                </a:solidFill>
              </a:rPr>
              <a:t>diagramas de actividad </a:t>
            </a:r>
            <a:r>
              <a:rPr lang="es-ES" dirty="0" smtClean="0">
                <a:solidFill>
                  <a:schemeClr val="tx1"/>
                </a:solidFill>
              </a:rPr>
              <a:t>de UML codifican casos de uso como grafos. Estos grafos suelen tener una </a:t>
            </a:r>
            <a:r>
              <a:rPr lang="es-ES" dirty="0" smtClean="0">
                <a:solidFill>
                  <a:srgbClr val="00B0F0"/>
                </a:solidFill>
              </a:rPr>
              <a:t>estructura simple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err="1" smtClean="0">
                <a:solidFill>
                  <a:srgbClr val="00B0F0"/>
                </a:solidFill>
              </a:rPr>
              <a:t>Testing</a:t>
            </a:r>
            <a:r>
              <a:rPr lang="es-ES" dirty="0" smtClean="0">
                <a:solidFill>
                  <a:srgbClr val="00B0F0"/>
                </a:solidFill>
              </a:rPr>
              <a:t> basado en requisitos </a:t>
            </a:r>
            <a:r>
              <a:rPr lang="es-ES" dirty="0" smtClean="0">
                <a:solidFill>
                  <a:schemeClr val="tx1"/>
                </a:solidFill>
              </a:rPr>
              <a:t>puede usar cobertura de grafos.</a:t>
            </a:r>
          </a:p>
          <a:p>
            <a:pPr marL="292608" lvl="1" indent="0">
              <a:buNone/>
            </a:pPr>
            <a:r>
              <a:rPr lang="es-ES" sz="2000" dirty="0" smtClean="0">
                <a:solidFill>
                  <a:srgbClr val="00B0F0"/>
                </a:solidFill>
              </a:rPr>
              <a:t>Fácil</a:t>
            </a:r>
            <a:r>
              <a:rPr lang="es-ES" sz="2000" dirty="0" smtClean="0">
                <a:solidFill>
                  <a:schemeClr val="tx1"/>
                </a:solidFill>
              </a:rPr>
              <a:t> de hacer </a:t>
            </a:r>
            <a:r>
              <a:rPr lang="es-ES" sz="2000" dirty="0" smtClean="0">
                <a:solidFill>
                  <a:srgbClr val="00B0F0"/>
                </a:solidFill>
              </a:rPr>
              <a:t>a mano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292608" lvl="1" indent="0">
              <a:buNone/>
            </a:pPr>
            <a:r>
              <a:rPr lang="es-ES" sz="2000" i="1" dirty="0" err="1" smtClean="0">
                <a:solidFill>
                  <a:srgbClr val="00B0F0"/>
                </a:solidFill>
              </a:rPr>
              <a:t>Specified</a:t>
            </a:r>
            <a:r>
              <a:rPr lang="es-ES" sz="2000" i="1" dirty="0" smtClean="0">
                <a:solidFill>
                  <a:srgbClr val="00B0F0"/>
                </a:solidFill>
              </a:rPr>
              <a:t> </a:t>
            </a:r>
            <a:r>
              <a:rPr lang="es-ES" sz="2000" i="1" dirty="0" err="1" smtClean="0">
                <a:solidFill>
                  <a:srgbClr val="00B0F0"/>
                </a:solidFill>
              </a:rPr>
              <a:t>path</a:t>
            </a:r>
            <a:r>
              <a:rPr lang="es-ES" sz="2000" i="1" dirty="0" smtClean="0">
                <a:solidFill>
                  <a:srgbClr val="00B0F0"/>
                </a:solidFill>
              </a:rPr>
              <a:t> </a:t>
            </a:r>
            <a:r>
              <a:rPr lang="es-ES" sz="2000" i="1" dirty="0" err="1" smtClean="0">
                <a:solidFill>
                  <a:srgbClr val="00B0F0"/>
                </a:solidFill>
              </a:rPr>
              <a:t>coverage</a:t>
            </a:r>
            <a:r>
              <a:rPr lang="es-ES" sz="2000" i="1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tiene sentido en estos grafos.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91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Casos de uso en UML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casos de uso de UML suelen representar </a:t>
            </a:r>
            <a:r>
              <a:rPr lang="es-ES" dirty="0" smtClean="0">
                <a:solidFill>
                  <a:srgbClr val="00B0F0"/>
                </a:solidFill>
              </a:rPr>
              <a:t>requisitos software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Ayudan a expresar el flujo de trabajo de la aplicación.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No vamos a ver casos de uso en detalle. Solo veremos algún ejemplo.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 sencillo: caso de uso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908109" y="1737361"/>
            <a:ext cx="2541587" cy="2733675"/>
          </a:xfrm>
          <a:prstGeom prst="rect">
            <a:avLst/>
          </a:prstGeom>
          <a:solidFill>
            <a:srgbClr val="0000CC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46764" y="2696990"/>
            <a:ext cx="614363" cy="1030287"/>
            <a:chOff x="1235" y="978"/>
            <a:chExt cx="387" cy="649"/>
          </a:xfrm>
        </p:grpSpPr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1353" y="978"/>
              <a:ext cx="151" cy="12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1235" y="1235"/>
              <a:ext cx="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428" y="1108"/>
              <a:ext cx="0" cy="3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1344" y="1449"/>
              <a:ext cx="168" cy="178"/>
              <a:chOff x="1338" y="1449"/>
              <a:chExt cx="168" cy="178"/>
            </a:xfrm>
          </p:grpSpPr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 flipH="1">
                <a:off x="1338" y="1449"/>
                <a:ext cx="86" cy="1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1424" y="1449"/>
                <a:ext cx="82" cy="1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" name="Group 30"/>
          <p:cNvGrpSpPr>
            <a:grpSpLocks/>
          </p:cNvGrpSpPr>
          <p:nvPr/>
        </p:nvGrpSpPr>
        <p:grpSpPr bwMode="auto">
          <a:xfrm>
            <a:off x="2463660" y="1961991"/>
            <a:ext cx="1568452" cy="2284413"/>
            <a:chOff x="3130" y="818"/>
            <a:chExt cx="988" cy="1439"/>
          </a:xfrm>
        </p:grpSpPr>
        <p:grpSp>
          <p:nvGrpSpPr>
            <p:cNvPr id="17" name="Group 27"/>
            <p:cNvGrpSpPr>
              <a:grpSpLocks/>
            </p:cNvGrpSpPr>
            <p:nvPr/>
          </p:nvGrpSpPr>
          <p:grpSpPr bwMode="auto">
            <a:xfrm>
              <a:off x="3130" y="818"/>
              <a:ext cx="987" cy="450"/>
              <a:chOff x="3130" y="818"/>
              <a:chExt cx="987" cy="450"/>
            </a:xfrm>
          </p:grpSpPr>
          <p:sp>
            <p:nvSpPr>
              <p:cNvPr id="24" name="Oval 15"/>
              <p:cNvSpPr>
                <a:spLocks noChangeArrowheads="1"/>
              </p:cNvSpPr>
              <p:nvPr/>
            </p:nvSpPr>
            <p:spPr bwMode="auto">
              <a:xfrm>
                <a:off x="3130" y="818"/>
                <a:ext cx="987" cy="450"/>
              </a:xfrm>
              <a:prstGeom prst="ellipse">
                <a:avLst/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>
                <a:off x="3138" y="884"/>
                <a:ext cx="973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 dirty="0" err="1" smtClean="0">
                    <a:solidFill>
                      <a:srgbClr val="FFFF00"/>
                    </a:solidFill>
                    <a:latin typeface="Gill Sans MT" pitchFamily="34" charset="0"/>
                  </a:rPr>
                  <a:t>Sacar</a:t>
                </a:r>
                <a:r>
                  <a:rPr lang="en-US" b="0" dirty="0" smtClean="0">
                    <a:solidFill>
                      <a:srgbClr val="FFFF00"/>
                    </a:solidFill>
                    <a:latin typeface="Gill Sans MT" pitchFamily="34" charset="0"/>
                  </a:rPr>
                  <a:t> </a:t>
                </a:r>
                <a:r>
                  <a:rPr lang="en-US" b="0" dirty="0" err="1" smtClean="0">
                    <a:solidFill>
                      <a:srgbClr val="FFFF00"/>
                    </a:solidFill>
                    <a:latin typeface="Gill Sans MT" pitchFamily="34" charset="0"/>
                  </a:rPr>
                  <a:t>fondos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8" name="Group 28"/>
            <p:cNvGrpSpPr>
              <a:grpSpLocks/>
            </p:cNvGrpSpPr>
            <p:nvPr/>
          </p:nvGrpSpPr>
          <p:grpSpPr bwMode="auto">
            <a:xfrm>
              <a:off x="3131" y="1313"/>
              <a:ext cx="987" cy="450"/>
              <a:chOff x="3131" y="1313"/>
              <a:chExt cx="987" cy="450"/>
            </a:xfrm>
          </p:grpSpPr>
          <p:sp>
            <p:nvSpPr>
              <p:cNvPr id="22" name="Oval 16"/>
              <p:cNvSpPr>
                <a:spLocks noChangeArrowheads="1"/>
              </p:cNvSpPr>
              <p:nvPr/>
            </p:nvSpPr>
            <p:spPr bwMode="auto">
              <a:xfrm>
                <a:off x="3131" y="1313"/>
                <a:ext cx="987" cy="450"/>
              </a:xfrm>
              <a:prstGeom prst="ellipse">
                <a:avLst/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3266" y="1413"/>
                <a:ext cx="722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 dirty="0" err="1" smtClean="0">
                    <a:solidFill>
                      <a:srgbClr val="FFFF00"/>
                    </a:solidFill>
                    <a:latin typeface="Gill Sans MT" pitchFamily="34" charset="0"/>
                  </a:rPr>
                  <a:t>Ver</a:t>
                </a:r>
                <a:r>
                  <a:rPr lang="en-US" b="0" dirty="0" smtClean="0">
                    <a:solidFill>
                      <a:srgbClr val="FFFF00"/>
                    </a:solidFill>
                    <a:latin typeface="Gill Sans MT" pitchFamily="34" charset="0"/>
                  </a:rPr>
                  <a:t> </a:t>
                </a:r>
                <a:r>
                  <a:rPr lang="en-US" b="0" dirty="0" err="1" smtClean="0">
                    <a:solidFill>
                      <a:srgbClr val="FFFF00"/>
                    </a:solidFill>
                    <a:latin typeface="Gill Sans MT" pitchFamily="34" charset="0"/>
                  </a:rPr>
                  <a:t>saldo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9" name="Group 29"/>
            <p:cNvGrpSpPr>
              <a:grpSpLocks/>
            </p:cNvGrpSpPr>
            <p:nvPr/>
          </p:nvGrpSpPr>
          <p:grpSpPr bwMode="auto">
            <a:xfrm>
              <a:off x="3131" y="1807"/>
              <a:ext cx="987" cy="450"/>
              <a:chOff x="3131" y="1807"/>
              <a:chExt cx="987" cy="450"/>
            </a:xfrm>
          </p:grpSpPr>
          <p:sp>
            <p:nvSpPr>
              <p:cNvPr id="20" name="Oval 17"/>
              <p:cNvSpPr>
                <a:spLocks noChangeArrowheads="1"/>
              </p:cNvSpPr>
              <p:nvPr/>
            </p:nvSpPr>
            <p:spPr bwMode="auto">
              <a:xfrm>
                <a:off x="3131" y="1807"/>
                <a:ext cx="987" cy="450"/>
              </a:xfrm>
              <a:prstGeom prst="ellipse">
                <a:avLst/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21" name="Text Box 14"/>
              <p:cNvSpPr txBox="1">
                <a:spLocks noChangeArrowheads="1"/>
              </p:cNvSpPr>
              <p:nvPr/>
            </p:nvSpPr>
            <p:spPr bwMode="auto">
              <a:xfrm>
                <a:off x="3258" y="1810"/>
                <a:ext cx="733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 dirty="0" err="1" smtClean="0">
                    <a:solidFill>
                      <a:srgbClr val="FFFF00"/>
                    </a:solidFill>
                    <a:latin typeface="Gill Sans MT" pitchFamily="34" charset="0"/>
                  </a:rPr>
                  <a:t>Transferir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  <a:p>
                <a:pPr algn="ctr"/>
                <a:r>
                  <a:rPr lang="en-US" dirty="0" err="1" smtClean="0">
                    <a:solidFill>
                      <a:srgbClr val="FFFF00"/>
                    </a:solidFill>
                    <a:latin typeface="Gill Sans MT" pitchFamily="34" charset="0"/>
                  </a:rPr>
                  <a:t>fondos</a:t>
                </a:r>
                <a:endParaRPr lang="en-US" b="0" dirty="0">
                  <a:solidFill>
                    <a:srgbClr val="FFFF00"/>
                  </a:solidFill>
                  <a:latin typeface="Gill Sans MT" pitchFamily="34" charset="0"/>
                </a:endParaRPr>
              </a:p>
            </p:txBody>
          </p:sp>
        </p:grpSp>
      </p:grpSp>
      <p:sp>
        <p:nvSpPr>
          <p:cNvPr id="26" name="Line 23"/>
          <p:cNvSpPr>
            <a:spLocks noChangeShapeType="1"/>
          </p:cNvSpPr>
          <p:nvPr/>
        </p:nvSpPr>
        <p:spPr bwMode="auto">
          <a:xfrm flipH="1">
            <a:off x="792096" y="2319973"/>
            <a:ext cx="1598613" cy="563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H="1">
            <a:off x="792096" y="3104198"/>
            <a:ext cx="160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 flipV="1">
            <a:off x="773046" y="3324861"/>
            <a:ext cx="1638300" cy="552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-65074" y="2045007"/>
            <a:ext cx="180570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00B050"/>
                </a:solidFill>
                <a:latin typeface="Gill Sans MT" pitchFamily="34" charset="0"/>
              </a:rPr>
              <a:t>Usuario</a:t>
            </a:r>
            <a:r>
              <a:rPr lang="en-US" dirty="0" smtClean="0">
                <a:solidFill>
                  <a:srgbClr val="00B050"/>
                </a:solidFill>
                <a:latin typeface="Gill Sans MT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Gill Sans MT" pitchFamily="34" charset="0"/>
              </a:rPr>
              <a:t>Cajero</a:t>
            </a:r>
            <a:endParaRPr lang="en-US" sz="1800" dirty="0">
              <a:solidFill>
                <a:srgbClr val="00B050"/>
              </a:solidFill>
              <a:latin typeface="Gill Sans MT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694352" y="1777173"/>
            <a:ext cx="2973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F0"/>
                </a:solidFill>
              </a:rPr>
              <a:t>Actores</a:t>
            </a:r>
            <a:r>
              <a:rPr lang="es-ES" sz="2000" dirty="0" smtClean="0"/>
              <a:t>: Humanos o componentes software que usan el software que se está modelando.</a:t>
            </a:r>
          </a:p>
          <a:p>
            <a:r>
              <a:rPr lang="es-ES" sz="2000" dirty="0" smtClean="0">
                <a:solidFill>
                  <a:srgbClr val="00B0F0"/>
                </a:solidFill>
              </a:rPr>
              <a:t>Casos de uso</a:t>
            </a:r>
            <a:r>
              <a:rPr lang="es-ES" sz="2000" dirty="0" smtClean="0"/>
              <a:t>: Círculos u óvalos.</a:t>
            </a:r>
          </a:p>
          <a:p>
            <a:r>
              <a:rPr lang="es-ES" sz="2000" dirty="0" smtClean="0">
                <a:solidFill>
                  <a:srgbClr val="00B0F0"/>
                </a:solidFill>
              </a:rPr>
              <a:t>Cobertura de nodos</a:t>
            </a:r>
            <a:r>
              <a:rPr lang="es-ES" sz="2000" dirty="0" smtClean="0"/>
              <a:t>: usar cada caso de uso una vez.</a:t>
            </a:r>
          </a:p>
          <a:p>
            <a:endParaRPr lang="es-ES" sz="2000" dirty="0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757244" y="5352387"/>
            <a:ext cx="7675231" cy="40011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FFFF00"/>
                </a:solidFill>
              </a:rPr>
              <a:t>Sin embargo, los casos de uso, por si mismos, no son útiles </a:t>
            </a:r>
            <a:r>
              <a:rPr lang="es-ES" sz="2000" dirty="0" smtClean="0">
                <a:solidFill>
                  <a:srgbClr val="FFFF00"/>
                </a:solidFill>
              </a:rPr>
              <a:t>para </a:t>
            </a:r>
            <a:r>
              <a:rPr lang="es-ES" sz="2000" dirty="0" err="1" smtClean="0">
                <a:solidFill>
                  <a:srgbClr val="FFFF00"/>
                </a:solidFill>
              </a:rPr>
              <a:t>testing</a:t>
            </a:r>
            <a:r>
              <a:rPr lang="es-ES" sz="2000" dirty="0" smtClean="0">
                <a:solidFill>
                  <a:srgbClr val="FFFF00"/>
                </a:solidFill>
              </a:rPr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160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Elaboración del caso de uso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Nombre del caso de uso</a:t>
            </a:r>
            <a:r>
              <a:rPr lang="es-ES" dirty="0" smtClean="0">
                <a:solidFill>
                  <a:schemeClr val="tx1"/>
                </a:solidFill>
              </a:rPr>
              <a:t>: Sacar fondos.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Resumen</a:t>
            </a:r>
            <a:r>
              <a:rPr lang="es-ES" dirty="0" smtClean="0">
                <a:solidFill>
                  <a:schemeClr val="tx1"/>
                </a:solidFill>
              </a:rPr>
              <a:t>: Cliente usa una tarjeta válida para sacar fondos de una cuenta válida.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Actor</a:t>
            </a:r>
            <a:r>
              <a:rPr lang="es-ES" dirty="0" smtClean="0">
                <a:solidFill>
                  <a:schemeClr val="tx1"/>
                </a:solidFill>
              </a:rPr>
              <a:t>: Cliente de cajero.</a:t>
            </a:r>
          </a:p>
          <a:p>
            <a:pPr marL="0" indent="0">
              <a:buNone/>
            </a:pPr>
            <a:r>
              <a:rPr lang="es-ES" sz="2000" dirty="0" smtClean="0">
                <a:solidFill>
                  <a:srgbClr val="00B0F0"/>
                </a:solidFill>
              </a:rPr>
              <a:t>Precondición</a:t>
            </a:r>
            <a:r>
              <a:rPr lang="es-ES" sz="2000" dirty="0" smtClean="0">
                <a:solidFill>
                  <a:schemeClr val="tx1"/>
                </a:solidFill>
              </a:rPr>
              <a:t>: El cajero muestra un mensaje de “bienvenida”.</a:t>
            </a: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3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Elaboración del caso de uso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Descripción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El cliente inserta una tarjeta en el lector del cajero.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Si el sistema reconoce la tarjeta, entonces lee su número.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El sistema le dice al cliente que ponga el PIN.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El cliente pone el PIN.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El sistema comprueba fecha de caducidad y si tarjeta robada/perdida.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Si la tarjeta es válida entonces el sistema comprueba si PIN es correcto.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Si el PIN es correcto, el sistema busca la cuenta que se puede acceder.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El sistema muestra las cuentas disponibles y solicita tipo de operación. Hay tres tipos: retirada, saldo, transferencia.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……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21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Elaboración del caso de uso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7277433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Descripción</a:t>
            </a: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(continuación, </a:t>
            </a:r>
            <a:r>
              <a:rPr lang="es-ES" i="1" dirty="0">
                <a:solidFill>
                  <a:schemeClr val="tx1"/>
                </a:solidFill>
                <a:sym typeface="Wingdings" panose="05000000000000000000" pitchFamily="2" charset="2"/>
              </a:rPr>
              <a:t>retirada de fondos</a:t>
            </a: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):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8 pasos anteriores son comunes a las 3 operaciones. </a:t>
            </a:r>
            <a:endParaRPr lang="es-ES" i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El cliente selecciona retirada de fondos, una de sus cuentas y una cantidad.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El sistema comprueba que la cuenta es válida, comprueba que el cliente tiene fondos suficientes, que no se ha pasado del límite diario y que el cajero dispone de fondos.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Si todas las comprobaciones son correctas, el cajero da el dinero.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El sistema imprime un recibo con un número de transacción, el tipo de transacción, la cantidad retirada, y el nuevo saldo de la cuenta.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El sistema devuelve la tarjeta.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El sistema muestra un mensaje de “bienvenida”.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55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Elaboración del caso de uso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778148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Alternativas</a:t>
            </a: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Si el sistema no reconoce la tarjeta, la devuelve y muestra “bienvenido”.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Si fecha es superior a caducidad, se confisca y muestra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“bienvenido</a:t>
            </a: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”.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Si tarjeta robada/perdida,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se confisca y muestra “bienvenido</a:t>
            </a: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”.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Si PIN incorrecto, sistema pide PIN de nuevo.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Si PIN incorrecto tres veces, tarjeta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se confisca y muestra “bienvenido</a:t>
            </a: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”.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….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….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Postcondición</a:t>
            </a:r>
            <a:r>
              <a:rPr lang="es-ES" dirty="0" smtClean="0">
                <a:solidFill>
                  <a:schemeClr val="tx1"/>
                </a:solidFill>
                <a:sym typeface="Wingdings" panose="05000000000000000000" pitchFamily="2" charset="2"/>
              </a:rPr>
              <a:t>: Los fondos han sido retirados de la cuenta del cliente.</a:t>
            </a: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5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Hmmm</a:t>
            </a:r>
            <a:r>
              <a:rPr lang="es-ES" dirty="0" smtClean="0">
                <a:solidFill>
                  <a:schemeClr val="tx1"/>
                </a:solidFill>
              </a:rPr>
              <a:t>, espera un minuto….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6773377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¿Qué tiene todo esto que ver con </a:t>
            </a:r>
            <a:r>
              <a:rPr lang="es-ES" dirty="0" err="1" smtClean="0">
                <a:solidFill>
                  <a:srgbClr val="00B0F0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Específicamente, ¿qué tiene que ver con </a:t>
            </a:r>
            <a:r>
              <a:rPr lang="es-ES" dirty="0" smtClean="0">
                <a:solidFill>
                  <a:srgbClr val="00B0F0"/>
                </a:solidFill>
              </a:rPr>
              <a:t>grafos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Se supone que tenemos que buscar un </a:t>
            </a:r>
            <a:r>
              <a:rPr lang="es-ES" dirty="0" smtClean="0">
                <a:solidFill>
                  <a:srgbClr val="00B0F0"/>
                </a:solidFill>
              </a:rPr>
              <a:t>grafo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i="1" dirty="0" smtClean="0">
                <a:solidFill>
                  <a:srgbClr val="00B0F0"/>
                </a:solidFill>
              </a:rPr>
              <a:t>cubrirlo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En la literatura existen los “Grafos de flujos de transacciones”. UML tiene algo similar</a:t>
            </a:r>
            <a:r>
              <a:rPr lang="es-ES" dirty="0" smtClean="0">
                <a:solidFill>
                  <a:srgbClr val="00B0F0"/>
                </a:solidFill>
              </a:rPr>
              <a:t>: diagramas de actividad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60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Casos de uso a diagramas de actividad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6773377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Diagramas de actividad indican </a:t>
            </a:r>
            <a:r>
              <a:rPr lang="es-ES" dirty="0" smtClean="0">
                <a:solidFill>
                  <a:srgbClr val="00B0F0"/>
                </a:solidFill>
              </a:rPr>
              <a:t>flujo</a:t>
            </a:r>
            <a:r>
              <a:rPr lang="es-ES" dirty="0" smtClean="0">
                <a:solidFill>
                  <a:schemeClr val="tx1"/>
                </a:solidFill>
              </a:rPr>
              <a:t> entre </a:t>
            </a:r>
            <a:r>
              <a:rPr lang="es-ES" dirty="0" smtClean="0">
                <a:solidFill>
                  <a:srgbClr val="00B0F0"/>
                </a:solidFill>
              </a:rPr>
              <a:t>actividades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Las actividades deberían modelar </a:t>
            </a:r>
            <a:r>
              <a:rPr lang="es-ES" dirty="0" smtClean="0">
                <a:solidFill>
                  <a:srgbClr val="00B0F0"/>
                </a:solidFill>
              </a:rPr>
              <a:t>pasos</a:t>
            </a:r>
            <a:r>
              <a:rPr lang="es-ES" dirty="0" smtClean="0">
                <a:solidFill>
                  <a:schemeClr val="tx1"/>
                </a:solidFill>
              </a:rPr>
              <a:t> a </a:t>
            </a:r>
            <a:r>
              <a:rPr lang="es-ES" dirty="0" smtClean="0">
                <a:solidFill>
                  <a:srgbClr val="00B0F0"/>
                </a:solidFill>
              </a:rPr>
              <a:t>nivel de usuario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Dos tipos de nodos: </a:t>
            </a:r>
            <a:r>
              <a:rPr lang="es-ES" dirty="0" smtClean="0">
                <a:solidFill>
                  <a:srgbClr val="00B0F0"/>
                </a:solidFill>
              </a:rPr>
              <a:t>acción </a:t>
            </a:r>
            <a:r>
              <a:rPr lang="es-ES" dirty="0" smtClean="0">
                <a:solidFill>
                  <a:schemeClr val="tx1"/>
                </a:solidFill>
              </a:rPr>
              <a:t>y ramas </a:t>
            </a:r>
            <a:r>
              <a:rPr lang="es-ES" dirty="0" smtClean="0">
                <a:solidFill>
                  <a:srgbClr val="00B0F0"/>
                </a:solidFill>
              </a:rPr>
              <a:t>secuenciales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Las descripciones del caso de uso se convierten en nodos de </a:t>
            </a:r>
            <a:r>
              <a:rPr lang="es-ES" dirty="0" smtClean="0">
                <a:solidFill>
                  <a:srgbClr val="00B0F0"/>
                </a:solidFill>
              </a:rPr>
              <a:t>acción</a:t>
            </a:r>
            <a:r>
              <a:rPr lang="es-ES" dirty="0" smtClean="0">
                <a:solidFill>
                  <a:schemeClr val="tx1"/>
                </a:solidFill>
              </a:rPr>
              <a:t> en el diagrama de actividad.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Las alternativas son nodos de </a:t>
            </a:r>
            <a:r>
              <a:rPr lang="es-ES" dirty="0" smtClean="0">
                <a:solidFill>
                  <a:srgbClr val="00B0F0"/>
                </a:solidFill>
              </a:rPr>
              <a:t>ramas secuenciales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Flujo entre pasos son </a:t>
            </a:r>
            <a:r>
              <a:rPr lang="es-ES" dirty="0" smtClean="0">
                <a:solidFill>
                  <a:srgbClr val="00B0F0"/>
                </a:solidFill>
              </a:rPr>
              <a:t>aristas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diagramas de actividad tienen, habitualmente, características muy útiles: pocos bucles y predicados simples.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26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1033</Words>
  <Application>Microsoft Office PowerPoint</Application>
  <PresentationFormat>Presentación en pantalla (4:3)</PresentationFormat>
  <Paragraphs>117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Wingdings</vt:lpstr>
      <vt:lpstr>Wingdings 2</vt:lpstr>
      <vt:lpstr>HDOfficeLightV0</vt:lpstr>
      <vt:lpstr>1_HDOfficeLightV0</vt:lpstr>
      <vt:lpstr>2_HDOfficeLightV0</vt:lpstr>
      <vt:lpstr>Retrospección</vt:lpstr>
      <vt:lpstr>VISIO</vt:lpstr>
      <vt:lpstr>Criterios cobertura de grafos: casos de uso</vt:lpstr>
      <vt:lpstr>Casos de uso en UML</vt:lpstr>
      <vt:lpstr>Ejemplo sencillo: caso de uso</vt:lpstr>
      <vt:lpstr>Elaboración del caso de uso</vt:lpstr>
      <vt:lpstr>Elaboración del caso de uso</vt:lpstr>
      <vt:lpstr>Elaboración del caso de uso</vt:lpstr>
      <vt:lpstr>Elaboración del caso de uso</vt:lpstr>
      <vt:lpstr>Hmmm, espera un minuto….</vt:lpstr>
      <vt:lpstr>Casos de uso a diagramas de actividad</vt:lpstr>
      <vt:lpstr>Diagrama de actividad</vt:lpstr>
      <vt:lpstr>Cobertura de diagramas de actividad</vt:lpstr>
      <vt:lpstr>Resumen testing casos de uso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320</cp:revision>
  <dcterms:created xsi:type="dcterms:W3CDTF">2010-11-18T11:03:00Z</dcterms:created>
  <dcterms:modified xsi:type="dcterms:W3CDTF">2017-10-16T23:55:33Z</dcterms:modified>
</cp:coreProperties>
</file>