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27"/>
  </p:notesMasterIdLst>
  <p:sldIdLst>
    <p:sldId id="256" r:id="rId2"/>
    <p:sldId id="257" r:id="rId3"/>
    <p:sldId id="261" r:id="rId4"/>
    <p:sldId id="28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58" r:id="rId24"/>
    <p:sldId id="272" r:id="rId25"/>
    <p:sldId id="25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39" d="100"/>
          <a:sy n="139" d="100"/>
        </p:scale>
        <p:origin x="-80" y="9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FC6A8B-ADE4-A44F-A948-D6C7624163A2}" type="datetimeFigureOut">
              <a:rPr kumimoji="1" lang="zh-CN" altLang="en-US" smtClean="0"/>
              <a:t>9/30/13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43A091-826D-284D-922B-7070B7DED1F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46845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3A091-826D-284D-922B-7070B7DED1F0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78001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3A091-826D-284D-922B-7070B7DED1F0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68418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2013年9月30日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F9E-604E-4343-9F29-EF72E8231CAD}" type="datetime4">
              <a:rPr lang="en-US" smtClean="0"/>
              <a:pPr/>
              <a:t>2013年9月30日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1CE-37F8-4102-8DF9-852A0A51F293}" type="datetime4">
              <a:rPr lang="en-US" smtClean="0"/>
              <a:pPr/>
              <a:t>2013年9月30日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2013年9月30日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3BA-01FC-4367-B6F3-ABB2645D55F1}" type="datetime4">
              <a:rPr lang="en-US" smtClean="0"/>
              <a:pPr/>
              <a:t>2013年9月30日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2013年9月30日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DA29-3CBE-48EA-92AE-A996835462BA}" type="datetime4">
              <a:rPr lang="en-US" smtClean="0"/>
              <a:pPr/>
              <a:t>2013年9月30日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C054-3869-4501-B163-1BBFDE8DCE04}" type="datetime4">
              <a:rPr lang="en-US" smtClean="0"/>
              <a:pPr/>
              <a:t>2013年9月30日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2013年9月30日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2013年9月30日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A923-9BEE-48CE-9F28-5B525F399BAD}" type="datetime4">
              <a:rPr lang="en-US" smtClean="0"/>
              <a:pPr/>
              <a:t>2013年9月30日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2013年9月30日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zxi@gmu.ed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asc.cs.gmu.edu/objviewerframe.html?width=600&amp;height=600&amp;url=http://masc.cs.gmu.edu/wiki/uploads/ObjViewer/303.off&amp;dropable=true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uring.cs.gmu.edu/jsobj/origami.html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triggerrally.com/" TargetMode="External"/><Relationship Id="rId4" Type="http://schemas.openxmlformats.org/officeDocument/2006/relationships/hyperlink" Target="http://helloracer.com/webgl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hreejs.org/example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rdoob.github.io/three.js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CN" sz="4400" dirty="0" smtClean="0"/>
              <a:t>CS 425 </a:t>
            </a:r>
            <a:r>
              <a:rPr kumimoji="1" lang="en-US" altLang="zh-CN" sz="4000" dirty="0" smtClean="0"/>
              <a:t>game programming</a:t>
            </a:r>
            <a:br>
              <a:rPr kumimoji="1" lang="en-US" altLang="zh-CN" sz="4000" dirty="0" smtClean="0"/>
            </a:br>
            <a:r>
              <a:rPr kumimoji="1" lang="en-US" altLang="zh-CN" sz="8000" dirty="0" err="1" smtClean="0"/>
              <a:t>Three.js</a:t>
            </a:r>
            <a:endParaRPr kumimoji="1" lang="zh-CN" altLang="en-US" sz="80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r"/>
            <a:r>
              <a:rPr kumimoji="1" lang="en-US" altLang="zh-CN" dirty="0" smtClean="0"/>
              <a:t>Zhonghua xi </a:t>
            </a:r>
          </a:p>
          <a:p>
            <a:pPr algn="r"/>
            <a:r>
              <a:rPr kumimoji="1" lang="en-US" altLang="zh-CN" dirty="0" smtClean="0">
                <a:hlinkClick r:id="rId2"/>
              </a:rPr>
              <a:t>zxi@gmu.edu</a:t>
            </a:r>
            <a:endParaRPr kumimoji="1" lang="en-US" altLang="zh-CN" dirty="0" smtClean="0"/>
          </a:p>
          <a:p>
            <a:pPr algn="r"/>
            <a:r>
              <a:rPr kumimoji="1" lang="en-US" altLang="zh-CN" dirty="0" smtClean="0"/>
              <a:t>SEP. </a:t>
            </a:r>
            <a:r>
              <a:rPr kumimoji="1" lang="en-US" altLang="zh-CN" dirty="0" smtClean="0"/>
              <a:t>30 2013</a:t>
            </a:r>
          </a:p>
        </p:txBody>
      </p:sp>
    </p:spTree>
    <p:extLst>
      <p:ext uri="{BB962C8B-B14F-4D97-AF65-F5344CB8AC3E}">
        <p14:creationId xmlns:p14="http://schemas.microsoft.com/office/powerpoint/2010/main" val="256722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Animation</a:t>
            </a:r>
            <a:endParaRPr kumimoji="1"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457199" y="1930276"/>
            <a:ext cx="8036461" cy="3416320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0000FF"/>
                </a:solidFill>
                <a:latin typeface="Consolas"/>
                <a:cs typeface="Consolas"/>
              </a:rPr>
              <a:t>function</a:t>
            </a:r>
            <a:r>
              <a:rPr lang="en-US" altLang="zh-CN" b="1" dirty="0" smtClean="0">
                <a:latin typeface="Consolas"/>
                <a:cs typeface="Consolas"/>
              </a:rPr>
              <a:t> animate() {</a:t>
            </a:r>
          </a:p>
          <a:p>
            <a:r>
              <a:rPr lang="en-US" altLang="zh-CN" b="1" dirty="0" smtClean="0">
                <a:solidFill>
                  <a:srgbClr val="008000"/>
                </a:solidFill>
                <a:latin typeface="Consolas"/>
                <a:cs typeface="Consolas"/>
              </a:rPr>
              <a:t>	// call animate after 1/60 s</a:t>
            </a:r>
          </a:p>
          <a:p>
            <a:r>
              <a:rPr lang="en-US" altLang="zh-CN" b="1" dirty="0" smtClean="0">
                <a:latin typeface="Consolas"/>
                <a:cs typeface="Consolas"/>
              </a:rPr>
              <a:t>	</a:t>
            </a:r>
            <a:r>
              <a:rPr lang="en-US" altLang="zh-CN" b="1" dirty="0" err="1" smtClean="0">
                <a:latin typeface="Consolas"/>
                <a:cs typeface="Consolas"/>
              </a:rPr>
              <a:t>requestAnimationFrame</a:t>
            </a:r>
            <a:r>
              <a:rPr lang="en-US" altLang="zh-CN" b="1" dirty="0" smtClean="0">
                <a:latin typeface="Consolas"/>
                <a:cs typeface="Consolas"/>
              </a:rPr>
              <a:t>( animate );</a:t>
            </a:r>
          </a:p>
          <a:p>
            <a:endParaRPr lang="en-US" altLang="zh-CN" b="1" dirty="0" smtClean="0">
              <a:latin typeface="Consolas"/>
              <a:cs typeface="Consolas"/>
            </a:endParaRPr>
          </a:p>
          <a:p>
            <a:r>
              <a:rPr lang="en-US" altLang="zh-CN" b="1" dirty="0" smtClean="0">
                <a:solidFill>
                  <a:srgbClr val="008000"/>
                </a:solidFill>
                <a:latin typeface="Consolas"/>
                <a:cs typeface="Consolas"/>
              </a:rPr>
              <a:t>	// update the world</a:t>
            </a:r>
          </a:p>
          <a:p>
            <a:r>
              <a:rPr lang="en-US" altLang="zh-CN" b="1" dirty="0" smtClean="0">
                <a:solidFill>
                  <a:srgbClr val="008000"/>
                </a:solidFill>
                <a:latin typeface="Consolas"/>
                <a:cs typeface="Consolas"/>
              </a:rPr>
              <a:t>	// rotate the cube</a:t>
            </a:r>
          </a:p>
          <a:p>
            <a:r>
              <a:rPr lang="en-US" altLang="zh-CN" b="1" dirty="0" smtClean="0">
                <a:latin typeface="Consolas"/>
                <a:cs typeface="Consolas"/>
              </a:rPr>
              <a:t>       </a:t>
            </a:r>
            <a:r>
              <a:rPr lang="en-US" altLang="zh-CN" b="1" dirty="0" err="1" smtClean="0">
                <a:latin typeface="Consolas"/>
                <a:cs typeface="Consolas"/>
              </a:rPr>
              <a:t>mesh.rotation.x</a:t>
            </a:r>
            <a:r>
              <a:rPr lang="en-US" altLang="zh-CN" b="1" dirty="0" smtClean="0">
                <a:latin typeface="Consolas"/>
                <a:cs typeface="Consolas"/>
              </a:rPr>
              <a:t> += 0.01;</a:t>
            </a:r>
          </a:p>
          <a:p>
            <a:r>
              <a:rPr lang="en-US" altLang="zh-CN" b="1" dirty="0" smtClean="0">
                <a:latin typeface="Consolas"/>
                <a:cs typeface="Consolas"/>
              </a:rPr>
              <a:t>       </a:t>
            </a:r>
            <a:r>
              <a:rPr lang="en-US" altLang="zh-CN" b="1" dirty="0" err="1" smtClean="0">
                <a:latin typeface="Consolas"/>
                <a:cs typeface="Consolas"/>
              </a:rPr>
              <a:t>mesh.rotation.y</a:t>
            </a:r>
            <a:r>
              <a:rPr lang="en-US" altLang="zh-CN" b="1" dirty="0" smtClean="0">
                <a:latin typeface="Consolas"/>
                <a:cs typeface="Consolas"/>
              </a:rPr>
              <a:t> += 0.02;</a:t>
            </a:r>
          </a:p>
          <a:p>
            <a:endParaRPr lang="en-US" altLang="zh-CN" b="1" dirty="0" smtClean="0">
              <a:latin typeface="Consolas"/>
              <a:cs typeface="Consolas"/>
            </a:endParaRPr>
          </a:p>
          <a:p>
            <a:r>
              <a:rPr lang="en-US" altLang="zh-CN" b="1" dirty="0" smtClean="0">
                <a:solidFill>
                  <a:srgbClr val="008000"/>
                </a:solidFill>
                <a:latin typeface="Consolas"/>
                <a:cs typeface="Consolas"/>
              </a:rPr>
              <a:t>	// render the scene </a:t>
            </a:r>
            <a:r>
              <a:rPr lang="en-US" altLang="zh-CN" b="1" dirty="0" smtClean="0">
                <a:solidFill>
                  <a:srgbClr val="008000"/>
                </a:solidFill>
                <a:latin typeface="Consolas"/>
                <a:cs typeface="Consolas"/>
              </a:rPr>
              <a:t>from </a:t>
            </a:r>
            <a:r>
              <a:rPr lang="en-US" altLang="zh-CN" b="1" dirty="0" smtClean="0">
                <a:solidFill>
                  <a:srgbClr val="008000"/>
                </a:solidFill>
                <a:latin typeface="Consolas"/>
                <a:cs typeface="Consolas"/>
              </a:rPr>
              <a:t>camera’s view</a:t>
            </a:r>
            <a:endParaRPr lang="en-US" altLang="zh-CN" b="1" dirty="0" smtClean="0">
              <a:solidFill>
                <a:srgbClr val="008000"/>
              </a:solidFill>
              <a:latin typeface="Consolas"/>
              <a:cs typeface="Consolas"/>
            </a:endParaRPr>
          </a:p>
          <a:p>
            <a:r>
              <a:rPr lang="en-US" altLang="zh-CN" b="1" dirty="0" smtClean="0">
                <a:latin typeface="Consolas"/>
                <a:cs typeface="Consolas"/>
              </a:rPr>
              <a:t>       </a:t>
            </a:r>
            <a:r>
              <a:rPr lang="en-US" altLang="zh-CN" b="1" dirty="0" err="1" smtClean="0">
                <a:latin typeface="Consolas"/>
                <a:cs typeface="Consolas"/>
              </a:rPr>
              <a:t>renderer.render</a:t>
            </a:r>
            <a:r>
              <a:rPr lang="en-US" altLang="zh-CN" b="1" dirty="0" smtClean="0">
                <a:latin typeface="Consolas"/>
                <a:cs typeface="Consolas"/>
              </a:rPr>
              <a:t>( scene, camera );</a:t>
            </a:r>
          </a:p>
          <a:p>
            <a:r>
              <a:rPr lang="en-US" altLang="zh-CN" b="1" dirty="0" smtClean="0">
                <a:latin typeface="Consolas"/>
                <a:cs typeface="Consolas"/>
              </a:rPr>
              <a:t>}</a:t>
            </a:r>
            <a:endParaRPr lang="zh-CN" altLang="en-US" b="1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4160240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Live demo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zh-CN" dirty="0"/>
          </a:p>
          <a:p>
            <a:endParaRPr kumimoji="1"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83353"/>
            <a:ext cx="7315200" cy="569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691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Geometry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752601"/>
            <a:ext cx="7620000" cy="1491734"/>
          </a:xfrm>
        </p:spPr>
        <p:txBody>
          <a:bodyPr/>
          <a:lstStyle/>
          <a:p>
            <a:r>
              <a:rPr kumimoji="1" lang="en-US" altLang="zh-CN" dirty="0" smtClean="0"/>
              <a:t>You can use pre-defined geometry class by </a:t>
            </a:r>
            <a:r>
              <a:rPr kumimoji="1" lang="en-US" altLang="zh-CN" dirty="0" err="1" smtClean="0"/>
              <a:t>Three.js</a:t>
            </a:r>
            <a:endParaRPr kumimoji="1" lang="en-US" altLang="zh-CN" dirty="0" smtClean="0"/>
          </a:p>
          <a:p>
            <a:pPr marL="342900" indent="-342900">
              <a:buFont typeface="Arial"/>
              <a:buChar char="•"/>
            </a:pPr>
            <a:r>
              <a:rPr lang="en-US" altLang="zh-CN" dirty="0" smtClean="0"/>
              <a:t>Cube,</a:t>
            </a:r>
            <a:r>
              <a:rPr lang="en-US" altLang="zh-CN" dirty="0"/>
              <a:t> </a:t>
            </a:r>
            <a:r>
              <a:rPr lang="en-US" altLang="zh-CN" dirty="0" smtClean="0"/>
              <a:t>Cylinder, Sphere, Cone, etc.</a:t>
            </a:r>
          </a:p>
          <a:p>
            <a:r>
              <a:rPr lang="en-US" altLang="zh-CN" dirty="0" smtClean="0"/>
              <a:t>Or define your own geometry</a:t>
            </a:r>
          </a:p>
          <a:p>
            <a:endParaRPr lang="zh-CN" altLang="en-US" dirty="0"/>
          </a:p>
          <a:p>
            <a:endParaRPr lang="zh-CN" altLang="en-US" dirty="0"/>
          </a:p>
          <a:p>
            <a:endParaRPr kumimoji="1" lang="en-US" altLang="zh-CN" dirty="0" smtClean="0"/>
          </a:p>
          <a:p>
            <a:endParaRPr kumimoji="1" lang="en-US" altLang="zh-CN" dirty="0" smtClean="0"/>
          </a:p>
          <a:p>
            <a:endParaRPr kumimoji="1"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457200" y="3244335"/>
            <a:ext cx="7620000" cy="1323439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600" b="1" dirty="0" err="1">
                <a:solidFill>
                  <a:srgbClr val="0000FF"/>
                </a:solidFill>
                <a:latin typeface="Consolas"/>
                <a:cs typeface="Consolas"/>
              </a:rPr>
              <a:t>var</a:t>
            </a:r>
            <a:r>
              <a:rPr lang="en-US" altLang="zh-CN" sz="1600" b="1" dirty="0">
                <a:solidFill>
                  <a:srgbClr val="0000FF"/>
                </a:solidFill>
                <a:latin typeface="Consolas"/>
                <a:cs typeface="Consolas"/>
              </a:rPr>
              <a:t> </a:t>
            </a:r>
            <a:r>
              <a:rPr lang="en-US" altLang="zh-CN" sz="1600" b="1" dirty="0" smtClean="0">
                <a:latin typeface="Consolas"/>
                <a:cs typeface="Consolas"/>
              </a:rPr>
              <a:t>triangle = </a:t>
            </a:r>
            <a:r>
              <a:rPr lang="en-US" altLang="zh-CN" sz="1600" b="1" dirty="0">
                <a:solidFill>
                  <a:srgbClr val="0000FF"/>
                </a:solidFill>
                <a:latin typeface="Consolas"/>
                <a:cs typeface="Consolas"/>
              </a:rPr>
              <a:t>new</a:t>
            </a:r>
            <a:r>
              <a:rPr lang="en-US" altLang="zh-CN" sz="1600" b="1" dirty="0">
                <a:latin typeface="Consolas"/>
                <a:cs typeface="Consolas"/>
              </a:rPr>
              <a:t> </a:t>
            </a:r>
            <a:r>
              <a:rPr lang="en-US" altLang="zh-CN" sz="1600" b="1" dirty="0" err="1">
                <a:latin typeface="Consolas"/>
                <a:cs typeface="Consolas"/>
              </a:rPr>
              <a:t>THREE.Geometry</a:t>
            </a:r>
            <a:r>
              <a:rPr lang="en-US" altLang="zh-CN" sz="1600" b="1" dirty="0">
                <a:latin typeface="Consolas"/>
                <a:cs typeface="Consolas"/>
              </a:rPr>
              <a:t>();</a:t>
            </a:r>
          </a:p>
          <a:p>
            <a:r>
              <a:rPr lang="en-US" altLang="zh-CN" sz="1600" b="1" dirty="0" err="1" smtClean="0">
                <a:latin typeface="Consolas"/>
                <a:cs typeface="Consolas"/>
              </a:rPr>
              <a:t>triangle.vertices.push</a:t>
            </a:r>
            <a:r>
              <a:rPr lang="en-US" altLang="zh-CN" sz="1600" b="1" dirty="0">
                <a:latin typeface="Consolas"/>
                <a:cs typeface="Consolas"/>
              </a:rPr>
              <a:t>(</a:t>
            </a:r>
            <a:r>
              <a:rPr lang="en-US" altLang="zh-CN" sz="1600" b="1" dirty="0">
                <a:solidFill>
                  <a:srgbClr val="0000FF"/>
                </a:solidFill>
                <a:latin typeface="Consolas"/>
                <a:cs typeface="Consolas"/>
              </a:rPr>
              <a:t>new</a:t>
            </a:r>
            <a:r>
              <a:rPr lang="en-US" altLang="zh-CN" sz="1600" b="1" dirty="0">
                <a:latin typeface="Consolas"/>
                <a:cs typeface="Consolas"/>
              </a:rPr>
              <a:t> THREE.Vector3( 0.0,  1.0, 0.0));</a:t>
            </a:r>
          </a:p>
          <a:p>
            <a:r>
              <a:rPr lang="en-US" altLang="zh-CN" sz="1600" b="1" dirty="0" err="1" smtClean="0">
                <a:latin typeface="Consolas"/>
                <a:cs typeface="Consolas"/>
              </a:rPr>
              <a:t>triangle.vertices.push</a:t>
            </a:r>
            <a:r>
              <a:rPr lang="en-US" altLang="zh-CN" sz="1600" b="1" dirty="0">
                <a:latin typeface="Consolas"/>
                <a:cs typeface="Consolas"/>
              </a:rPr>
              <a:t>(</a:t>
            </a:r>
            <a:r>
              <a:rPr lang="en-US" altLang="zh-CN" sz="1600" b="1" dirty="0">
                <a:solidFill>
                  <a:srgbClr val="0000FF"/>
                </a:solidFill>
                <a:latin typeface="Consolas"/>
                <a:cs typeface="Consolas"/>
              </a:rPr>
              <a:t>new</a:t>
            </a:r>
            <a:r>
              <a:rPr lang="en-US" altLang="zh-CN" sz="1600" b="1" dirty="0" smtClean="0">
                <a:latin typeface="Consolas"/>
                <a:cs typeface="Consolas"/>
              </a:rPr>
              <a:t> </a:t>
            </a:r>
            <a:r>
              <a:rPr lang="en-US" altLang="zh-CN" sz="1600" b="1" dirty="0">
                <a:latin typeface="Consolas"/>
                <a:cs typeface="Consolas"/>
              </a:rPr>
              <a:t>THREE.Vector3(-1.0, -1.0, 0.0));</a:t>
            </a:r>
          </a:p>
          <a:p>
            <a:r>
              <a:rPr lang="en-US" altLang="zh-CN" sz="1600" b="1" dirty="0" err="1" smtClean="0">
                <a:latin typeface="Consolas"/>
                <a:cs typeface="Consolas"/>
              </a:rPr>
              <a:t>triangle.vertices.push</a:t>
            </a:r>
            <a:r>
              <a:rPr lang="en-US" altLang="zh-CN" sz="1600" b="1" dirty="0" smtClean="0">
                <a:latin typeface="Consolas"/>
                <a:cs typeface="Consolas"/>
              </a:rPr>
              <a:t>(</a:t>
            </a:r>
            <a:r>
              <a:rPr lang="en-US" altLang="zh-CN" sz="1600" b="1" dirty="0" smtClean="0">
                <a:solidFill>
                  <a:srgbClr val="0000FF"/>
                </a:solidFill>
                <a:latin typeface="Consolas"/>
                <a:cs typeface="Consolas"/>
              </a:rPr>
              <a:t>new</a:t>
            </a:r>
            <a:r>
              <a:rPr lang="en-US" altLang="zh-CN" sz="1600" b="1" dirty="0" smtClean="0">
                <a:latin typeface="Consolas"/>
                <a:cs typeface="Consolas"/>
              </a:rPr>
              <a:t> THREE.Vector3</a:t>
            </a:r>
            <a:r>
              <a:rPr lang="en-US" altLang="zh-CN" sz="1600" b="1" dirty="0">
                <a:latin typeface="Consolas"/>
                <a:cs typeface="Consolas"/>
              </a:rPr>
              <a:t>( 1.0, -1.0, 0.0));</a:t>
            </a:r>
          </a:p>
          <a:p>
            <a:r>
              <a:rPr lang="en-US" altLang="zh-CN" sz="1600" b="1" dirty="0" err="1" smtClean="0">
                <a:latin typeface="Consolas"/>
                <a:cs typeface="Consolas"/>
              </a:rPr>
              <a:t>triangle.faces.push</a:t>
            </a:r>
            <a:r>
              <a:rPr lang="en-US" altLang="zh-CN" sz="1600" b="1" dirty="0" smtClean="0">
                <a:latin typeface="Consolas"/>
                <a:cs typeface="Consolas"/>
              </a:rPr>
              <a:t>(</a:t>
            </a:r>
            <a:r>
              <a:rPr lang="en-US" altLang="zh-CN" sz="1600" b="1" dirty="0">
                <a:solidFill>
                  <a:srgbClr val="0000FF"/>
                </a:solidFill>
                <a:latin typeface="Consolas"/>
                <a:cs typeface="Consolas"/>
              </a:rPr>
              <a:t>new</a:t>
            </a:r>
            <a:r>
              <a:rPr lang="en-US" altLang="zh-CN" sz="1600" b="1" dirty="0">
                <a:latin typeface="Consolas"/>
                <a:cs typeface="Consolas"/>
              </a:rPr>
              <a:t> </a:t>
            </a:r>
            <a:r>
              <a:rPr lang="en-US" altLang="zh-CN" sz="1600" b="1" dirty="0" smtClean="0">
                <a:latin typeface="Consolas"/>
                <a:cs typeface="Consolas"/>
              </a:rPr>
              <a:t>THREE.Face3</a:t>
            </a:r>
            <a:r>
              <a:rPr lang="en-US" altLang="zh-CN" sz="1600" b="1" dirty="0">
                <a:latin typeface="Consolas"/>
                <a:cs typeface="Consolas"/>
              </a:rPr>
              <a:t>(0, 1, 2));</a:t>
            </a:r>
            <a:endParaRPr lang="zh-CN" altLang="en-US" sz="1600" b="1" dirty="0">
              <a:latin typeface="Consolas"/>
              <a:cs typeface="Consola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57200" y="4789184"/>
            <a:ext cx="7620000" cy="1815882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600" b="1" dirty="0" err="1" smtClean="0">
                <a:solidFill>
                  <a:srgbClr val="0000FF"/>
                </a:solidFill>
                <a:latin typeface="Consolas"/>
                <a:cs typeface="Consolas"/>
              </a:rPr>
              <a:t>var</a:t>
            </a:r>
            <a:r>
              <a:rPr lang="en-US" altLang="zh-CN" sz="1600" b="1" dirty="0" smtClean="0">
                <a:solidFill>
                  <a:srgbClr val="0000FF"/>
                </a:solidFill>
                <a:latin typeface="Consolas"/>
                <a:cs typeface="Consolas"/>
              </a:rPr>
              <a:t> </a:t>
            </a:r>
            <a:r>
              <a:rPr lang="en-US" altLang="zh-CN" sz="1600" b="1" dirty="0" err="1" smtClean="0">
                <a:latin typeface="Consolas"/>
                <a:cs typeface="Consolas"/>
              </a:rPr>
              <a:t>squre</a:t>
            </a:r>
            <a:r>
              <a:rPr lang="en-US" altLang="zh-CN" sz="1600" b="1" dirty="0" smtClean="0">
                <a:latin typeface="Consolas"/>
                <a:cs typeface="Consolas"/>
              </a:rPr>
              <a:t> = </a:t>
            </a:r>
            <a:r>
              <a:rPr lang="en-US" altLang="zh-CN" sz="1600" b="1" dirty="0">
                <a:solidFill>
                  <a:srgbClr val="0000FF"/>
                </a:solidFill>
                <a:latin typeface="Consolas"/>
                <a:cs typeface="Consolas"/>
              </a:rPr>
              <a:t>new</a:t>
            </a:r>
            <a:r>
              <a:rPr lang="en-US" altLang="zh-CN" sz="1600" b="1" dirty="0">
                <a:latin typeface="Consolas"/>
                <a:cs typeface="Consolas"/>
              </a:rPr>
              <a:t> </a:t>
            </a:r>
            <a:r>
              <a:rPr lang="en-US" altLang="zh-CN" sz="1600" b="1" dirty="0" err="1">
                <a:latin typeface="Consolas"/>
                <a:cs typeface="Consolas"/>
              </a:rPr>
              <a:t>THREE.Geometry</a:t>
            </a:r>
            <a:r>
              <a:rPr lang="en-US" altLang="zh-CN" sz="1600" b="1" dirty="0">
                <a:latin typeface="Consolas"/>
                <a:cs typeface="Consolas"/>
              </a:rPr>
              <a:t>();</a:t>
            </a:r>
          </a:p>
          <a:p>
            <a:r>
              <a:rPr lang="en-US" altLang="zh-CN" sz="1600" b="1" dirty="0" err="1" smtClean="0">
                <a:latin typeface="Consolas"/>
                <a:cs typeface="Consolas"/>
              </a:rPr>
              <a:t>squre.vertices.push</a:t>
            </a:r>
            <a:r>
              <a:rPr lang="en-US" altLang="zh-CN" sz="1600" b="1" dirty="0">
                <a:latin typeface="Consolas"/>
                <a:cs typeface="Consolas"/>
              </a:rPr>
              <a:t>(</a:t>
            </a:r>
            <a:r>
              <a:rPr lang="en-US" altLang="zh-CN" sz="1600" b="1" dirty="0">
                <a:solidFill>
                  <a:srgbClr val="0000FF"/>
                </a:solidFill>
                <a:latin typeface="Consolas"/>
                <a:cs typeface="Consolas"/>
              </a:rPr>
              <a:t>new</a:t>
            </a:r>
            <a:r>
              <a:rPr lang="en-US" altLang="zh-CN" sz="1600" b="1" dirty="0">
                <a:latin typeface="Consolas"/>
                <a:cs typeface="Consolas"/>
              </a:rPr>
              <a:t> THREE.Vector3(-1.0,  1.0, 0.0));</a:t>
            </a:r>
          </a:p>
          <a:p>
            <a:r>
              <a:rPr lang="en-US" altLang="zh-CN" sz="1600" b="1" dirty="0" err="1" smtClean="0">
                <a:latin typeface="Consolas"/>
                <a:cs typeface="Consolas"/>
              </a:rPr>
              <a:t>squre.vertices.push</a:t>
            </a:r>
            <a:r>
              <a:rPr lang="en-US" altLang="zh-CN" sz="1600" b="1" dirty="0">
                <a:latin typeface="Consolas"/>
                <a:cs typeface="Consolas"/>
              </a:rPr>
              <a:t>(</a:t>
            </a:r>
            <a:r>
              <a:rPr lang="en-US" altLang="zh-CN" sz="1600" b="1" dirty="0">
                <a:solidFill>
                  <a:srgbClr val="0000FF"/>
                </a:solidFill>
                <a:latin typeface="Consolas"/>
                <a:cs typeface="Consolas"/>
              </a:rPr>
              <a:t>new</a:t>
            </a:r>
            <a:r>
              <a:rPr lang="en-US" altLang="zh-CN" sz="1600" b="1" dirty="0">
                <a:latin typeface="Consolas"/>
                <a:cs typeface="Consolas"/>
              </a:rPr>
              <a:t> THREE.Vector3( 1.0,  1.0, 0.0));</a:t>
            </a:r>
          </a:p>
          <a:p>
            <a:r>
              <a:rPr lang="en-US" altLang="zh-CN" sz="1600" b="1" dirty="0" err="1" smtClean="0">
                <a:latin typeface="Consolas"/>
                <a:cs typeface="Consolas"/>
              </a:rPr>
              <a:t>squre.vertices.push</a:t>
            </a:r>
            <a:r>
              <a:rPr lang="en-US" altLang="zh-CN" sz="1600" b="1" dirty="0">
                <a:latin typeface="Consolas"/>
                <a:cs typeface="Consolas"/>
              </a:rPr>
              <a:t>(</a:t>
            </a:r>
            <a:r>
              <a:rPr lang="en-US" altLang="zh-CN" sz="1600" b="1" dirty="0">
                <a:solidFill>
                  <a:srgbClr val="0000FF"/>
                </a:solidFill>
                <a:latin typeface="Consolas"/>
                <a:cs typeface="Consolas"/>
              </a:rPr>
              <a:t>new</a:t>
            </a:r>
            <a:r>
              <a:rPr lang="en-US" altLang="zh-CN" sz="1600" b="1" dirty="0">
                <a:latin typeface="Consolas"/>
                <a:cs typeface="Consolas"/>
              </a:rPr>
              <a:t> THREE.Vector3( 1.0, -1.0, 0.0));</a:t>
            </a:r>
          </a:p>
          <a:p>
            <a:r>
              <a:rPr lang="en-US" altLang="zh-CN" sz="1600" b="1" dirty="0" err="1" smtClean="0">
                <a:latin typeface="Consolas"/>
                <a:cs typeface="Consolas"/>
              </a:rPr>
              <a:t>squre.vertices.push</a:t>
            </a:r>
            <a:r>
              <a:rPr lang="en-US" altLang="zh-CN" sz="1600" b="1" dirty="0">
                <a:latin typeface="Consolas"/>
                <a:cs typeface="Consolas"/>
              </a:rPr>
              <a:t>(</a:t>
            </a:r>
            <a:r>
              <a:rPr lang="en-US" altLang="zh-CN" sz="1600" b="1" dirty="0">
                <a:solidFill>
                  <a:srgbClr val="0000FF"/>
                </a:solidFill>
                <a:latin typeface="Consolas"/>
                <a:cs typeface="Consolas"/>
              </a:rPr>
              <a:t>new</a:t>
            </a:r>
            <a:r>
              <a:rPr lang="en-US" altLang="zh-CN" sz="1600" b="1" dirty="0">
                <a:latin typeface="Consolas"/>
                <a:cs typeface="Consolas"/>
              </a:rPr>
              <a:t> THREE.Vector3(-1.0, -1.0, 0.0));</a:t>
            </a:r>
          </a:p>
          <a:p>
            <a:r>
              <a:rPr lang="en-US" altLang="zh-CN" sz="1600" b="1" dirty="0" err="1">
                <a:latin typeface="Consolas"/>
                <a:cs typeface="Consolas"/>
              </a:rPr>
              <a:t>squre</a:t>
            </a:r>
            <a:r>
              <a:rPr lang="en-US" altLang="zh-CN" sz="1600" b="1" dirty="0" err="1" smtClean="0">
                <a:latin typeface="Consolas"/>
                <a:cs typeface="Consolas"/>
              </a:rPr>
              <a:t>.faces.push</a:t>
            </a:r>
            <a:r>
              <a:rPr lang="en-US" altLang="zh-CN" sz="1600" b="1" dirty="0" smtClean="0">
                <a:latin typeface="Consolas"/>
                <a:cs typeface="Consolas"/>
              </a:rPr>
              <a:t>(</a:t>
            </a:r>
            <a:r>
              <a:rPr lang="en-US" altLang="zh-CN" sz="1600" b="1" dirty="0">
                <a:solidFill>
                  <a:srgbClr val="0000FF"/>
                </a:solidFill>
                <a:latin typeface="Consolas"/>
                <a:cs typeface="Consolas"/>
              </a:rPr>
              <a:t>new</a:t>
            </a:r>
            <a:r>
              <a:rPr lang="en-US" altLang="zh-CN" sz="1600" b="1" dirty="0">
                <a:latin typeface="Consolas"/>
                <a:cs typeface="Consolas"/>
              </a:rPr>
              <a:t> </a:t>
            </a:r>
            <a:r>
              <a:rPr lang="en-US" altLang="zh-CN" sz="1600" b="1" dirty="0" smtClean="0">
                <a:latin typeface="Consolas"/>
                <a:cs typeface="Consolas"/>
              </a:rPr>
              <a:t>THREE.Face3</a:t>
            </a:r>
            <a:r>
              <a:rPr lang="en-US" altLang="zh-CN" sz="1600" b="1" dirty="0">
                <a:latin typeface="Consolas"/>
                <a:cs typeface="Consolas"/>
              </a:rPr>
              <a:t>(3, 2, 1));</a:t>
            </a:r>
          </a:p>
          <a:p>
            <a:r>
              <a:rPr lang="en-US" altLang="zh-CN" sz="1600" b="1" dirty="0" err="1">
                <a:latin typeface="Consolas"/>
                <a:cs typeface="Consolas"/>
              </a:rPr>
              <a:t>squre</a:t>
            </a:r>
            <a:r>
              <a:rPr lang="en-US" altLang="zh-CN" sz="1600" b="1" dirty="0" err="1" smtClean="0">
                <a:latin typeface="Consolas"/>
                <a:cs typeface="Consolas"/>
              </a:rPr>
              <a:t>.faces.push</a:t>
            </a:r>
            <a:r>
              <a:rPr lang="en-US" altLang="zh-CN" sz="1600" b="1" dirty="0" smtClean="0">
                <a:latin typeface="Consolas"/>
                <a:cs typeface="Consolas"/>
              </a:rPr>
              <a:t>(</a:t>
            </a:r>
            <a:r>
              <a:rPr lang="en-US" altLang="zh-CN" sz="1600" b="1" dirty="0">
                <a:solidFill>
                  <a:srgbClr val="0000FF"/>
                </a:solidFill>
                <a:latin typeface="Consolas"/>
                <a:cs typeface="Consolas"/>
              </a:rPr>
              <a:t>new</a:t>
            </a:r>
            <a:r>
              <a:rPr lang="en-US" altLang="zh-CN" sz="1600" b="1" dirty="0">
                <a:latin typeface="Consolas"/>
                <a:cs typeface="Consolas"/>
              </a:rPr>
              <a:t> </a:t>
            </a:r>
            <a:r>
              <a:rPr lang="en-US" altLang="zh-CN" sz="1600" b="1" dirty="0" smtClean="0">
                <a:latin typeface="Consolas"/>
                <a:cs typeface="Consolas"/>
              </a:rPr>
              <a:t>THREE.Face3</a:t>
            </a:r>
            <a:r>
              <a:rPr lang="en-US" altLang="zh-CN" sz="1600" b="1" dirty="0">
                <a:latin typeface="Consolas"/>
                <a:cs typeface="Consolas"/>
              </a:rPr>
              <a:t>(1, 0, 3));</a:t>
            </a:r>
            <a:endParaRPr lang="zh-CN" altLang="en-US" sz="1600" b="1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407631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Circle geometry</a:t>
            </a:r>
            <a:endParaRPr kumimoji="1"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457201" y="1654498"/>
            <a:ext cx="7976386" cy="2492990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400" b="1" dirty="0" err="1">
                <a:solidFill>
                  <a:srgbClr val="0000FF"/>
                </a:solidFill>
                <a:latin typeface="Consolas"/>
                <a:cs typeface="Consolas"/>
              </a:rPr>
              <a:t>var</a:t>
            </a:r>
            <a:r>
              <a:rPr lang="en-US" altLang="zh-CN" sz="1400" b="1" dirty="0">
                <a:solidFill>
                  <a:srgbClr val="0000FF"/>
                </a:solidFill>
                <a:latin typeface="Consolas"/>
                <a:cs typeface="Consolas"/>
              </a:rPr>
              <a:t> </a:t>
            </a:r>
            <a:r>
              <a:rPr lang="en-US" altLang="zh-CN" sz="1400" b="1" dirty="0" smtClean="0">
                <a:latin typeface="Consolas"/>
                <a:cs typeface="Consolas"/>
              </a:rPr>
              <a:t>circle = </a:t>
            </a:r>
            <a:r>
              <a:rPr lang="en-US" altLang="zh-CN" sz="1400" b="1" dirty="0">
                <a:solidFill>
                  <a:srgbClr val="0000FF"/>
                </a:solidFill>
                <a:latin typeface="Consolas"/>
                <a:cs typeface="Consolas"/>
              </a:rPr>
              <a:t>new</a:t>
            </a:r>
            <a:r>
              <a:rPr lang="en-US" altLang="zh-CN" sz="1400" b="1" dirty="0">
                <a:latin typeface="Consolas"/>
                <a:cs typeface="Consolas"/>
              </a:rPr>
              <a:t> </a:t>
            </a:r>
            <a:r>
              <a:rPr lang="en-US" altLang="zh-CN" sz="1400" b="1" dirty="0" err="1" smtClean="0">
                <a:latin typeface="Consolas"/>
                <a:cs typeface="Consolas"/>
              </a:rPr>
              <a:t>THREE.Geometry</a:t>
            </a:r>
            <a:r>
              <a:rPr lang="en-US" altLang="zh-CN" sz="1400" b="1" dirty="0">
                <a:latin typeface="Consolas"/>
                <a:cs typeface="Consolas"/>
              </a:rPr>
              <a:t>();</a:t>
            </a:r>
          </a:p>
          <a:p>
            <a:r>
              <a:rPr lang="en-US" altLang="zh-CN" sz="1400" b="1" dirty="0" err="1">
                <a:solidFill>
                  <a:srgbClr val="0000FF"/>
                </a:solidFill>
                <a:latin typeface="Consolas"/>
                <a:cs typeface="Consolas"/>
              </a:rPr>
              <a:t>var</a:t>
            </a:r>
            <a:r>
              <a:rPr lang="en-US" altLang="zh-CN" sz="1400" b="1" dirty="0">
                <a:solidFill>
                  <a:srgbClr val="0000FF"/>
                </a:solidFill>
                <a:latin typeface="Consolas"/>
                <a:cs typeface="Consolas"/>
              </a:rPr>
              <a:t> </a:t>
            </a:r>
            <a:r>
              <a:rPr lang="en-US" altLang="zh-CN" sz="1400" b="1" dirty="0" smtClean="0">
                <a:latin typeface="Consolas"/>
                <a:cs typeface="Consolas"/>
              </a:rPr>
              <a:t>pieces </a:t>
            </a:r>
            <a:r>
              <a:rPr lang="en-US" altLang="zh-CN" sz="1400" b="1" dirty="0">
                <a:latin typeface="Consolas"/>
                <a:cs typeface="Consolas"/>
              </a:rPr>
              <a:t>= 50;</a:t>
            </a:r>
          </a:p>
          <a:p>
            <a:r>
              <a:rPr lang="en-US" altLang="zh-CN" sz="1400" b="1" dirty="0" err="1">
                <a:solidFill>
                  <a:srgbClr val="0000FF"/>
                </a:solidFill>
                <a:latin typeface="Consolas"/>
                <a:cs typeface="Consolas"/>
              </a:rPr>
              <a:t>var</a:t>
            </a:r>
            <a:r>
              <a:rPr lang="en-US" altLang="zh-CN" sz="1400" b="1" dirty="0">
                <a:solidFill>
                  <a:srgbClr val="0000FF"/>
                </a:solidFill>
                <a:latin typeface="Consolas"/>
                <a:cs typeface="Consolas"/>
              </a:rPr>
              <a:t> </a:t>
            </a:r>
            <a:r>
              <a:rPr lang="en-US" altLang="zh-CN" sz="1400" b="1" dirty="0" smtClean="0">
                <a:latin typeface="Consolas"/>
                <a:cs typeface="Consolas"/>
              </a:rPr>
              <a:t>la </a:t>
            </a:r>
            <a:r>
              <a:rPr lang="en-US" altLang="zh-CN" sz="1400" b="1" dirty="0">
                <a:latin typeface="Consolas"/>
                <a:cs typeface="Consolas"/>
              </a:rPr>
              <a:t>= 0;</a:t>
            </a:r>
          </a:p>
          <a:p>
            <a:r>
              <a:rPr lang="en-US" altLang="zh-CN" sz="1400" b="1" dirty="0" err="1" smtClean="0">
                <a:latin typeface="Consolas"/>
                <a:cs typeface="Consolas"/>
              </a:rPr>
              <a:t>circle.vertices.push</a:t>
            </a:r>
            <a:r>
              <a:rPr lang="en-US" altLang="zh-CN" sz="1400" b="1" dirty="0" smtClean="0">
                <a:latin typeface="Consolas"/>
                <a:cs typeface="Consolas"/>
              </a:rPr>
              <a:t>(</a:t>
            </a:r>
            <a:r>
              <a:rPr lang="en-US" altLang="zh-CN" sz="1400" b="1" dirty="0">
                <a:solidFill>
                  <a:srgbClr val="0000FF"/>
                </a:solidFill>
                <a:latin typeface="Consolas"/>
                <a:cs typeface="Consolas"/>
              </a:rPr>
              <a:t>new</a:t>
            </a:r>
            <a:r>
              <a:rPr lang="en-US" altLang="zh-CN" sz="1400" b="1" dirty="0">
                <a:latin typeface="Consolas"/>
                <a:cs typeface="Consolas"/>
              </a:rPr>
              <a:t> </a:t>
            </a:r>
            <a:r>
              <a:rPr lang="en-US" altLang="zh-CN" sz="1400" b="1" dirty="0" smtClean="0">
                <a:latin typeface="Consolas"/>
                <a:cs typeface="Consolas"/>
              </a:rPr>
              <a:t>THREE.Vector3</a:t>
            </a:r>
            <a:r>
              <a:rPr lang="en-US" altLang="zh-CN" sz="1400" b="1" dirty="0">
                <a:latin typeface="Consolas"/>
                <a:cs typeface="Consolas"/>
              </a:rPr>
              <a:t>(0.0, 0.0, 0.0));</a:t>
            </a:r>
          </a:p>
          <a:p>
            <a:r>
              <a:rPr lang="en-US" altLang="zh-CN" sz="1400" b="1" dirty="0" smtClean="0">
                <a:solidFill>
                  <a:srgbClr val="0000FF"/>
                </a:solidFill>
                <a:latin typeface="Consolas"/>
                <a:cs typeface="Consolas"/>
              </a:rPr>
              <a:t>for</a:t>
            </a:r>
            <a:r>
              <a:rPr lang="en-US" altLang="zh-CN" sz="1400" b="1" dirty="0" smtClean="0">
                <a:latin typeface="Consolas"/>
                <a:cs typeface="Consolas"/>
              </a:rPr>
              <a:t>(</a:t>
            </a:r>
            <a:r>
              <a:rPr lang="en-US" altLang="zh-CN" sz="1400" b="1" dirty="0" err="1">
                <a:solidFill>
                  <a:srgbClr val="0000FF"/>
                </a:solidFill>
                <a:latin typeface="Consolas"/>
                <a:cs typeface="Consolas"/>
              </a:rPr>
              <a:t>var</a:t>
            </a:r>
            <a:r>
              <a:rPr lang="en-US" altLang="zh-CN" sz="1400" b="1" dirty="0">
                <a:solidFill>
                  <a:srgbClr val="0000FF"/>
                </a:solidFill>
                <a:latin typeface="Consolas"/>
                <a:cs typeface="Consolas"/>
              </a:rPr>
              <a:t> </a:t>
            </a:r>
            <a:r>
              <a:rPr lang="en-US" altLang="zh-CN" sz="1400" b="1" dirty="0" err="1" smtClean="0">
                <a:latin typeface="Consolas"/>
                <a:cs typeface="Consolas"/>
              </a:rPr>
              <a:t>i</a:t>
            </a:r>
            <a:r>
              <a:rPr lang="en-US" altLang="zh-CN" sz="1400" b="1" dirty="0">
                <a:latin typeface="Consolas"/>
                <a:cs typeface="Consolas"/>
              </a:rPr>
              <a:t>=0;i&lt;</a:t>
            </a:r>
            <a:r>
              <a:rPr lang="en-US" altLang="zh-CN" sz="1400" b="1" dirty="0" err="1">
                <a:latin typeface="Consolas"/>
                <a:cs typeface="Consolas"/>
              </a:rPr>
              <a:t>pieces;i</a:t>
            </a:r>
            <a:r>
              <a:rPr lang="en-US" altLang="zh-CN" sz="1400" b="1" dirty="0">
                <a:latin typeface="Consolas"/>
                <a:cs typeface="Consolas"/>
              </a:rPr>
              <a:t>++){</a:t>
            </a:r>
          </a:p>
          <a:p>
            <a:r>
              <a:rPr lang="en-US" altLang="zh-CN" sz="1400" b="1" dirty="0" smtClean="0">
                <a:latin typeface="Consolas"/>
                <a:cs typeface="Consolas"/>
              </a:rPr>
              <a:t>	</a:t>
            </a:r>
            <a:r>
              <a:rPr lang="en-US" altLang="zh-CN" sz="1400" b="1" dirty="0" err="1">
                <a:solidFill>
                  <a:srgbClr val="0000FF"/>
                </a:solidFill>
                <a:latin typeface="Consolas"/>
                <a:cs typeface="Consolas"/>
              </a:rPr>
              <a:t>var</a:t>
            </a:r>
            <a:r>
              <a:rPr lang="en-US" altLang="zh-CN" sz="1400" b="1" dirty="0">
                <a:solidFill>
                  <a:srgbClr val="0000FF"/>
                </a:solidFill>
                <a:latin typeface="Consolas"/>
                <a:cs typeface="Consolas"/>
              </a:rPr>
              <a:t> </a:t>
            </a:r>
            <a:r>
              <a:rPr lang="en-US" altLang="zh-CN" sz="1400" b="1" dirty="0" smtClean="0">
                <a:latin typeface="Consolas"/>
                <a:cs typeface="Consolas"/>
              </a:rPr>
              <a:t>a </a:t>
            </a:r>
            <a:r>
              <a:rPr lang="en-US" altLang="zh-CN" sz="1400" b="1" dirty="0">
                <a:latin typeface="Consolas"/>
                <a:cs typeface="Consolas"/>
              </a:rPr>
              <a:t>= (i+1)/pieces*</a:t>
            </a:r>
            <a:r>
              <a:rPr lang="en-US" altLang="zh-CN" sz="1400" b="1" dirty="0" err="1">
                <a:latin typeface="Consolas"/>
                <a:cs typeface="Consolas"/>
              </a:rPr>
              <a:t>Math.PI</a:t>
            </a:r>
            <a:r>
              <a:rPr lang="en-US" altLang="zh-CN" sz="1400" b="1" dirty="0">
                <a:latin typeface="Consolas"/>
                <a:cs typeface="Consolas"/>
              </a:rPr>
              <a:t>*2;</a:t>
            </a:r>
          </a:p>
          <a:p>
            <a:r>
              <a:rPr lang="en-US" altLang="zh-CN" sz="1400" b="1" dirty="0" smtClean="0">
                <a:latin typeface="Consolas"/>
                <a:cs typeface="Consolas"/>
              </a:rPr>
              <a:t>	</a:t>
            </a:r>
            <a:r>
              <a:rPr lang="en-US" altLang="zh-CN" sz="1400" b="1" dirty="0" err="1" smtClean="0">
                <a:latin typeface="Consolas"/>
                <a:cs typeface="Consolas"/>
              </a:rPr>
              <a:t>circle.vertices.push</a:t>
            </a:r>
            <a:r>
              <a:rPr lang="en-US" altLang="zh-CN" sz="1400" b="1" dirty="0" smtClean="0">
                <a:latin typeface="Consolas"/>
                <a:cs typeface="Consolas"/>
              </a:rPr>
              <a:t>(</a:t>
            </a:r>
            <a:r>
              <a:rPr lang="en-US" altLang="zh-CN" sz="1400" b="1" dirty="0">
                <a:solidFill>
                  <a:srgbClr val="0000FF"/>
                </a:solidFill>
                <a:latin typeface="Consolas"/>
                <a:cs typeface="Consolas"/>
              </a:rPr>
              <a:t>new</a:t>
            </a:r>
            <a:r>
              <a:rPr lang="en-US" altLang="zh-CN" sz="1400" b="1" dirty="0">
                <a:latin typeface="Consolas"/>
                <a:cs typeface="Consolas"/>
              </a:rPr>
              <a:t> </a:t>
            </a:r>
            <a:r>
              <a:rPr lang="en-US" altLang="zh-CN" sz="1400" b="1" dirty="0" smtClean="0">
                <a:latin typeface="Consolas"/>
                <a:cs typeface="Consolas"/>
              </a:rPr>
              <a:t>THREE.Vector3</a:t>
            </a:r>
            <a:r>
              <a:rPr lang="en-US" altLang="zh-CN" sz="1400" b="1" dirty="0">
                <a:latin typeface="Consolas"/>
                <a:cs typeface="Consolas"/>
              </a:rPr>
              <a:t>(</a:t>
            </a:r>
            <a:r>
              <a:rPr lang="en-US" altLang="zh-CN" sz="1400" b="1" dirty="0" err="1">
                <a:latin typeface="Consolas"/>
                <a:cs typeface="Consolas"/>
              </a:rPr>
              <a:t>Math.cos</a:t>
            </a:r>
            <a:r>
              <a:rPr lang="en-US" altLang="zh-CN" sz="1400" b="1" dirty="0">
                <a:latin typeface="Consolas"/>
                <a:cs typeface="Consolas"/>
              </a:rPr>
              <a:t>(la),  </a:t>
            </a:r>
            <a:r>
              <a:rPr lang="en-US" altLang="zh-CN" sz="1400" b="1" dirty="0" err="1">
                <a:latin typeface="Consolas"/>
                <a:cs typeface="Consolas"/>
              </a:rPr>
              <a:t>Math.sin</a:t>
            </a:r>
            <a:r>
              <a:rPr lang="en-US" altLang="zh-CN" sz="1400" b="1" dirty="0">
                <a:latin typeface="Consolas"/>
                <a:cs typeface="Consolas"/>
              </a:rPr>
              <a:t>(la), 0.0))</a:t>
            </a:r>
            <a:r>
              <a:rPr lang="en-US" altLang="zh-CN" sz="1400" b="1" dirty="0" smtClean="0">
                <a:latin typeface="Consolas"/>
                <a:cs typeface="Consolas"/>
              </a:rPr>
              <a:t>;</a:t>
            </a:r>
            <a:endParaRPr lang="en-US" altLang="zh-CN" sz="1400" b="1" dirty="0">
              <a:latin typeface="Consolas"/>
              <a:cs typeface="Consolas"/>
            </a:endParaRPr>
          </a:p>
          <a:p>
            <a:r>
              <a:rPr lang="en-US" altLang="zh-CN" sz="1400" b="1" dirty="0" smtClean="0">
                <a:latin typeface="Consolas"/>
                <a:cs typeface="Consolas"/>
              </a:rPr>
              <a:t>	</a:t>
            </a:r>
            <a:r>
              <a:rPr lang="en-US" altLang="zh-CN" sz="1400" b="1" dirty="0" err="1" smtClean="0">
                <a:latin typeface="Consolas"/>
                <a:cs typeface="Consolas"/>
              </a:rPr>
              <a:t>circle.vertices.push</a:t>
            </a:r>
            <a:r>
              <a:rPr lang="en-US" altLang="zh-CN" sz="1400" b="1" dirty="0" smtClean="0">
                <a:latin typeface="Consolas"/>
                <a:cs typeface="Consolas"/>
              </a:rPr>
              <a:t>(</a:t>
            </a:r>
            <a:r>
              <a:rPr lang="en-US" altLang="zh-CN" sz="1400" b="1" dirty="0">
                <a:solidFill>
                  <a:srgbClr val="0000FF"/>
                </a:solidFill>
                <a:latin typeface="Consolas"/>
                <a:cs typeface="Consolas"/>
              </a:rPr>
              <a:t>new</a:t>
            </a:r>
            <a:r>
              <a:rPr lang="en-US" altLang="zh-CN" sz="1400" b="1" dirty="0">
                <a:latin typeface="Consolas"/>
                <a:cs typeface="Consolas"/>
              </a:rPr>
              <a:t> </a:t>
            </a:r>
            <a:r>
              <a:rPr lang="en-US" altLang="zh-CN" sz="1400" b="1" dirty="0" smtClean="0">
                <a:latin typeface="Consolas"/>
                <a:cs typeface="Consolas"/>
              </a:rPr>
              <a:t>THREE.Vector3</a:t>
            </a:r>
            <a:r>
              <a:rPr lang="en-US" altLang="zh-CN" sz="1400" b="1" dirty="0">
                <a:latin typeface="Consolas"/>
                <a:cs typeface="Consolas"/>
              </a:rPr>
              <a:t>(</a:t>
            </a:r>
            <a:r>
              <a:rPr lang="en-US" altLang="zh-CN" sz="1400" b="1" dirty="0" err="1">
                <a:latin typeface="Consolas"/>
                <a:cs typeface="Consolas"/>
              </a:rPr>
              <a:t>Math.cos</a:t>
            </a:r>
            <a:r>
              <a:rPr lang="en-US" altLang="zh-CN" sz="1400" b="1" dirty="0">
                <a:latin typeface="Consolas"/>
                <a:cs typeface="Consolas"/>
              </a:rPr>
              <a:t>(a),  </a:t>
            </a:r>
            <a:r>
              <a:rPr lang="en-US" altLang="zh-CN" sz="1400" b="1" dirty="0" err="1">
                <a:latin typeface="Consolas"/>
                <a:cs typeface="Consolas"/>
              </a:rPr>
              <a:t>Math.sin</a:t>
            </a:r>
            <a:r>
              <a:rPr lang="en-US" altLang="zh-CN" sz="1400" b="1" dirty="0">
                <a:latin typeface="Consolas"/>
                <a:cs typeface="Consolas"/>
              </a:rPr>
              <a:t>(a), 0.0));</a:t>
            </a:r>
          </a:p>
          <a:p>
            <a:r>
              <a:rPr lang="en-US" altLang="zh-CN" sz="1400" b="1" dirty="0" smtClean="0">
                <a:latin typeface="Consolas"/>
                <a:cs typeface="Consolas"/>
              </a:rPr>
              <a:t>	</a:t>
            </a:r>
            <a:r>
              <a:rPr lang="en-US" altLang="zh-CN" sz="1400" b="1" dirty="0" err="1" smtClean="0">
                <a:latin typeface="Consolas"/>
                <a:cs typeface="Consolas"/>
              </a:rPr>
              <a:t>circle.faces.push</a:t>
            </a:r>
            <a:r>
              <a:rPr lang="en-US" altLang="zh-CN" sz="1400" b="1" dirty="0" smtClean="0">
                <a:latin typeface="Consolas"/>
                <a:cs typeface="Consolas"/>
              </a:rPr>
              <a:t>(</a:t>
            </a:r>
            <a:r>
              <a:rPr lang="en-US" altLang="zh-CN" sz="1400" b="1" dirty="0">
                <a:solidFill>
                  <a:srgbClr val="0000FF"/>
                </a:solidFill>
                <a:latin typeface="Consolas"/>
                <a:cs typeface="Consolas"/>
              </a:rPr>
              <a:t>new</a:t>
            </a:r>
            <a:r>
              <a:rPr lang="en-US" altLang="zh-CN" sz="1400" b="1" dirty="0">
                <a:latin typeface="Consolas"/>
                <a:cs typeface="Consolas"/>
              </a:rPr>
              <a:t> </a:t>
            </a:r>
            <a:r>
              <a:rPr lang="en-US" altLang="zh-CN" sz="1400" b="1" dirty="0" smtClean="0">
                <a:latin typeface="Consolas"/>
                <a:cs typeface="Consolas"/>
              </a:rPr>
              <a:t>THREE.Face3</a:t>
            </a:r>
            <a:r>
              <a:rPr lang="en-US" altLang="zh-CN" sz="1400" b="1" dirty="0">
                <a:latin typeface="Consolas"/>
                <a:cs typeface="Consolas"/>
              </a:rPr>
              <a:t>(0, 2*i+1, 2*i+2));</a:t>
            </a:r>
          </a:p>
          <a:p>
            <a:r>
              <a:rPr lang="en-US" altLang="zh-CN" sz="1400" b="1" dirty="0" smtClean="0">
                <a:latin typeface="Consolas"/>
                <a:cs typeface="Consolas"/>
              </a:rPr>
              <a:t>	la </a:t>
            </a:r>
            <a:r>
              <a:rPr lang="en-US" altLang="zh-CN" sz="1400" b="1" dirty="0">
                <a:latin typeface="Consolas"/>
                <a:cs typeface="Consolas"/>
              </a:rPr>
              <a:t>= a;</a:t>
            </a:r>
          </a:p>
          <a:p>
            <a:r>
              <a:rPr lang="en-US" altLang="zh-CN" sz="1400" b="1" dirty="0" smtClean="0">
                <a:latin typeface="Consolas"/>
                <a:cs typeface="Consolas"/>
              </a:rPr>
              <a:t>}</a:t>
            </a:r>
            <a:endParaRPr lang="zh-CN" altLang="en-US" sz="1400" b="1" dirty="0">
              <a:latin typeface="Consolas"/>
              <a:cs typeface="Consolas"/>
            </a:endParaRPr>
          </a:p>
        </p:txBody>
      </p:sp>
      <p:grpSp>
        <p:nvGrpSpPr>
          <p:cNvPr id="26" name="组 25"/>
          <p:cNvGrpSpPr/>
          <p:nvPr/>
        </p:nvGrpSpPr>
        <p:grpSpPr>
          <a:xfrm>
            <a:off x="2060964" y="4407920"/>
            <a:ext cx="4523486" cy="1490849"/>
            <a:chOff x="1914770" y="5015876"/>
            <a:chExt cx="4523486" cy="1490849"/>
          </a:xfrm>
        </p:grpSpPr>
        <p:grpSp>
          <p:nvGrpSpPr>
            <p:cNvPr id="21" name="组 20"/>
            <p:cNvGrpSpPr/>
            <p:nvPr/>
          </p:nvGrpSpPr>
          <p:grpSpPr>
            <a:xfrm>
              <a:off x="1914770" y="5448167"/>
              <a:ext cx="4523486" cy="1058558"/>
              <a:chOff x="2782155" y="5448167"/>
              <a:chExt cx="4523486" cy="1058558"/>
            </a:xfrm>
          </p:grpSpPr>
          <p:cxnSp>
            <p:nvCxnSpPr>
              <p:cNvPr id="6" name="直线连接符 5"/>
              <p:cNvCxnSpPr/>
              <p:nvPr/>
            </p:nvCxnSpPr>
            <p:spPr>
              <a:xfrm>
                <a:off x="3140743" y="6322059"/>
                <a:ext cx="4164898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线连接符 7"/>
              <p:cNvCxnSpPr/>
              <p:nvPr/>
            </p:nvCxnSpPr>
            <p:spPr>
              <a:xfrm flipV="1">
                <a:off x="3140743" y="5898768"/>
                <a:ext cx="4014689" cy="42329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线连接符 12"/>
              <p:cNvCxnSpPr/>
              <p:nvPr/>
            </p:nvCxnSpPr>
            <p:spPr>
              <a:xfrm flipH="1" flipV="1">
                <a:off x="7155432" y="5898768"/>
                <a:ext cx="150209" cy="42329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线连接符 14"/>
              <p:cNvCxnSpPr/>
              <p:nvPr/>
            </p:nvCxnSpPr>
            <p:spPr>
              <a:xfrm flipV="1">
                <a:off x="3140743" y="5448167"/>
                <a:ext cx="3755236" cy="87389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线连接符 16"/>
              <p:cNvCxnSpPr/>
              <p:nvPr/>
            </p:nvCxnSpPr>
            <p:spPr>
              <a:xfrm flipH="1" flipV="1">
                <a:off x="6895979" y="5448167"/>
                <a:ext cx="259454" cy="45060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文本框 18"/>
              <p:cNvSpPr txBox="1"/>
              <p:nvPr/>
            </p:nvSpPr>
            <p:spPr>
              <a:xfrm>
                <a:off x="2782155" y="6137393"/>
                <a:ext cx="3585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dirty="0" smtClean="0"/>
                  <a:t>O</a:t>
                </a:r>
                <a:endParaRPr kumimoji="1" lang="zh-CN" altLang="en-US" dirty="0"/>
              </a:p>
            </p:txBody>
          </p:sp>
        </p:grpSp>
        <p:cxnSp>
          <p:nvCxnSpPr>
            <p:cNvPr id="23" name="直线连接符 22"/>
            <p:cNvCxnSpPr>
              <a:stCxn id="19" idx="3"/>
            </p:cNvCxnSpPr>
            <p:nvPr/>
          </p:nvCxnSpPr>
          <p:spPr>
            <a:xfrm flipV="1">
              <a:off x="2273358" y="5015876"/>
              <a:ext cx="3318576" cy="130618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线连接符 24"/>
            <p:cNvCxnSpPr/>
            <p:nvPr/>
          </p:nvCxnSpPr>
          <p:spPr>
            <a:xfrm flipH="1" flipV="1">
              <a:off x="5591934" y="5015876"/>
              <a:ext cx="436660" cy="43229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11411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Geometry</a:t>
            </a:r>
            <a:endParaRPr kumimoji="1"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42" r="46" b="738"/>
          <a:stretch/>
        </p:blipFill>
        <p:spPr>
          <a:xfrm>
            <a:off x="457199" y="1652227"/>
            <a:ext cx="6340837" cy="5203546"/>
          </a:xfrm>
        </p:spPr>
      </p:pic>
    </p:spTree>
    <p:extLst>
      <p:ext uri="{BB962C8B-B14F-4D97-AF65-F5344CB8AC3E}">
        <p14:creationId xmlns:p14="http://schemas.microsoft.com/office/powerpoint/2010/main" val="1500045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/>
          <a:lstStyle/>
          <a:p>
            <a:r>
              <a:rPr kumimoji="1" lang="en-US" altLang="zh-CN" dirty="0" smtClean="0"/>
              <a:t>Polygon with holes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752601"/>
            <a:ext cx="7620000" cy="2294818"/>
          </a:xfrm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r>
              <a:rPr lang="en-US" altLang="zh-CN" sz="1400" dirty="0" err="1" smtClean="0">
                <a:latin typeface="Consolas"/>
                <a:cs typeface="Consolas"/>
              </a:rPr>
              <a:t>var</a:t>
            </a:r>
            <a:r>
              <a:rPr lang="en-US" altLang="zh-CN" sz="1400" dirty="0" smtClean="0">
                <a:latin typeface="Consolas"/>
                <a:cs typeface="Consolas"/>
              </a:rPr>
              <a:t> </a:t>
            </a:r>
            <a:r>
              <a:rPr lang="en-US" altLang="zh-CN" sz="1400" dirty="0">
                <a:latin typeface="Consolas"/>
                <a:cs typeface="Consolas"/>
              </a:rPr>
              <a:t>shape = new </a:t>
            </a:r>
            <a:r>
              <a:rPr lang="en-US" altLang="zh-CN" sz="1400" dirty="0" err="1">
                <a:latin typeface="Consolas"/>
                <a:cs typeface="Consolas"/>
              </a:rPr>
              <a:t>THREE.Shape</a:t>
            </a:r>
            <a:r>
              <a:rPr lang="en-US" altLang="zh-CN" sz="1400" dirty="0" smtClean="0">
                <a:latin typeface="Consolas"/>
                <a:cs typeface="Consolas"/>
              </a:rPr>
              <a:t>(</a:t>
            </a:r>
            <a:r>
              <a:rPr lang="en-US" altLang="zh-CN" sz="1400" dirty="0" err="1" smtClean="0">
                <a:latin typeface="Consolas"/>
                <a:cs typeface="Consolas"/>
              </a:rPr>
              <a:t>outer_boundary</a:t>
            </a:r>
            <a:r>
              <a:rPr lang="en-US" altLang="zh-CN" sz="1400" dirty="0" smtClean="0">
                <a:latin typeface="Consolas"/>
                <a:cs typeface="Consolas"/>
              </a:rPr>
              <a:t>);</a:t>
            </a:r>
            <a:r>
              <a:rPr lang="en-US" altLang="zh-CN" sz="1400" dirty="0" smtClean="0">
                <a:solidFill>
                  <a:srgbClr val="008000"/>
                </a:solidFill>
                <a:latin typeface="Consolas"/>
                <a:cs typeface="Consolas"/>
              </a:rPr>
              <a:t>//boundary is an array of points</a:t>
            </a:r>
          </a:p>
          <a:p>
            <a:r>
              <a:rPr lang="en-US" altLang="zh-CN" sz="1400" dirty="0" err="1" smtClean="0">
                <a:latin typeface="Consolas"/>
                <a:cs typeface="Consolas"/>
              </a:rPr>
              <a:t>var</a:t>
            </a:r>
            <a:r>
              <a:rPr lang="en-US" altLang="zh-CN" sz="1400" dirty="0" smtClean="0">
                <a:latin typeface="Consolas"/>
                <a:cs typeface="Consolas"/>
              </a:rPr>
              <a:t> hole1 = new </a:t>
            </a:r>
            <a:r>
              <a:rPr lang="en-US" altLang="zh-CN" sz="1400" dirty="0" err="1">
                <a:latin typeface="Consolas"/>
                <a:cs typeface="Consolas"/>
              </a:rPr>
              <a:t>THREE.Shape</a:t>
            </a:r>
            <a:r>
              <a:rPr lang="en-US" altLang="zh-CN" sz="1400" dirty="0" smtClean="0">
                <a:latin typeface="Consolas"/>
                <a:cs typeface="Consolas"/>
              </a:rPr>
              <a:t>(inner_boundary_1);</a:t>
            </a:r>
          </a:p>
          <a:p>
            <a:r>
              <a:rPr lang="en-US" altLang="zh-CN" sz="1400" dirty="0" err="1">
                <a:latin typeface="Consolas"/>
                <a:cs typeface="Consolas"/>
              </a:rPr>
              <a:t>var</a:t>
            </a:r>
            <a:r>
              <a:rPr lang="en-US" altLang="zh-CN" sz="1400" dirty="0">
                <a:latin typeface="Consolas"/>
                <a:cs typeface="Consolas"/>
              </a:rPr>
              <a:t> </a:t>
            </a:r>
            <a:r>
              <a:rPr lang="en-US" altLang="zh-CN" sz="1400" dirty="0" smtClean="0">
                <a:latin typeface="Consolas"/>
                <a:cs typeface="Consolas"/>
              </a:rPr>
              <a:t>hole2 </a:t>
            </a:r>
            <a:r>
              <a:rPr lang="en-US" altLang="zh-CN" sz="1400" dirty="0">
                <a:latin typeface="Consolas"/>
                <a:cs typeface="Consolas"/>
              </a:rPr>
              <a:t>= new </a:t>
            </a:r>
            <a:r>
              <a:rPr lang="en-US" altLang="zh-CN" sz="1400" dirty="0" err="1">
                <a:latin typeface="Consolas"/>
                <a:cs typeface="Consolas"/>
              </a:rPr>
              <a:t>THREE.Shape</a:t>
            </a:r>
            <a:r>
              <a:rPr lang="en-US" altLang="zh-CN" sz="1400" dirty="0">
                <a:latin typeface="Consolas"/>
                <a:cs typeface="Consolas"/>
              </a:rPr>
              <a:t>(</a:t>
            </a:r>
            <a:r>
              <a:rPr lang="en-US" altLang="zh-CN" sz="1400" dirty="0" smtClean="0">
                <a:latin typeface="Consolas"/>
                <a:cs typeface="Consolas"/>
              </a:rPr>
              <a:t>inner_boundary_2);</a:t>
            </a:r>
          </a:p>
          <a:p>
            <a:r>
              <a:rPr lang="en-US" altLang="zh-CN" sz="1400" dirty="0" err="1" smtClean="0">
                <a:latin typeface="Consolas"/>
                <a:cs typeface="Consolas"/>
              </a:rPr>
              <a:t>shape.holes.push</a:t>
            </a:r>
            <a:r>
              <a:rPr lang="en-US" altLang="zh-CN" sz="1400" dirty="0" smtClean="0">
                <a:latin typeface="Consolas"/>
                <a:cs typeface="Consolas"/>
              </a:rPr>
              <a:t>(hole1);</a:t>
            </a:r>
            <a:endParaRPr lang="en-US" altLang="zh-CN" sz="1400" dirty="0">
              <a:latin typeface="Consolas"/>
              <a:cs typeface="Consolas"/>
            </a:endParaRPr>
          </a:p>
          <a:p>
            <a:r>
              <a:rPr lang="en-US" altLang="zh-CN" sz="1400" dirty="0" err="1">
                <a:latin typeface="Consolas"/>
                <a:cs typeface="Consolas"/>
              </a:rPr>
              <a:t>shape.holes.push</a:t>
            </a:r>
            <a:r>
              <a:rPr lang="en-US" altLang="zh-CN" sz="1400" dirty="0">
                <a:latin typeface="Consolas"/>
                <a:cs typeface="Consolas"/>
              </a:rPr>
              <a:t>(</a:t>
            </a:r>
            <a:r>
              <a:rPr lang="en-US" altLang="zh-CN" sz="1400" dirty="0" smtClean="0">
                <a:latin typeface="Consolas"/>
                <a:cs typeface="Consolas"/>
              </a:rPr>
              <a:t>hole2);</a:t>
            </a:r>
            <a:endParaRPr lang="en-US" altLang="zh-CN" sz="1400" dirty="0">
              <a:latin typeface="Consolas"/>
              <a:cs typeface="Consolas"/>
            </a:endParaRPr>
          </a:p>
          <a:p>
            <a:r>
              <a:rPr lang="en-US" altLang="zh-CN" sz="1400" dirty="0" err="1">
                <a:latin typeface="Consolas"/>
                <a:cs typeface="Consolas"/>
              </a:rPr>
              <a:t>var</a:t>
            </a:r>
            <a:r>
              <a:rPr lang="en-US" altLang="zh-CN" sz="1400" dirty="0">
                <a:latin typeface="Consolas"/>
                <a:cs typeface="Consolas"/>
              </a:rPr>
              <a:t> </a:t>
            </a:r>
            <a:r>
              <a:rPr lang="en-US" altLang="zh-CN" sz="1400" dirty="0" smtClean="0">
                <a:latin typeface="Consolas"/>
                <a:cs typeface="Consolas"/>
              </a:rPr>
              <a:t>polygon </a:t>
            </a:r>
            <a:r>
              <a:rPr lang="en-US" altLang="zh-CN" sz="1400" dirty="0">
                <a:latin typeface="Consolas"/>
                <a:cs typeface="Consolas"/>
              </a:rPr>
              <a:t>= new </a:t>
            </a:r>
            <a:r>
              <a:rPr lang="en-US" altLang="zh-CN" sz="1400" dirty="0" err="1">
                <a:latin typeface="Consolas"/>
                <a:cs typeface="Consolas"/>
              </a:rPr>
              <a:t>THREE.ExtrudeGeometry</a:t>
            </a:r>
            <a:r>
              <a:rPr lang="en-US" altLang="zh-CN" sz="1400" dirty="0">
                <a:latin typeface="Consolas"/>
                <a:cs typeface="Consolas"/>
              </a:rPr>
              <a:t>(shape, { amount: 0.5, </a:t>
            </a:r>
            <a:r>
              <a:rPr lang="en-US" altLang="zh-CN" sz="1400" dirty="0" err="1">
                <a:latin typeface="Consolas"/>
                <a:cs typeface="Consolas"/>
              </a:rPr>
              <a:t>bevelEnabled</a:t>
            </a:r>
            <a:r>
              <a:rPr lang="en-US" altLang="zh-CN" sz="1400" dirty="0">
                <a:latin typeface="Consolas"/>
                <a:cs typeface="Consolas"/>
              </a:rPr>
              <a:t>: false })</a:t>
            </a:r>
            <a:r>
              <a:rPr lang="en-US" altLang="zh-CN" sz="1400" dirty="0" smtClean="0">
                <a:latin typeface="Consolas"/>
                <a:cs typeface="Consolas"/>
              </a:rPr>
              <a:t>;</a:t>
            </a:r>
            <a:endParaRPr lang="zh-CN" altLang="en-US" sz="1400" dirty="0">
              <a:latin typeface="Consolas"/>
              <a:cs typeface="Consola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l="25196" t="24979" r="17408" b="18402"/>
          <a:stretch/>
        </p:blipFill>
        <p:spPr>
          <a:xfrm>
            <a:off x="2677184" y="4230145"/>
            <a:ext cx="3380744" cy="249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060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Material	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Materials describe the appearance of objects</a:t>
            </a:r>
            <a:r>
              <a:rPr lang="en-US" altLang="zh-CN" dirty="0" smtClean="0"/>
              <a:t>.</a:t>
            </a:r>
            <a:r>
              <a:rPr kumimoji="1" lang="en-US" altLang="zh-CN" dirty="0"/>
              <a:t> </a:t>
            </a:r>
            <a:endParaRPr kumimoji="1" lang="en-US" altLang="zh-CN" dirty="0" smtClean="0"/>
          </a:p>
          <a:p>
            <a:r>
              <a:rPr kumimoji="1" lang="en-US" altLang="zh-CN" dirty="0" err="1" smtClean="0"/>
              <a:t>Three.js</a:t>
            </a:r>
            <a:r>
              <a:rPr kumimoji="1" lang="en-US" altLang="zh-CN" dirty="0" smtClean="0"/>
              <a:t> provides a lot of pre-defined </a:t>
            </a:r>
            <a:r>
              <a:rPr kumimoji="1" lang="en-US" altLang="zh-CN" dirty="0"/>
              <a:t>materials: </a:t>
            </a:r>
            <a:endParaRPr kumimoji="1" lang="en-US" altLang="zh-CN" dirty="0" smtClean="0"/>
          </a:p>
          <a:p>
            <a:pPr marL="342900" indent="-342900">
              <a:buFont typeface="Arial"/>
              <a:buChar char="•"/>
            </a:pPr>
            <a:r>
              <a:rPr kumimoji="1" lang="en-US" altLang="zh-CN" dirty="0" err="1" smtClean="0"/>
              <a:t>MeshBasicMaterial</a:t>
            </a:r>
            <a:r>
              <a:rPr kumimoji="1" lang="en-US" altLang="zh-CN" dirty="0"/>
              <a:t>, </a:t>
            </a:r>
            <a:r>
              <a:rPr kumimoji="1" lang="en-US" altLang="zh-CN" dirty="0" err="1" smtClean="0"/>
              <a:t>MeshLambertMaterial</a:t>
            </a:r>
            <a:r>
              <a:rPr kumimoji="1" lang="en-US" altLang="zh-CN" dirty="0"/>
              <a:t>, </a:t>
            </a:r>
            <a:r>
              <a:rPr kumimoji="1" lang="en-US" altLang="zh-CN" dirty="0" err="1" smtClean="0"/>
              <a:t>LineBasicMaterial</a:t>
            </a:r>
            <a:r>
              <a:rPr kumimoji="1" lang="en-US" altLang="zh-CN" dirty="0"/>
              <a:t>, </a:t>
            </a:r>
            <a:r>
              <a:rPr kumimoji="1" lang="en-US" altLang="zh-CN" dirty="0" err="1" smtClean="0"/>
              <a:t>ParticleBasicMaterial</a:t>
            </a:r>
            <a:r>
              <a:rPr kumimoji="1" lang="en-US" altLang="zh-CN" dirty="0" smtClean="0"/>
              <a:t>, etc.</a:t>
            </a:r>
          </a:p>
          <a:p>
            <a:r>
              <a:rPr kumimoji="1" lang="en-US" altLang="zh-CN" dirty="0" smtClean="0"/>
              <a:t>Properties:</a:t>
            </a:r>
          </a:p>
          <a:p>
            <a:pPr marL="342900" indent="-342900">
              <a:buFont typeface="Arial"/>
              <a:buChar char="•"/>
            </a:pPr>
            <a:r>
              <a:rPr lang="en-US" altLang="zh-CN" dirty="0" smtClean="0"/>
              <a:t>Opacity</a:t>
            </a:r>
          </a:p>
          <a:p>
            <a:pPr marL="342900" indent="-342900">
              <a:buFont typeface="Arial"/>
              <a:buChar char="•"/>
            </a:pPr>
            <a:r>
              <a:rPr lang="en-US" altLang="zh-CN" dirty="0" smtClean="0"/>
              <a:t>Transparent</a:t>
            </a:r>
            <a:endParaRPr lang="zh-CN" altLang="en-US" dirty="0"/>
          </a:p>
          <a:p>
            <a:pPr marL="342900" indent="-342900">
              <a:buFont typeface="Arial"/>
              <a:buChar char="•"/>
            </a:pPr>
            <a:r>
              <a:rPr lang="en-US" altLang="zh-CN" dirty="0" smtClean="0"/>
              <a:t>Color / </a:t>
            </a:r>
            <a:r>
              <a:rPr lang="en-US" altLang="zh-CN" dirty="0" err="1">
                <a:latin typeface="Consolas"/>
                <a:cs typeface="Consolas"/>
              </a:rPr>
              <a:t>vertexColors</a:t>
            </a:r>
            <a:endParaRPr lang="en-US" altLang="zh-CN" dirty="0" smtClean="0"/>
          </a:p>
          <a:p>
            <a:pPr marL="342900" indent="-342900">
              <a:buFont typeface="Arial"/>
              <a:buChar char="•"/>
            </a:pPr>
            <a:r>
              <a:rPr lang="en-US" altLang="zh-CN" dirty="0" smtClean="0"/>
              <a:t>Wireframe</a:t>
            </a:r>
          </a:p>
          <a:p>
            <a:pPr marL="342900" indent="-342900">
              <a:buFont typeface="Arial"/>
              <a:buChar char="•"/>
            </a:pPr>
            <a:r>
              <a:rPr lang="en-US" altLang="zh-CN" dirty="0" smtClean="0"/>
              <a:t>Map (texture)</a:t>
            </a:r>
            <a:endParaRPr lang="zh-CN" altLang="en-US" dirty="0"/>
          </a:p>
          <a:p>
            <a:endParaRPr kumimoji="1" lang="en-US" altLang="zh-CN" dirty="0" smtClean="0"/>
          </a:p>
          <a:p>
            <a:pPr marL="342900" indent="-342900">
              <a:buFont typeface="Arial"/>
              <a:buChar char="•"/>
            </a:pPr>
            <a:endParaRPr kumimoji="1"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536575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Colors</a:t>
            </a:r>
            <a:endParaRPr kumimoji="1"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866" r="2334" b="14217"/>
          <a:stretch/>
        </p:blipFill>
        <p:spPr>
          <a:xfrm>
            <a:off x="1066453" y="4102238"/>
            <a:ext cx="7010785" cy="2174460"/>
          </a:xfrm>
        </p:spPr>
      </p:pic>
      <p:sp>
        <p:nvSpPr>
          <p:cNvPr id="6" name="矩形 5"/>
          <p:cNvSpPr/>
          <p:nvPr/>
        </p:nvSpPr>
        <p:spPr>
          <a:xfrm>
            <a:off x="586491" y="1717537"/>
            <a:ext cx="8166896" cy="307777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400" b="1" dirty="0" err="1">
                <a:latin typeface="Consolas"/>
                <a:cs typeface="Consolas"/>
              </a:rPr>
              <a:t>squareMaterial</a:t>
            </a:r>
            <a:r>
              <a:rPr lang="en-US" altLang="zh-CN" sz="1400" b="1" dirty="0">
                <a:latin typeface="Consolas"/>
                <a:cs typeface="Consolas"/>
              </a:rPr>
              <a:t> = new </a:t>
            </a:r>
            <a:r>
              <a:rPr lang="en-US" altLang="zh-CN" sz="1400" b="1" dirty="0" err="1">
                <a:latin typeface="Consolas"/>
                <a:cs typeface="Consolas"/>
              </a:rPr>
              <a:t>THREE.MeshBasicMaterial</a:t>
            </a:r>
            <a:r>
              <a:rPr lang="en-US" altLang="zh-CN" sz="1400" b="1" dirty="0">
                <a:latin typeface="Consolas"/>
                <a:cs typeface="Consolas"/>
              </a:rPr>
              <a:t>(</a:t>
            </a:r>
            <a:r>
              <a:rPr lang="en-US" altLang="zh-CN" sz="1400" b="1" dirty="0" smtClean="0">
                <a:latin typeface="Consolas"/>
                <a:cs typeface="Consolas"/>
              </a:rPr>
              <a:t>{ color</a:t>
            </a:r>
            <a:r>
              <a:rPr lang="en-US" altLang="zh-CN" sz="1400" b="1" dirty="0">
                <a:latin typeface="Consolas"/>
                <a:cs typeface="Consolas"/>
              </a:rPr>
              <a:t>:</a:t>
            </a:r>
            <a:r>
              <a:rPr lang="en-US" altLang="zh-CN" sz="1400" b="1" dirty="0" smtClean="0">
                <a:latin typeface="Consolas"/>
                <a:cs typeface="Consolas"/>
              </a:rPr>
              <a:t>0x0000FF</a:t>
            </a:r>
            <a:r>
              <a:rPr lang="en-US" altLang="zh-CN" sz="1400" b="1" dirty="0">
                <a:latin typeface="Consolas"/>
                <a:cs typeface="Consolas"/>
              </a:rPr>
              <a:t> </a:t>
            </a:r>
            <a:r>
              <a:rPr lang="en-US" altLang="zh-CN" sz="1400" b="1" dirty="0" smtClean="0">
                <a:latin typeface="Consolas"/>
                <a:cs typeface="Consolas"/>
              </a:rPr>
              <a:t>}</a:t>
            </a:r>
            <a:r>
              <a:rPr lang="en-US" altLang="zh-CN" sz="1400" b="1" dirty="0">
                <a:latin typeface="Consolas"/>
                <a:cs typeface="Consolas"/>
              </a:rPr>
              <a:t>);</a:t>
            </a:r>
            <a:endParaRPr lang="zh-CN" altLang="en-US" sz="1400" b="1" dirty="0">
              <a:latin typeface="Consolas"/>
              <a:cs typeface="Consola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86491" y="2970639"/>
            <a:ext cx="8166896" cy="954107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400" b="1" dirty="0" err="1" smtClean="0">
                <a:latin typeface="Consolas"/>
                <a:cs typeface="Consolas"/>
              </a:rPr>
              <a:t>tri.faces</a:t>
            </a:r>
            <a:r>
              <a:rPr lang="en-US" altLang="zh-CN" sz="1400" b="1" dirty="0">
                <a:latin typeface="Consolas"/>
                <a:cs typeface="Consolas"/>
              </a:rPr>
              <a:t>[0].</a:t>
            </a:r>
            <a:r>
              <a:rPr lang="en-US" altLang="zh-CN" sz="1400" b="1" dirty="0" err="1">
                <a:latin typeface="Consolas"/>
                <a:cs typeface="Consolas"/>
              </a:rPr>
              <a:t>vertexColors</a:t>
            </a:r>
            <a:r>
              <a:rPr lang="en-US" altLang="zh-CN" sz="1400" b="1" dirty="0">
                <a:latin typeface="Consolas"/>
                <a:cs typeface="Consolas"/>
              </a:rPr>
              <a:t>[0] = new </a:t>
            </a:r>
            <a:r>
              <a:rPr lang="en-US" altLang="zh-CN" sz="1400" b="1" dirty="0" err="1">
                <a:latin typeface="Consolas"/>
                <a:cs typeface="Consolas"/>
              </a:rPr>
              <a:t>THREE.Color</a:t>
            </a:r>
            <a:r>
              <a:rPr lang="en-US" altLang="zh-CN" sz="1400" b="1" dirty="0">
                <a:latin typeface="Consolas"/>
                <a:cs typeface="Consolas"/>
              </a:rPr>
              <a:t>(0x0000FF</a:t>
            </a:r>
            <a:r>
              <a:rPr lang="en-US" altLang="zh-CN" sz="1400" b="1" dirty="0" smtClean="0">
                <a:latin typeface="Consolas"/>
                <a:cs typeface="Consolas"/>
              </a:rPr>
              <a:t>);</a:t>
            </a:r>
          </a:p>
          <a:p>
            <a:r>
              <a:rPr lang="en-US" altLang="zh-CN" sz="1400" b="1" dirty="0" err="1" smtClean="0">
                <a:latin typeface="Consolas"/>
                <a:cs typeface="Consolas"/>
              </a:rPr>
              <a:t>tri.faces</a:t>
            </a:r>
            <a:r>
              <a:rPr lang="en-US" altLang="zh-CN" sz="1400" b="1" dirty="0">
                <a:latin typeface="Consolas"/>
                <a:cs typeface="Consolas"/>
              </a:rPr>
              <a:t>[0].</a:t>
            </a:r>
            <a:r>
              <a:rPr lang="en-US" altLang="zh-CN" sz="1400" b="1" dirty="0" err="1">
                <a:latin typeface="Consolas"/>
                <a:cs typeface="Consolas"/>
              </a:rPr>
              <a:t>vertexColors</a:t>
            </a:r>
            <a:r>
              <a:rPr lang="en-US" altLang="zh-CN" sz="1400" b="1" dirty="0">
                <a:latin typeface="Consolas"/>
                <a:cs typeface="Consolas"/>
              </a:rPr>
              <a:t>[1] = new </a:t>
            </a:r>
            <a:r>
              <a:rPr lang="en-US" altLang="zh-CN" sz="1400" b="1" dirty="0" err="1">
                <a:latin typeface="Consolas"/>
                <a:cs typeface="Consolas"/>
              </a:rPr>
              <a:t>THREE.Color</a:t>
            </a:r>
            <a:r>
              <a:rPr lang="en-US" altLang="zh-CN" sz="1400" b="1" dirty="0">
                <a:latin typeface="Consolas"/>
                <a:cs typeface="Consolas"/>
              </a:rPr>
              <a:t>(0x00FF00);</a:t>
            </a:r>
          </a:p>
          <a:p>
            <a:r>
              <a:rPr lang="en-US" altLang="zh-CN" sz="1400" b="1" dirty="0" err="1" smtClean="0">
                <a:latin typeface="Consolas"/>
                <a:cs typeface="Consolas"/>
              </a:rPr>
              <a:t>tri.faces</a:t>
            </a:r>
            <a:r>
              <a:rPr lang="en-US" altLang="zh-CN" sz="1400" b="1" dirty="0">
                <a:latin typeface="Consolas"/>
                <a:cs typeface="Consolas"/>
              </a:rPr>
              <a:t>[0].</a:t>
            </a:r>
            <a:r>
              <a:rPr lang="en-US" altLang="zh-CN" sz="1400" b="1" dirty="0" err="1">
                <a:latin typeface="Consolas"/>
                <a:cs typeface="Consolas"/>
              </a:rPr>
              <a:t>vertexColors</a:t>
            </a:r>
            <a:r>
              <a:rPr lang="en-US" altLang="zh-CN" sz="1400" b="1" dirty="0">
                <a:latin typeface="Consolas"/>
                <a:cs typeface="Consolas"/>
              </a:rPr>
              <a:t>[2] = new </a:t>
            </a:r>
            <a:r>
              <a:rPr lang="en-US" altLang="zh-CN" sz="1400" b="1" dirty="0" err="1">
                <a:latin typeface="Consolas"/>
                <a:cs typeface="Consolas"/>
              </a:rPr>
              <a:t>THREE.Color</a:t>
            </a:r>
            <a:r>
              <a:rPr lang="en-US" altLang="zh-CN" sz="1400" b="1" dirty="0">
                <a:latin typeface="Consolas"/>
                <a:cs typeface="Consolas"/>
              </a:rPr>
              <a:t>(0xFF0000)</a:t>
            </a:r>
            <a:r>
              <a:rPr lang="en-US" altLang="zh-CN" sz="1400" b="1" dirty="0" smtClean="0">
                <a:latin typeface="Consolas"/>
                <a:cs typeface="Consolas"/>
              </a:rPr>
              <a:t>;</a:t>
            </a:r>
          </a:p>
          <a:p>
            <a:r>
              <a:rPr lang="en-US" altLang="zh-CN" sz="1400" b="1" dirty="0" err="1" smtClean="0">
                <a:latin typeface="Consolas"/>
                <a:cs typeface="Consolas"/>
              </a:rPr>
              <a:t>triMaterial</a:t>
            </a:r>
            <a:r>
              <a:rPr lang="en-US" altLang="zh-CN" sz="1400" b="1" dirty="0" smtClean="0">
                <a:latin typeface="Consolas"/>
                <a:cs typeface="Consolas"/>
              </a:rPr>
              <a:t> = new </a:t>
            </a:r>
            <a:r>
              <a:rPr lang="en-US" altLang="zh-CN" sz="1400" b="1" dirty="0" err="1" smtClean="0">
                <a:latin typeface="Consolas"/>
                <a:cs typeface="Consolas"/>
              </a:rPr>
              <a:t>THREE.MeshBasicMaterial</a:t>
            </a:r>
            <a:r>
              <a:rPr lang="en-US" altLang="zh-CN" sz="1400" b="1" dirty="0">
                <a:latin typeface="Consolas"/>
                <a:cs typeface="Consolas"/>
              </a:rPr>
              <a:t>(</a:t>
            </a:r>
            <a:r>
              <a:rPr lang="en-US" altLang="zh-CN" sz="1400" b="1" dirty="0" smtClean="0">
                <a:latin typeface="Consolas"/>
                <a:cs typeface="Consolas"/>
              </a:rPr>
              <a:t>{</a:t>
            </a:r>
            <a:r>
              <a:rPr lang="en-US" altLang="zh-CN" sz="1400" b="1" dirty="0" err="1" smtClean="0">
                <a:latin typeface="Consolas"/>
                <a:cs typeface="Consolas"/>
              </a:rPr>
              <a:t>vertexColors:THREE.VertexColors</a:t>
            </a:r>
            <a:r>
              <a:rPr lang="en-US" altLang="zh-CN" sz="1400" b="1" dirty="0" smtClean="0">
                <a:latin typeface="Consolas"/>
                <a:cs typeface="Consolas"/>
              </a:rPr>
              <a:t>}</a:t>
            </a:r>
            <a:r>
              <a:rPr lang="en-US" altLang="zh-CN" sz="1400" b="1" dirty="0">
                <a:latin typeface="Consolas"/>
                <a:cs typeface="Consolas"/>
              </a:rPr>
              <a:t>)</a:t>
            </a:r>
            <a:r>
              <a:rPr lang="en-US" altLang="zh-CN" sz="1400" b="1" dirty="0" smtClean="0">
                <a:latin typeface="Consolas"/>
                <a:cs typeface="Consolas"/>
              </a:rPr>
              <a:t>;</a:t>
            </a:r>
            <a:endParaRPr lang="zh-CN" altLang="en-US" sz="1400" b="1" dirty="0">
              <a:latin typeface="Consolas"/>
              <a:cs typeface="Consola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86491" y="2122824"/>
            <a:ext cx="8166896" cy="738664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400" b="1" dirty="0" err="1">
                <a:latin typeface="Consolas"/>
                <a:cs typeface="Consolas"/>
              </a:rPr>
              <a:t>var</a:t>
            </a:r>
            <a:r>
              <a:rPr lang="en-US" altLang="zh-CN" sz="1400" b="1" dirty="0">
                <a:latin typeface="Consolas"/>
                <a:cs typeface="Consolas"/>
              </a:rPr>
              <a:t> c = (i+1)*100.0/pieces;</a:t>
            </a:r>
          </a:p>
          <a:p>
            <a:r>
              <a:rPr lang="en-US" altLang="zh-CN" sz="1400" b="1" dirty="0" err="1" smtClean="0">
                <a:latin typeface="Consolas"/>
                <a:cs typeface="Consolas"/>
              </a:rPr>
              <a:t>face.color</a:t>
            </a:r>
            <a:r>
              <a:rPr lang="en-US" altLang="zh-CN" sz="1400" b="1" dirty="0" smtClean="0">
                <a:latin typeface="Consolas"/>
                <a:cs typeface="Consolas"/>
              </a:rPr>
              <a:t> </a:t>
            </a:r>
            <a:r>
              <a:rPr lang="en-US" altLang="zh-CN" sz="1400" b="1" dirty="0">
                <a:latin typeface="Consolas"/>
                <a:cs typeface="Consolas"/>
              </a:rPr>
              <a:t>= </a:t>
            </a:r>
            <a:r>
              <a:rPr lang="en-US" altLang="zh-CN" sz="1400" b="1" dirty="0" smtClean="0">
                <a:latin typeface="Consolas"/>
                <a:cs typeface="Consolas"/>
              </a:rPr>
              <a:t>new </a:t>
            </a:r>
            <a:r>
              <a:rPr lang="en-US" altLang="zh-CN" sz="1400" b="1" dirty="0" err="1">
                <a:latin typeface="Consolas"/>
                <a:cs typeface="Consolas"/>
              </a:rPr>
              <a:t>THREE.Color</a:t>
            </a:r>
            <a:r>
              <a:rPr lang="en-US" altLang="zh-CN" sz="1400" b="1" dirty="0">
                <a:latin typeface="Consolas"/>
                <a:cs typeface="Consolas"/>
              </a:rPr>
              <a:t>("</a:t>
            </a:r>
            <a:r>
              <a:rPr lang="en-US" altLang="zh-CN" sz="1400" b="1" dirty="0" err="1">
                <a:latin typeface="Consolas"/>
                <a:cs typeface="Consolas"/>
              </a:rPr>
              <a:t>rgb</a:t>
            </a:r>
            <a:r>
              <a:rPr lang="en-US" altLang="zh-CN" sz="1400" b="1" dirty="0">
                <a:latin typeface="Consolas"/>
                <a:cs typeface="Consolas"/>
              </a:rPr>
              <a:t>(" + c + "%," + c + "%," + c + "%)")</a:t>
            </a:r>
            <a:r>
              <a:rPr lang="en-US" altLang="zh-CN" sz="1400" b="1" dirty="0" smtClean="0">
                <a:latin typeface="Consolas"/>
                <a:cs typeface="Consolas"/>
              </a:rPr>
              <a:t>;</a:t>
            </a:r>
          </a:p>
          <a:p>
            <a:r>
              <a:rPr lang="en-US" altLang="zh-CN" sz="1400" b="1" dirty="0" err="1">
                <a:latin typeface="Consolas"/>
                <a:cs typeface="Consolas"/>
              </a:rPr>
              <a:t>circleMaterial</a:t>
            </a:r>
            <a:r>
              <a:rPr lang="en-US" altLang="zh-CN" sz="1400" b="1" dirty="0">
                <a:latin typeface="Consolas"/>
                <a:cs typeface="Consolas"/>
              </a:rPr>
              <a:t> = new </a:t>
            </a:r>
            <a:r>
              <a:rPr lang="en-US" altLang="zh-CN" sz="1400" b="1" dirty="0" err="1">
                <a:latin typeface="Consolas"/>
                <a:cs typeface="Consolas"/>
              </a:rPr>
              <a:t>THREE.MeshBasicMaterial</a:t>
            </a:r>
            <a:r>
              <a:rPr lang="en-US" altLang="zh-CN" sz="1400" b="1" dirty="0">
                <a:latin typeface="Consolas"/>
                <a:cs typeface="Consolas"/>
              </a:rPr>
              <a:t>(</a:t>
            </a:r>
            <a:r>
              <a:rPr lang="en-US" altLang="zh-CN" sz="1400" b="1" dirty="0" smtClean="0">
                <a:latin typeface="Consolas"/>
                <a:cs typeface="Consolas"/>
              </a:rPr>
              <a:t>{</a:t>
            </a:r>
            <a:r>
              <a:rPr lang="en-US" altLang="zh-CN" sz="1400" b="1" dirty="0" err="1" smtClean="0">
                <a:latin typeface="Consolas"/>
                <a:cs typeface="Consolas"/>
              </a:rPr>
              <a:t>vertexColors:THREE.VertexColors</a:t>
            </a:r>
            <a:r>
              <a:rPr lang="en-US" altLang="zh-CN" sz="1400" b="1" dirty="0" smtClean="0">
                <a:latin typeface="Consolas"/>
                <a:cs typeface="Consolas"/>
              </a:rPr>
              <a:t>}</a:t>
            </a:r>
            <a:r>
              <a:rPr lang="en-US" altLang="zh-CN" sz="1400" b="1" dirty="0">
                <a:latin typeface="Consolas"/>
                <a:cs typeface="Consolas"/>
              </a:rPr>
              <a:t>);</a:t>
            </a:r>
            <a:endParaRPr lang="zh-CN" altLang="en-US" sz="1400" b="1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76753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Texture</a:t>
            </a:r>
            <a:endParaRPr kumimoji="1"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457200" y="1997839"/>
            <a:ext cx="8040347" cy="584776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600" b="1" dirty="0" err="1">
                <a:latin typeface="Consolas"/>
                <a:cs typeface="Consolas"/>
              </a:rPr>
              <a:t>var</a:t>
            </a:r>
            <a:r>
              <a:rPr lang="en-US" altLang="zh-CN" sz="1600" b="1" dirty="0">
                <a:latin typeface="Consolas"/>
                <a:cs typeface="Consolas"/>
              </a:rPr>
              <a:t> </a:t>
            </a:r>
            <a:r>
              <a:rPr lang="en-US" altLang="zh-CN" sz="1600" b="1" dirty="0" err="1">
                <a:latin typeface="Consolas"/>
                <a:cs typeface="Consolas"/>
              </a:rPr>
              <a:t>cubeMaterial</a:t>
            </a:r>
            <a:r>
              <a:rPr lang="en-US" altLang="zh-CN" sz="1600" b="1" dirty="0">
                <a:latin typeface="Consolas"/>
                <a:cs typeface="Consolas"/>
              </a:rPr>
              <a:t> </a:t>
            </a:r>
            <a:r>
              <a:rPr lang="en-US" altLang="zh-CN" sz="1600" b="1" dirty="0" smtClean="0">
                <a:latin typeface="Consolas"/>
                <a:cs typeface="Consolas"/>
              </a:rPr>
              <a:t>= new </a:t>
            </a:r>
            <a:r>
              <a:rPr lang="en-US" altLang="zh-CN" sz="1600" b="1" dirty="0" err="1">
                <a:latin typeface="Consolas"/>
                <a:cs typeface="Consolas"/>
              </a:rPr>
              <a:t>THREE.MeshBasicMaterial</a:t>
            </a:r>
            <a:r>
              <a:rPr lang="en-US" altLang="zh-CN" sz="1600" b="1" dirty="0" smtClean="0">
                <a:latin typeface="Consolas"/>
                <a:cs typeface="Consolas"/>
              </a:rPr>
              <a:t>({</a:t>
            </a:r>
            <a:endParaRPr lang="en-US" altLang="zh-CN" sz="1600" b="1" dirty="0">
              <a:latin typeface="Consolas"/>
              <a:cs typeface="Consolas"/>
            </a:endParaRPr>
          </a:p>
          <a:p>
            <a:r>
              <a:rPr lang="en-US" altLang="zh-CN" sz="1600" b="1" dirty="0">
                <a:latin typeface="Consolas"/>
                <a:cs typeface="Consolas"/>
              </a:rPr>
              <a:t>	</a:t>
            </a:r>
            <a:r>
              <a:rPr lang="en-US" altLang="zh-CN" sz="1600" b="1" dirty="0" smtClean="0">
                <a:latin typeface="Consolas"/>
                <a:cs typeface="Consolas"/>
              </a:rPr>
              <a:t>map </a:t>
            </a:r>
            <a:r>
              <a:rPr lang="en-US" altLang="zh-CN" sz="1600" b="1" dirty="0">
                <a:latin typeface="Consolas"/>
                <a:cs typeface="Consolas"/>
              </a:rPr>
              <a:t>: </a:t>
            </a:r>
            <a:r>
              <a:rPr lang="en-US" altLang="zh-CN" sz="1600" b="1" dirty="0" err="1">
                <a:latin typeface="Consolas"/>
                <a:cs typeface="Consolas"/>
              </a:rPr>
              <a:t>THREE.ImageUtils.loadTexture</a:t>
            </a:r>
            <a:r>
              <a:rPr lang="en-US" altLang="zh-CN" sz="1600" b="1" dirty="0">
                <a:latin typeface="Consolas"/>
                <a:cs typeface="Consolas"/>
              </a:rPr>
              <a:t>( 'textures/</a:t>
            </a:r>
            <a:r>
              <a:rPr lang="en-US" altLang="zh-CN" sz="1600" b="1" dirty="0" err="1">
                <a:latin typeface="Consolas"/>
                <a:cs typeface="Consolas"/>
              </a:rPr>
              <a:t>box.jpg</a:t>
            </a:r>
            <a:r>
              <a:rPr lang="en-US" altLang="zh-CN" sz="1600" b="1" dirty="0">
                <a:latin typeface="Consolas"/>
                <a:cs typeface="Consolas"/>
              </a:rPr>
              <a:t>' </a:t>
            </a:r>
            <a:r>
              <a:rPr lang="en-US" altLang="zh-CN" sz="1600" b="1" dirty="0" smtClean="0">
                <a:latin typeface="Consolas"/>
                <a:cs typeface="Consolas"/>
              </a:rPr>
              <a:t>)}</a:t>
            </a:r>
            <a:r>
              <a:rPr lang="en-US" altLang="zh-CN" sz="1600" b="1" dirty="0">
                <a:latin typeface="Consolas"/>
                <a:cs typeface="Consolas"/>
              </a:rPr>
              <a:t>);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960" y="2801497"/>
            <a:ext cx="5486400" cy="385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335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LIGHTING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5817" y="1615555"/>
            <a:ext cx="7620000" cy="1426862"/>
          </a:xfrm>
        </p:spPr>
        <p:txBody>
          <a:bodyPr>
            <a:normAutofit lnSpcReduction="10000"/>
          </a:bodyPr>
          <a:lstStyle/>
          <a:p>
            <a:r>
              <a:rPr lang="en-US" altLang="zh-CN" b="0" dirty="0"/>
              <a:t>To create a </a:t>
            </a:r>
            <a:r>
              <a:rPr lang="en-US" altLang="zh-CN" b="0" dirty="0" smtClean="0"/>
              <a:t>material that will be </a:t>
            </a:r>
            <a:r>
              <a:rPr lang="en-US" altLang="zh-CN" b="0" dirty="0"/>
              <a:t>affected by light and </a:t>
            </a:r>
            <a:r>
              <a:rPr lang="en-US" altLang="zh-CN" b="0" dirty="0" smtClean="0"/>
              <a:t>shadow, </a:t>
            </a:r>
            <a:r>
              <a:rPr lang="en-US" altLang="zh-CN" b="0" dirty="0"/>
              <a:t>we can use the </a:t>
            </a:r>
            <a:r>
              <a:rPr lang="en-US" altLang="zh-CN" dirty="0" err="1"/>
              <a:t>MeshLambertMaterial</a:t>
            </a:r>
            <a:r>
              <a:rPr lang="en-US" altLang="zh-CN" b="0" dirty="0"/>
              <a:t> material. </a:t>
            </a:r>
            <a:endParaRPr lang="en-US" altLang="zh-CN" b="0" dirty="0" smtClean="0"/>
          </a:p>
          <a:p>
            <a:r>
              <a:rPr lang="en-US" altLang="zh-CN" b="0" dirty="0" smtClean="0"/>
              <a:t>Light supported by </a:t>
            </a:r>
            <a:r>
              <a:rPr lang="en-US" altLang="zh-CN" b="0" dirty="0" err="1" smtClean="0"/>
              <a:t>Three.js</a:t>
            </a:r>
            <a:r>
              <a:rPr lang="en-US" altLang="zh-CN" b="0" dirty="0"/>
              <a:t>: </a:t>
            </a:r>
            <a:r>
              <a:rPr lang="en-US" altLang="zh-CN" b="0" dirty="0" err="1" smtClean="0"/>
              <a:t>AmbientLight</a:t>
            </a:r>
            <a:r>
              <a:rPr lang="en-US" altLang="zh-CN" b="0" dirty="0" smtClean="0"/>
              <a:t>, </a:t>
            </a:r>
            <a:r>
              <a:rPr lang="en-US" altLang="zh-CN" b="0" dirty="0" err="1" smtClean="0"/>
              <a:t>AreaLight</a:t>
            </a:r>
            <a:r>
              <a:rPr lang="en-US" altLang="zh-CN" b="0" dirty="0" smtClean="0"/>
              <a:t>, </a:t>
            </a:r>
            <a:r>
              <a:rPr lang="en-US" altLang="zh-CN" b="0" dirty="0" err="1" smtClean="0"/>
              <a:t>DirectionalLight</a:t>
            </a:r>
            <a:r>
              <a:rPr lang="en-US" altLang="zh-CN" b="0" dirty="0" smtClean="0"/>
              <a:t>, </a:t>
            </a:r>
            <a:r>
              <a:rPr lang="en-US" altLang="zh-CN" b="0" dirty="0" err="1" smtClean="0"/>
              <a:t>HemisphereLight</a:t>
            </a:r>
            <a:r>
              <a:rPr lang="en-US" altLang="zh-CN" b="0" dirty="0" smtClean="0"/>
              <a:t>, </a:t>
            </a:r>
            <a:r>
              <a:rPr lang="en-US" altLang="zh-CN" b="0" dirty="0" err="1" smtClean="0"/>
              <a:t>PointLight</a:t>
            </a:r>
            <a:r>
              <a:rPr lang="en-US" altLang="zh-CN" b="0" dirty="0" smtClean="0"/>
              <a:t>, </a:t>
            </a:r>
            <a:r>
              <a:rPr lang="en-US" altLang="zh-CN" b="0" dirty="0" err="1" smtClean="0"/>
              <a:t>SpotLight</a:t>
            </a:r>
            <a:endParaRPr lang="zh-CN" altLang="en-US" b="0" dirty="0"/>
          </a:p>
          <a:p>
            <a:endParaRPr lang="zh-CN" altLang="en-US" dirty="0"/>
          </a:p>
          <a:p>
            <a:endParaRPr kumimoji="1" lang="zh-CN" altLang="en-US" dirty="0"/>
          </a:p>
        </p:txBody>
      </p:sp>
      <p:grpSp>
        <p:nvGrpSpPr>
          <p:cNvPr id="8" name="组 7"/>
          <p:cNvGrpSpPr/>
          <p:nvPr/>
        </p:nvGrpSpPr>
        <p:grpSpPr>
          <a:xfrm>
            <a:off x="628217" y="3809870"/>
            <a:ext cx="3657600" cy="2708247"/>
            <a:chOff x="628217" y="3727646"/>
            <a:chExt cx="3657600" cy="270824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7027" l="9982" r="89837"/>
                      </a14:imgEffect>
                    </a14:imgLayer>
                  </a14:imgProps>
                </a:ext>
              </a:extLst>
            </a:blip>
            <a:srcRect t="14078"/>
            <a:stretch/>
          </p:blipFill>
          <p:spPr>
            <a:xfrm>
              <a:off x="628217" y="3727646"/>
              <a:ext cx="3657600" cy="2110326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628217" y="6066561"/>
              <a:ext cx="3657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dirty="0" smtClean="0"/>
                <a:t>Basic material</a:t>
              </a:r>
              <a:endParaRPr kumimoji="1" lang="zh-CN" altLang="en-US" dirty="0"/>
            </a:p>
          </p:txBody>
        </p:sp>
      </p:grpSp>
      <p:grpSp>
        <p:nvGrpSpPr>
          <p:cNvPr id="13" name="组 12"/>
          <p:cNvGrpSpPr/>
          <p:nvPr/>
        </p:nvGrpSpPr>
        <p:grpSpPr>
          <a:xfrm>
            <a:off x="4572539" y="3919508"/>
            <a:ext cx="3657600" cy="2820792"/>
            <a:chOff x="4928882" y="3973535"/>
            <a:chExt cx="3657600" cy="2820792"/>
          </a:xfrm>
        </p:grpSpPr>
        <p:sp>
          <p:nvSpPr>
            <p:cNvPr id="11" name="文本框 10"/>
            <p:cNvSpPr txBox="1"/>
            <p:nvPr/>
          </p:nvSpPr>
          <p:spPr>
            <a:xfrm>
              <a:off x="4928882" y="6147996"/>
              <a:ext cx="3657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/>
                <a:t>Lambert </a:t>
              </a:r>
              <a:r>
                <a:rPr kumimoji="1" lang="en-US" altLang="zh-CN" dirty="0" smtClean="0"/>
                <a:t>material</a:t>
              </a:r>
            </a:p>
            <a:p>
              <a:pPr algn="ctr"/>
              <a:r>
                <a:rPr kumimoji="1" lang="en-US" altLang="zh-CN" dirty="0"/>
                <a:t>w</a:t>
              </a:r>
              <a:r>
                <a:rPr kumimoji="1" lang="en-US" altLang="zh-CN" dirty="0" smtClean="0"/>
                <a:t>ith </a:t>
              </a:r>
              <a:r>
                <a:rPr lang="en-US" altLang="zh-CN" dirty="0" err="1"/>
                <a:t>DirectionalLight</a:t>
              </a:r>
              <a:r>
                <a:rPr kumimoji="1" lang="en-US" altLang="zh-CN" dirty="0" smtClean="0"/>
                <a:t> </a:t>
              </a:r>
              <a:endParaRPr kumimoji="1" lang="zh-CN" altLang="en-US" dirty="0"/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4"/>
            <a:srcRect t="17277"/>
            <a:stretch/>
          </p:blipFill>
          <p:spPr>
            <a:xfrm>
              <a:off x="4928882" y="3973535"/>
              <a:ext cx="3657600" cy="2093025"/>
            </a:xfrm>
            <a:prstGeom prst="rect">
              <a:avLst/>
            </a:prstGeom>
          </p:spPr>
        </p:pic>
      </p:grpSp>
      <p:sp>
        <p:nvSpPr>
          <p:cNvPr id="14" name="矩形 13"/>
          <p:cNvSpPr/>
          <p:nvPr/>
        </p:nvSpPr>
        <p:spPr>
          <a:xfrm>
            <a:off x="475817" y="3059668"/>
            <a:ext cx="7446090" cy="738664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400" b="1" dirty="0" err="1">
                <a:latin typeface="Consolas"/>
                <a:cs typeface="Consolas"/>
              </a:rPr>
              <a:t>var</a:t>
            </a:r>
            <a:r>
              <a:rPr lang="en-US" altLang="zh-CN" sz="1400" b="1" dirty="0">
                <a:latin typeface="Consolas"/>
                <a:cs typeface="Consolas"/>
              </a:rPr>
              <a:t> </a:t>
            </a:r>
            <a:r>
              <a:rPr lang="en-US" altLang="zh-CN" sz="1400" b="1" dirty="0" err="1">
                <a:latin typeface="Consolas"/>
                <a:cs typeface="Consolas"/>
              </a:rPr>
              <a:t>directionalLight</a:t>
            </a:r>
            <a:r>
              <a:rPr lang="en-US" altLang="zh-CN" sz="1400" b="1" dirty="0">
                <a:latin typeface="Consolas"/>
                <a:cs typeface="Consolas"/>
              </a:rPr>
              <a:t> = new </a:t>
            </a:r>
            <a:r>
              <a:rPr lang="en-US" altLang="zh-CN" sz="1400" b="1" dirty="0" err="1">
                <a:latin typeface="Consolas"/>
                <a:cs typeface="Consolas"/>
              </a:rPr>
              <a:t>THREE.DirectionalLight</a:t>
            </a:r>
            <a:r>
              <a:rPr lang="en-US" altLang="zh-CN" sz="1400" b="1" dirty="0">
                <a:latin typeface="Consolas"/>
                <a:cs typeface="Consolas"/>
              </a:rPr>
              <a:t>(0xffffff);</a:t>
            </a:r>
          </a:p>
          <a:p>
            <a:r>
              <a:rPr lang="en-US" altLang="zh-CN" sz="1400" b="1" dirty="0" err="1" smtClean="0">
                <a:latin typeface="Consolas"/>
                <a:cs typeface="Consolas"/>
              </a:rPr>
              <a:t>directionalLight.position.set</a:t>
            </a:r>
            <a:r>
              <a:rPr lang="en-US" altLang="zh-CN" sz="1400" b="1" dirty="0">
                <a:latin typeface="Consolas"/>
                <a:cs typeface="Consolas"/>
              </a:rPr>
              <a:t>(1, 1, 1).normalize();</a:t>
            </a:r>
          </a:p>
          <a:p>
            <a:r>
              <a:rPr lang="en-US" altLang="zh-CN" sz="1400" b="1" dirty="0" err="1" smtClean="0">
                <a:latin typeface="Consolas"/>
                <a:cs typeface="Consolas"/>
              </a:rPr>
              <a:t>scene.add</a:t>
            </a:r>
            <a:r>
              <a:rPr lang="en-US" altLang="zh-CN" sz="1400" b="1" dirty="0">
                <a:latin typeface="Consolas"/>
                <a:cs typeface="Consolas"/>
              </a:rPr>
              <a:t>(</a:t>
            </a:r>
            <a:r>
              <a:rPr lang="en-US" altLang="zh-CN" sz="1400" b="1" dirty="0" err="1">
                <a:latin typeface="Consolas"/>
                <a:cs typeface="Consolas"/>
              </a:rPr>
              <a:t>directionalLight</a:t>
            </a:r>
            <a:r>
              <a:rPr lang="en-US" altLang="zh-CN" sz="1400" b="1" dirty="0">
                <a:latin typeface="Consolas"/>
                <a:cs typeface="Consolas"/>
              </a:rPr>
              <a:t>);</a:t>
            </a:r>
            <a:endParaRPr lang="zh-CN" altLang="en-US" sz="1400" b="1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198233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Outline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770780"/>
          </a:xfrm>
        </p:spPr>
        <p:txBody>
          <a:bodyPr>
            <a:normAutofit lnSpcReduction="10000"/>
          </a:bodyPr>
          <a:lstStyle/>
          <a:p>
            <a:r>
              <a:rPr kumimoji="1" lang="en-US" altLang="zh-CN" dirty="0" err="1" smtClean="0"/>
              <a:t>Three.js</a:t>
            </a:r>
            <a:endParaRPr kumimoji="1" lang="en-US" altLang="zh-CN" dirty="0"/>
          </a:p>
          <a:p>
            <a:pPr marL="342900" indent="-342900">
              <a:buFont typeface="Arial"/>
              <a:buChar char="•"/>
            </a:pPr>
            <a:r>
              <a:rPr kumimoji="1" lang="en-US" altLang="zh-CN" dirty="0" smtClean="0"/>
              <a:t>Overview</a:t>
            </a:r>
          </a:p>
          <a:p>
            <a:pPr marL="342900" indent="-342900">
              <a:buFont typeface="Arial"/>
              <a:buChar char="•"/>
            </a:pPr>
            <a:r>
              <a:rPr kumimoji="1" lang="en-US" altLang="zh-CN" dirty="0" smtClean="0"/>
              <a:t>Camera</a:t>
            </a:r>
          </a:p>
          <a:p>
            <a:pPr marL="342900" indent="-342900">
              <a:buFont typeface="Arial"/>
              <a:buChar char="•"/>
            </a:pPr>
            <a:r>
              <a:rPr kumimoji="1" lang="en-US" altLang="zh-CN" dirty="0" smtClean="0"/>
              <a:t>Objects and scene</a:t>
            </a:r>
          </a:p>
          <a:p>
            <a:pPr marL="342900" indent="-342900">
              <a:buFont typeface="Arial"/>
              <a:buChar char="•"/>
            </a:pPr>
            <a:r>
              <a:rPr kumimoji="1" lang="en-US" altLang="zh-CN" dirty="0" smtClean="0"/>
              <a:t>Geometry</a:t>
            </a:r>
          </a:p>
          <a:p>
            <a:pPr marL="342900" indent="-342900">
              <a:buFont typeface="Arial"/>
              <a:buChar char="•"/>
            </a:pPr>
            <a:r>
              <a:rPr kumimoji="1" lang="en-US" altLang="zh-CN" dirty="0" smtClean="0"/>
              <a:t>Material / Texture</a:t>
            </a:r>
          </a:p>
          <a:p>
            <a:pPr marL="342900" indent="-342900">
              <a:buFont typeface="Arial"/>
              <a:buChar char="•"/>
            </a:pPr>
            <a:r>
              <a:rPr kumimoji="1" lang="en-US" altLang="zh-CN" dirty="0" smtClean="0"/>
              <a:t>Lighting </a:t>
            </a:r>
          </a:p>
          <a:p>
            <a:r>
              <a:rPr kumimoji="1" lang="en-US" altLang="zh-CN" dirty="0" smtClean="0"/>
              <a:t>Keyboard/Mouse Event</a:t>
            </a:r>
          </a:p>
          <a:p>
            <a:r>
              <a:rPr kumimoji="1" lang="en-US" altLang="zh-CN" dirty="0" smtClean="0"/>
              <a:t>Demos</a:t>
            </a:r>
          </a:p>
          <a:p>
            <a:pPr marL="342900" indent="-342900">
              <a:buFont typeface="Arial"/>
              <a:buChar char="•"/>
            </a:pPr>
            <a:r>
              <a:rPr kumimoji="1" lang="en-US" altLang="zh-CN" dirty="0" err="1" smtClean="0"/>
              <a:t>G.Viewer</a:t>
            </a:r>
            <a:r>
              <a:rPr kumimoji="1" lang="en-US" altLang="zh-CN" dirty="0"/>
              <a:t> </a:t>
            </a:r>
            <a:r>
              <a:rPr kumimoji="1" lang="en-US" altLang="zh-CN" dirty="0" smtClean="0"/>
              <a:t>/ Origami Simulator</a:t>
            </a:r>
          </a:p>
          <a:p>
            <a:pPr marL="342900" indent="-342900">
              <a:buFont typeface="Arial"/>
              <a:buChar char="•"/>
            </a:pPr>
            <a:r>
              <a:rPr kumimoji="1" lang="en-US" altLang="zh-CN" dirty="0" smtClean="0"/>
              <a:t>Examples / Games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70633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Point light</a:t>
            </a:r>
            <a:endParaRPr kumimoji="1" lang="zh-CN" altLang="en-US" dirty="0"/>
          </a:p>
        </p:txBody>
      </p:sp>
      <p:pic>
        <p:nvPicPr>
          <p:cNvPr id="12" name="内容占位符 11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769" r="14601"/>
          <a:stretch/>
        </p:blipFill>
        <p:spPr>
          <a:xfrm>
            <a:off x="457200" y="1752600"/>
            <a:ext cx="4066031" cy="4373563"/>
          </a:xfrm>
        </p:spPr>
      </p:pic>
      <p:sp>
        <p:nvSpPr>
          <p:cNvPr id="13" name="矩形 12"/>
          <p:cNvSpPr/>
          <p:nvPr/>
        </p:nvSpPr>
        <p:spPr>
          <a:xfrm>
            <a:off x="385472" y="617629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200" dirty="0"/>
              <a:t>http://</a:t>
            </a:r>
            <a:r>
              <a:rPr lang="en-US" altLang="zh-CN" sz="1200" dirty="0" err="1"/>
              <a:t>threejs.org</a:t>
            </a:r>
            <a:r>
              <a:rPr lang="en-US" altLang="zh-CN" sz="1200" dirty="0"/>
              <a:t>/examples/</a:t>
            </a:r>
            <a:r>
              <a:rPr lang="en-US" altLang="zh-CN" sz="1200" dirty="0" err="1"/>
              <a:t>webgl_lights_pointlights.html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5902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/>
          <a:lstStyle/>
          <a:p>
            <a:r>
              <a:rPr kumimoji="1" lang="en-US" altLang="zh-CN" dirty="0" smtClean="0"/>
              <a:t>Keyboard/mouse event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752601"/>
            <a:ext cx="7620000" cy="1180180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zh-CN" dirty="0" smtClean="0"/>
              <a:t>Keyboard event and Global Mouse Event</a:t>
            </a:r>
          </a:p>
          <a:p>
            <a:r>
              <a:rPr kumimoji="1" lang="en-US" altLang="zh-CN" dirty="0" smtClean="0"/>
              <a:t>Add event listener to document element</a:t>
            </a:r>
          </a:p>
          <a:p>
            <a:r>
              <a:rPr kumimoji="1" lang="en-US" altLang="zh-CN" dirty="0" smtClean="0"/>
              <a:t> </a:t>
            </a:r>
          </a:p>
          <a:p>
            <a:endParaRPr kumimoji="1" lang="en-US" altLang="zh-CN" dirty="0" smtClean="0"/>
          </a:p>
        </p:txBody>
      </p:sp>
      <p:sp>
        <p:nvSpPr>
          <p:cNvPr id="4" name="矩形 3"/>
          <p:cNvSpPr/>
          <p:nvPr/>
        </p:nvSpPr>
        <p:spPr>
          <a:xfrm>
            <a:off x="457200" y="2601669"/>
            <a:ext cx="8013278" cy="1384995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400" b="1" dirty="0" err="1">
                <a:latin typeface="Consolas"/>
                <a:cs typeface="Consolas"/>
              </a:rPr>
              <a:t>document.addEventListener</a:t>
            </a:r>
            <a:r>
              <a:rPr lang="en-US" altLang="zh-CN" sz="1400" b="1" dirty="0">
                <a:latin typeface="Consolas"/>
                <a:cs typeface="Consolas"/>
              </a:rPr>
              <a:t>('</a:t>
            </a:r>
            <a:r>
              <a:rPr lang="en-US" altLang="zh-CN" sz="1400" b="1" dirty="0" err="1">
                <a:latin typeface="Consolas"/>
                <a:cs typeface="Consolas"/>
              </a:rPr>
              <a:t>mousedown</a:t>
            </a:r>
            <a:r>
              <a:rPr lang="en-US" altLang="zh-CN" sz="1400" b="1" dirty="0">
                <a:latin typeface="Consolas"/>
                <a:cs typeface="Consolas"/>
              </a:rPr>
              <a:t>', </a:t>
            </a:r>
            <a:r>
              <a:rPr lang="en-US" altLang="zh-CN" sz="1400" b="1" dirty="0" err="1">
                <a:latin typeface="Consolas"/>
                <a:cs typeface="Consolas"/>
              </a:rPr>
              <a:t>mouseDownHandler</a:t>
            </a:r>
            <a:r>
              <a:rPr lang="en-US" altLang="zh-CN" sz="1400" b="1" dirty="0">
                <a:latin typeface="Consolas"/>
                <a:cs typeface="Consolas"/>
              </a:rPr>
              <a:t>, false);</a:t>
            </a:r>
          </a:p>
          <a:p>
            <a:r>
              <a:rPr lang="en-US" altLang="zh-CN" sz="1400" b="1" dirty="0" err="1" smtClean="0">
                <a:latin typeface="Consolas"/>
                <a:cs typeface="Consolas"/>
              </a:rPr>
              <a:t>document.addEventListener</a:t>
            </a:r>
            <a:r>
              <a:rPr lang="en-US" altLang="zh-CN" sz="1400" b="1" dirty="0">
                <a:latin typeface="Consolas"/>
                <a:cs typeface="Consolas"/>
              </a:rPr>
              <a:t>('</a:t>
            </a:r>
            <a:r>
              <a:rPr lang="en-US" altLang="zh-CN" sz="1400" b="1" dirty="0" err="1">
                <a:latin typeface="Consolas"/>
                <a:cs typeface="Consolas"/>
              </a:rPr>
              <a:t>mouseup</a:t>
            </a:r>
            <a:r>
              <a:rPr lang="en-US" altLang="zh-CN" sz="1400" b="1" dirty="0">
                <a:latin typeface="Consolas"/>
                <a:cs typeface="Consolas"/>
              </a:rPr>
              <a:t>', </a:t>
            </a:r>
            <a:r>
              <a:rPr lang="en-US" altLang="zh-CN" sz="1400" b="1" dirty="0" err="1">
                <a:latin typeface="Consolas"/>
                <a:cs typeface="Consolas"/>
              </a:rPr>
              <a:t>mouseUpHandler</a:t>
            </a:r>
            <a:r>
              <a:rPr lang="en-US" altLang="zh-CN" sz="1400" b="1" dirty="0">
                <a:latin typeface="Consolas"/>
                <a:cs typeface="Consolas"/>
              </a:rPr>
              <a:t>, false);</a:t>
            </a:r>
          </a:p>
          <a:p>
            <a:r>
              <a:rPr lang="en-US" altLang="zh-CN" sz="1400" b="1" dirty="0" err="1" smtClean="0">
                <a:latin typeface="Consolas"/>
                <a:cs typeface="Consolas"/>
              </a:rPr>
              <a:t>document.addEventListener</a:t>
            </a:r>
            <a:r>
              <a:rPr lang="en-US" altLang="zh-CN" sz="1400" b="1" dirty="0">
                <a:latin typeface="Consolas"/>
                <a:cs typeface="Consolas"/>
              </a:rPr>
              <a:t>('</a:t>
            </a:r>
            <a:r>
              <a:rPr lang="en-US" altLang="zh-CN" sz="1400" b="1" dirty="0" err="1">
                <a:latin typeface="Consolas"/>
                <a:cs typeface="Consolas"/>
              </a:rPr>
              <a:t>mousemove</a:t>
            </a:r>
            <a:r>
              <a:rPr lang="en-US" altLang="zh-CN" sz="1400" b="1" dirty="0">
                <a:latin typeface="Consolas"/>
                <a:cs typeface="Consolas"/>
              </a:rPr>
              <a:t>', </a:t>
            </a:r>
            <a:r>
              <a:rPr lang="en-US" altLang="zh-CN" sz="1400" b="1" dirty="0" err="1">
                <a:latin typeface="Consolas"/>
                <a:cs typeface="Consolas"/>
              </a:rPr>
              <a:t>mouseMoveHandler</a:t>
            </a:r>
            <a:r>
              <a:rPr lang="en-US" altLang="zh-CN" sz="1400" b="1" dirty="0">
                <a:latin typeface="Consolas"/>
                <a:cs typeface="Consolas"/>
              </a:rPr>
              <a:t>, false);</a:t>
            </a:r>
          </a:p>
          <a:p>
            <a:r>
              <a:rPr lang="en-US" altLang="zh-CN" sz="1400" b="1" dirty="0" err="1" smtClean="0">
                <a:latin typeface="Consolas"/>
                <a:cs typeface="Consolas"/>
              </a:rPr>
              <a:t>document.addEventListener</a:t>
            </a:r>
            <a:r>
              <a:rPr lang="en-US" altLang="zh-CN" sz="1400" b="1" dirty="0">
                <a:latin typeface="Consolas"/>
                <a:cs typeface="Consolas"/>
              </a:rPr>
              <a:t>('</a:t>
            </a:r>
            <a:r>
              <a:rPr lang="en-US" altLang="zh-CN" sz="1400" b="1" dirty="0" err="1">
                <a:latin typeface="Consolas"/>
                <a:cs typeface="Consolas"/>
              </a:rPr>
              <a:t>DOMMouseScroll</a:t>
            </a:r>
            <a:r>
              <a:rPr lang="en-US" altLang="zh-CN" sz="1400" b="1" dirty="0">
                <a:latin typeface="Consolas"/>
                <a:cs typeface="Consolas"/>
              </a:rPr>
              <a:t>', </a:t>
            </a:r>
            <a:r>
              <a:rPr lang="en-US" altLang="zh-CN" sz="1400" b="1" dirty="0" err="1">
                <a:latin typeface="Consolas"/>
                <a:cs typeface="Consolas"/>
              </a:rPr>
              <a:t>mouseWheelHandler</a:t>
            </a:r>
            <a:r>
              <a:rPr lang="en-US" altLang="zh-CN" sz="1400" b="1" dirty="0">
                <a:latin typeface="Consolas"/>
                <a:cs typeface="Consolas"/>
              </a:rPr>
              <a:t>, false);</a:t>
            </a:r>
          </a:p>
          <a:p>
            <a:r>
              <a:rPr lang="en-US" altLang="zh-CN" sz="1400" b="1" dirty="0" err="1" smtClean="0">
                <a:latin typeface="Consolas"/>
                <a:cs typeface="Consolas"/>
              </a:rPr>
              <a:t>document.addEventListener</a:t>
            </a:r>
            <a:r>
              <a:rPr lang="en-US" altLang="zh-CN" sz="1400" b="1" dirty="0">
                <a:latin typeface="Consolas"/>
                <a:cs typeface="Consolas"/>
              </a:rPr>
              <a:t>('</a:t>
            </a:r>
            <a:r>
              <a:rPr lang="en-US" altLang="zh-CN" sz="1400" b="1" dirty="0" err="1">
                <a:latin typeface="Consolas"/>
                <a:cs typeface="Consolas"/>
              </a:rPr>
              <a:t>mousewheel</a:t>
            </a:r>
            <a:r>
              <a:rPr lang="en-US" altLang="zh-CN" sz="1400" b="1" dirty="0">
                <a:latin typeface="Consolas"/>
                <a:cs typeface="Consolas"/>
              </a:rPr>
              <a:t>', </a:t>
            </a:r>
            <a:r>
              <a:rPr lang="en-US" altLang="zh-CN" sz="1400" b="1" dirty="0" err="1">
                <a:latin typeface="Consolas"/>
                <a:cs typeface="Consolas"/>
              </a:rPr>
              <a:t>mouseWheelHandler</a:t>
            </a:r>
            <a:r>
              <a:rPr lang="en-US" altLang="zh-CN" sz="1400" b="1" dirty="0">
                <a:latin typeface="Consolas"/>
                <a:cs typeface="Consolas"/>
              </a:rPr>
              <a:t>, false);</a:t>
            </a:r>
          </a:p>
          <a:p>
            <a:r>
              <a:rPr lang="en-US" altLang="zh-CN" sz="1400" b="1" dirty="0" err="1" smtClean="0">
                <a:latin typeface="Consolas"/>
                <a:cs typeface="Consolas"/>
              </a:rPr>
              <a:t>document.addEventListener</a:t>
            </a:r>
            <a:r>
              <a:rPr lang="en-US" altLang="zh-CN" sz="1400" b="1" dirty="0">
                <a:latin typeface="Consolas"/>
                <a:cs typeface="Consolas"/>
              </a:rPr>
              <a:t>('</a:t>
            </a:r>
            <a:r>
              <a:rPr lang="en-US" altLang="zh-CN" sz="1400" b="1" dirty="0" err="1">
                <a:latin typeface="Consolas"/>
                <a:cs typeface="Consolas"/>
              </a:rPr>
              <a:t>keydown</a:t>
            </a:r>
            <a:r>
              <a:rPr lang="en-US" altLang="zh-CN" sz="1400" b="1" dirty="0">
                <a:latin typeface="Consolas"/>
                <a:cs typeface="Consolas"/>
              </a:rPr>
              <a:t>', </a:t>
            </a:r>
            <a:r>
              <a:rPr lang="en-US" altLang="zh-CN" sz="1400" b="1" dirty="0" err="1">
                <a:latin typeface="Consolas"/>
                <a:cs typeface="Consolas"/>
              </a:rPr>
              <a:t>keyDownHandler</a:t>
            </a:r>
            <a:r>
              <a:rPr lang="en-US" altLang="zh-CN" sz="1400" b="1" dirty="0">
                <a:latin typeface="Consolas"/>
                <a:cs typeface="Consolas"/>
              </a:rPr>
              <a:t>, false);</a:t>
            </a:r>
            <a:endParaRPr lang="zh-CN" altLang="en-US" sz="1400" b="1" dirty="0">
              <a:latin typeface="Consolas"/>
              <a:cs typeface="Consola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57200" y="4146344"/>
            <a:ext cx="8013278" cy="1600438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Consolas"/>
                <a:cs typeface="Consolas"/>
              </a:rPr>
              <a:t>function </a:t>
            </a:r>
            <a:r>
              <a:rPr lang="en-US" altLang="zh-CN" sz="1400" b="1" dirty="0" err="1">
                <a:latin typeface="Consolas"/>
                <a:cs typeface="Consolas"/>
              </a:rPr>
              <a:t>mouseDownHandler</a:t>
            </a:r>
            <a:r>
              <a:rPr lang="en-US" altLang="zh-CN" sz="1400" b="1" dirty="0">
                <a:latin typeface="Consolas"/>
                <a:cs typeface="Consolas"/>
              </a:rPr>
              <a:t> (e) {</a:t>
            </a:r>
          </a:p>
          <a:p>
            <a:r>
              <a:rPr lang="en-US" altLang="zh-CN" sz="1400" b="1" dirty="0" smtClean="0">
                <a:latin typeface="Consolas"/>
                <a:cs typeface="Consolas"/>
              </a:rPr>
              <a:t>	</a:t>
            </a:r>
            <a:r>
              <a:rPr lang="en-US" altLang="zh-CN" sz="1400" b="1" dirty="0" err="1" smtClean="0">
                <a:latin typeface="Consolas"/>
                <a:cs typeface="Consolas"/>
              </a:rPr>
              <a:t>e.stopPropagation</a:t>
            </a:r>
            <a:r>
              <a:rPr lang="en-US" altLang="zh-CN" sz="1400" b="1" dirty="0">
                <a:latin typeface="Consolas"/>
                <a:cs typeface="Consolas"/>
              </a:rPr>
              <a:t>();</a:t>
            </a:r>
          </a:p>
          <a:p>
            <a:r>
              <a:rPr lang="en-US" altLang="zh-CN" sz="1400" b="1" dirty="0">
                <a:latin typeface="Consolas"/>
                <a:cs typeface="Consolas"/>
              </a:rPr>
              <a:t>	</a:t>
            </a:r>
            <a:r>
              <a:rPr lang="en-US" altLang="zh-CN" sz="1400" b="1" dirty="0" smtClean="0">
                <a:latin typeface="Consolas"/>
                <a:cs typeface="Consolas"/>
              </a:rPr>
              <a:t>if</a:t>
            </a:r>
            <a:r>
              <a:rPr lang="en-US" altLang="zh-CN" sz="1400" b="1" dirty="0">
                <a:latin typeface="Consolas"/>
                <a:cs typeface="Consolas"/>
              </a:rPr>
              <a:t>(</a:t>
            </a:r>
            <a:r>
              <a:rPr lang="en-US" altLang="zh-CN" sz="1400" b="1" dirty="0" err="1">
                <a:latin typeface="Consolas"/>
                <a:cs typeface="Consolas"/>
              </a:rPr>
              <a:t>e.button</a:t>
            </a:r>
            <a:r>
              <a:rPr lang="en-US" altLang="zh-CN" sz="1400" b="1" dirty="0">
                <a:latin typeface="Consolas"/>
                <a:cs typeface="Consolas"/>
              </a:rPr>
              <a:t>==0</a:t>
            </a:r>
            <a:r>
              <a:rPr lang="en-US" altLang="zh-CN" sz="1400" b="1" dirty="0" smtClean="0">
                <a:latin typeface="Consolas"/>
                <a:cs typeface="Consolas"/>
              </a:rPr>
              <a:t>) rotate</a:t>
            </a:r>
            <a:r>
              <a:rPr lang="en-US" altLang="zh-CN" sz="1400" b="1" dirty="0">
                <a:latin typeface="Consolas"/>
                <a:cs typeface="Consolas"/>
              </a:rPr>
              <a:t>=true;</a:t>
            </a:r>
          </a:p>
          <a:p>
            <a:r>
              <a:rPr lang="en-US" altLang="zh-CN" sz="1400" b="1" dirty="0">
                <a:latin typeface="Consolas"/>
                <a:cs typeface="Consolas"/>
              </a:rPr>
              <a:t>	</a:t>
            </a:r>
            <a:r>
              <a:rPr lang="en-US" altLang="zh-CN" sz="1400" b="1" dirty="0" err="1" smtClean="0">
                <a:latin typeface="Consolas"/>
                <a:cs typeface="Consolas"/>
              </a:rPr>
              <a:t>orgX</a:t>
            </a:r>
            <a:r>
              <a:rPr lang="en-US" altLang="zh-CN" sz="1400" b="1" dirty="0">
                <a:latin typeface="Consolas"/>
                <a:cs typeface="Consolas"/>
              </a:rPr>
              <a:t>=</a:t>
            </a:r>
            <a:r>
              <a:rPr lang="en-US" altLang="zh-CN" sz="1400" b="1" dirty="0" err="1">
                <a:latin typeface="Consolas"/>
                <a:cs typeface="Consolas"/>
              </a:rPr>
              <a:t>e.clientX</a:t>
            </a:r>
            <a:r>
              <a:rPr lang="en-US" altLang="zh-CN" sz="1400" b="1" dirty="0">
                <a:latin typeface="Consolas"/>
                <a:cs typeface="Consolas"/>
              </a:rPr>
              <a:t>;</a:t>
            </a:r>
          </a:p>
          <a:p>
            <a:r>
              <a:rPr lang="en-US" altLang="zh-CN" sz="1400" b="1" dirty="0">
                <a:latin typeface="Consolas"/>
                <a:cs typeface="Consolas"/>
              </a:rPr>
              <a:t>	</a:t>
            </a:r>
            <a:r>
              <a:rPr lang="en-US" altLang="zh-CN" sz="1400" b="1" dirty="0" err="1" smtClean="0">
                <a:latin typeface="Consolas"/>
                <a:cs typeface="Consolas"/>
              </a:rPr>
              <a:t>orgY</a:t>
            </a:r>
            <a:r>
              <a:rPr lang="en-US" altLang="zh-CN" sz="1400" b="1" dirty="0">
                <a:latin typeface="Consolas"/>
                <a:cs typeface="Consolas"/>
              </a:rPr>
              <a:t>=</a:t>
            </a:r>
            <a:r>
              <a:rPr lang="en-US" altLang="zh-CN" sz="1400" b="1" dirty="0" err="1">
                <a:latin typeface="Consolas"/>
                <a:cs typeface="Consolas"/>
              </a:rPr>
              <a:t>e.clientY</a:t>
            </a:r>
            <a:r>
              <a:rPr lang="en-US" altLang="zh-CN" sz="1400" b="1" dirty="0">
                <a:latin typeface="Consolas"/>
                <a:cs typeface="Consolas"/>
              </a:rPr>
              <a:t>;</a:t>
            </a:r>
          </a:p>
          <a:p>
            <a:r>
              <a:rPr lang="en-US" altLang="zh-CN" sz="1400" b="1" dirty="0">
                <a:latin typeface="Consolas"/>
                <a:cs typeface="Consolas"/>
              </a:rPr>
              <a:t>	</a:t>
            </a:r>
            <a:r>
              <a:rPr lang="en-US" altLang="zh-CN" sz="1400" b="1" dirty="0" smtClean="0">
                <a:latin typeface="Consolas"/>
                <a:cs typeface="Consolas"/>
              </a:rPr>
              <a:t>return </a:t>
            </a:r>
            <a:r>
              <a:rPr lang="en-US" altLang="zh-CN" sz="1400" b="1" dirty="0">
                <a:latin typeface="Consolas"/>
                <a:cs typeface="Consolas"/>
              </a:rPr>
              <a:t>false;</a:t>
            </a:r>
          </a:p>
          <a:p>
            <a:r>
              <a:rPr lang="en-US" altLang="zh-CN" sz="1400" b="1" dirty="0" smtClean="0">
                <a:latin typeface="Consolas"/>
                <a:cs typeface="Consolas"/>
              </a:rPr>
              <a:t>}</a:t>
            </a:r>
            <a:endParaRPr lang="zh-CN" altLang="en-US" sz="1400" b="1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4003469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177404" cy="1371600"/>
          </a:xfrm>
        </p:spPr>
        <p:txBody>
          <a:bodyPr/>
          <a:lstStyle/>
          <a:p>
            <a:r>
              <a:rPr kumimoji="1" lang="en-US" altLang="zh-CN" dirty="0" smtClean="0"/>
              <a:t>Mouse event on 3d object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Not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supported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DOM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or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THREE.js</a:t>
            </a:r>
            <a:endParaRPr kumimoji="1" lang="en-US" altLang="zh-CN" dirty="0" smtClean="0"/>
          </a:p>
          <a:p>
            <a:r>
              <a:rPr kumimoji="1" lang="en-US" altLang="zh-CN" dirty="0" smtClean="0"/>
              <a:t>Plugin needed: </a:t>
            </a:r>
            <a:r>
              <a:rPr lang="en-US" altLang="zh-CN" dirty="0" err="1" smtClean="0"/>
              <a:t>threex.domevent.js</a:t>
            </a:r>
            <a:endParaRPr lang="en-US" altLang="zh-CN" dirty="0" smtClean="0"/>
          </a:p>
          <a:p>
            <a:r>
              <a:rPr lang="en-US" altLang="zh-CN" dirty="0"/>
              <a:t>A</a:t>
            </a:r>
            <a:r>
              <a:rPr lang="en-US" altLang="zh-CN" dirty="0" smtClean="0"/>
              <a:t>vailable </a:t>
            </a:r>
            <a:r>
              <a:rPr lang="en-US" altLang="zh-CN" dirty="0"/>
              <a:t>events are click, </a:t>
            </a:r>
            <a:r>
              <a:rPr lang="en-US" altLang="zh-CN" dirty="0" err="1"/>
              <a:t>dblclick</a:t>
            </a:r>
            <a:r>
              <a:rPr lang="en-US" altLang="zh-CN" dirty="0"/>
              <a:t>, </a:t>
            </a:r>
            <a:r>
              <a:rPr lang="en-US" altLang="zh-CN" dirty="0" err="1"/>
              <a:t>mouseup</a:t>
            </a:r>
            <a:r>
              <a:rPr lang="en-US" altLang="zh-CN" dirty="0"/>
              <a:t>, </a:t>
            </a:r>
            <a:r>
              <a:rPr lang="en-US" altLang="zh-CN" dirty="0" err="1"/>
              <a:t>mousedown</a:t>
            </a:r>
            <a:r>
              <a:rPr lang="en-US" altLang="zh-CN" dirty="0"/>
              <a:t>, </a:t>
            </a:r>
            <a:r>
              <a:rPr lang="en-US" altLang="zh-CN" dirty="0" err="1"/>
              <a:t>mouseover</a:t>
            </a:r>
            <a:r>
              <a:rPr lang="en-US" altLang="zh-CN" dirty="0"/>
              <a:t> and </a:t>
            </a:r>
            <a:r>
              <a:rPr lang="en-US" altLang="zh-CN" dirty="0" err="1" smtClean="0"/>
              <a:t>mouseout</a:t>
            </a:r>
            <a:r>
              <a:rPr lang="en-US" altLang="zh-CN" dirty="0"/>
              <a:t>.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572247" y="3783381"/>
            <a:ext cx="4330482" cy="307777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none">
            <a:spAutoFit/>
          </a:bodyPr>
          <a:lstStyle/>
          <a:p>
            <a:r>
              <a:rPr lang="en-US" altLang="zh-CN" sz="1400" b="1" dirty="0">
                <a:latin typeface="Consolas"/>
                <a:cs typeface="Consolas"/>
              </a:rPr>
              <a:t>&lt;script </a:t>
            </a:r>
            <a:r>
              <a:rPr lang="en-US" altLang="zh-CN" sz="1400" b="1" dirty="0" err="1">
                <a:latin typeface="Consolas"/>
                <a:cs typeface="Consolas"/>
              </a:rPr>
              <a:t>src</a:t>
            </a:r>
            <a:r>
              <a:rPr lang="en-US" altLang="zh-CN" sz="1400" b="1" dirty="0">
                <a:latin typeface="Consolas"/>
                <a:cs typeface="Consolas"/>
              </a:rPr>
              <a:t>='</a:t>
            </a:r>
            <a:r>
              <a:rPr lang="en-US" altLang="zh-CN" sz="1400" b="1" dirty="0" err="1">
                <a:latin typeface="Consolas"/>
                <a:cs typeface="Consolas"/>
              </a:rPr>
              <a:t>threex.domevent.js</a:t>
            </a:r>
            <a:r>
              <a:rPr lang="en-US" altLang="zh-CN" sz="1400" b="1" dirty="0">
                <a:latin typeface="Consolas"/>
                <a:cs typeface="Consolas"/>
              </a:rPr>
              <a:t>'&gt;&lt;/script&gt;</a:t>
            </a:r>
            <a:endParaRPr lang="zh-CN" altLang="en-US" sz="1400" b="1" dirty="0">
              <a:latin typeface="Consolas"/>
              <a:cs typeface="Consola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72247" y="4473860"/>
            <a:ext cx="4330482" cy="738664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400" b="1" dirty="0" err="1">
                <a:latin typeface="Consolas"/>
                <a:cs typeface="Consolas"/>
              </a:rPr>
              <a:t>mesh.on</a:t>
            </a:r>
            <a:r>
              <a:rPr lang="en-US" altLang="zh-CN" sz="1400" b="1" dirty="0">
                <a:latin typeface="Consolas"/>
                <a:cs typeface="Consolas"/>
              </a:rPr>
              <a:t>('click', function(){</a:t>
            </a:r>
          </a:p>
          <a:p>
            <a:r>
              <a:rPr lang="en-US" altLang="zh-CN" sz="1400" b="1" dirty="0">
                <a:latin typeface="Consolas"/>
                <a:cs typeface="Consolas"/>
              </a:rPr>
              <a:t>    </a:t>
            </a:r>
            <a:r>
              <a:rPr lang="en-US" altLang="zh-CN" sz="1400" b="1" dirty="0" err="1">
                <a:latin typeface="Consolas"/>
                <a:cs typeface="Consolas"/>
              </a:rPr>
              <a:t>mesh.scale.x</a:t>
            </a:r>
            <a:r>
              <a:rPr lang="en-US" altLang="zh-CN" sz="1400" b="1" dirty="0">
                <a:latin typeface="Consolas"/>
                <a:cs typeface="Consolas"/>
              </a:rPr>
              <a:t> *= 2;</a:t>
            </a:r>
          </a:p>
          <a:p>
            <a:r>
              <a:rPr lang="en-US" altLang="zh-CN" sz="1400" b="1" dirty="0">
                <a:latin typeface="Consolas"/>
                <a:cs typeface="Consolas"/>
              </a:rPr>
              <a:t>});</a:t>
            </a:r>
            <a:endParaRPr lang="zh-CN" altLang="en-US" sz="1400" b="1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964639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err="1" smtClean="0"/>
              <a:t>G.Viewer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878067"/>
          </a:xfrm>
        </p:spPr>
        <p:txBody>
          <a:bodyPr>
            <a:normAutofit lnSpcReduction="10000"/>
          </a:bodyPr>
          <a:lstStyle/>
          <a:p>
            <a:r>
              <a:rPr kumimoji="1" lang="en-US" altLang="zh-CN" dirty="0" smtClean="0"/>
              <a:t>A 2D/3D Model viewer based on </a:t>
            </a:r>
            <a:r>
              <a:rPr kumimoji="1" lang="en-US" altLang="zh-CN" dirty="0" err="1" smtClean="0"/>
              <a:t>Three.js</a:t>
            </a:r>
            <a:endParaRPr kumimoji="1" lang="en-US" altLang="zh-CN" dirty="0" smtClean="0"/>
          </a:p>
          <a:p>
            <a:r>
              <a:rPr kumimoji="1" lang="en-US" altLang="zh-CN" dirty="0" smtClean="0">
                <a:hlinkClick r:id="rId2"/>
              </a:rPr>
              <a:t>http://masc.cs.gmu.edu/wiki/ObjViewer</a:t>
            </a:r>
            <a:endParaRPr kumimoji="1" lang="en-US" altLang="zh-CN" dirty="0" smtClean="0"/>
          </a:p>
          <a:p>
            <a:endParaRPr kumimoji="1"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630667"/>
            <a:ext cx="3657600" cy="368772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22" y="2630667"/>
            <a:ext cx="3657600" cy="369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20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Origami simulator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>
                <a:hlinkClick r:id="rId2"/>
              </a:rPr>
              <a:t>http</a:t>
            </a:r>
            <a:r>
              <a:rPr kumimoji="1" lang="en-US" altLang="zh-CN" dirty="0">
                <a:hlinkClick r:id="rId2"/>
              </a:rPr>
              <a:t>://turing.cs.gmu.edu/jsobj/origami.html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530779"/>
            <a:ext cx="4114800" cy="389682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8383" y="2530779"/>
            <a:ext cx="4114800" cy="389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584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Demos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Examples:</a:t>
            </a:r>
          </a:p>
          <a:p>
            <a:pPr marL="342900" indent="-342900">
              <a:buFont typeface="Arial"/>
              <a:buChar char="•"/>
            </a:pPr>
            <a:r>
              <a:rPr kumimoji="1" lang="en-US" altLang="zh-CN" dirty="0">
                <a:hlinkClick r:id="rId2"/>
              </a:rPr>
              <a:t>http://threejs.org/</a:t>
            </a:r>
            <a:r>
              <a:rPr kumimoji="1" lang="en-US" altLang="zh-CN" dirty="0" smtClean="0">
                <a:hlinkClick r:id="rId2"/>
              </a:rPr>
              <a:t>examples</a:t>
            </a:r>
            <a:r>
              <a:rPr kumimoji="1" lang="en-US" altLang="zh-CN" dirty="0" smtClean="0"/>
              <a:t> (strongly recommended)</a:t>
            </a:r>
          </a:p>
          <a:p>
            <a:pPr marL="342900" indent="-342900">
              <a:buFont typeface="Arial"/>
              <a:buChar char="•"/>
            </a:pPr>
            <a:r>
              <a:rPr kumimoji="1" lang="en-US" altLang="zh-CN" dirty="0" smtClean="0"/>
              <a:t>Trigger </a:t>
            </a:r>
            <a:r>
              <a:rPr kumimoji="1" lang="en-US" altLang="zh-CN" dirty="0"/>
              <a:t>rally </a:t>
            </a:r>
            <a:r>
              <a:rPr kumimoji="1" lang="en-US" altLang="zh-CN" dirty="0" smtClean="0">
                <a:hlinkClick r:id="rId3"/>
              </a:rPr>
              <a:t>https://triggerrally.com/</a:t>
            </a:r>
            <a:endParaRPr kumimoji="1" lang="en-US" altLang="zh-CN" dirty="0" smtClean="0"/>
          </a:p>
          <a:p>
            <a:pPr marL="342900" indent="-342900">
              <a:buFont typeface="Arial"/>
              <a:buChar char="•"/>
            </a:pPr>
            <a:r>
              <a:rPr kumimoji="1" lang="en-US" altLang="zh-CN" dirty="0" smtClean="0"/>
              <a:t>hello racer </a:t>
            </a:r>
            <a:r>
              <a:rPr kumimoji="1" lang="en-US" altLang="zh-CN" dirty="0" smtClean="0">
                <a:hlinkClick r:id="rId4"/>
              </a:rPr>
              <a:t>http://helloracer.com/webgl/</a:t>
            </a:r>
            <a:endParaRPr kumimoji="1" lang="en-US" altLang="zh-CN" dirty="0" smtClean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45662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err="1" smtClean="0"/>
              <a:t>Three.js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Object-Orientated JavaScript </a:t>
            </a:r>
            <a:r>
              <a:rPr kumimoji="1" lang="en-US" altLang="zh-CN" dirty="0" smtClean="0"/>
              <a:t>3D library</a:t>
            </a:r>
          </a:p>
          <a:p>
            <a:r>
              <a:rPr kumimoji="1" lang="en-US" altLang="zh-CN" dirty="0">
                <a:hlinkClick r:id="rId2"/>
              </a:rPr>
              <a:t>http://</a:t>
            </a:r>
            <a:r>
              <a:rPr kumimoji="1" lang="en-US" altLang="zh-CN" dirty="0" err="1">
                <a:hlinkClick r:id="rId2"/>
              </a:rPr>
              <a:t>mrdoob.github.io</a:t>
            </a:r>
            <a:r>
              <a:rPr kumimoji="1" lang="en-US" altLang="zh-CN" dirty="0">
                <a:hlinkClick r:id="rId2"/>
              </a:rPr>
              <a:t>/</a:t>
            </a:r>
            <a:r>
              <a:rPr kumimoji="1" lang="en-US" altLang="zh-CN" dirty="0" err="1">
                <a:hlinkClick r:id="rId2"/>
              </a:rPr>
              <a:t>three.js</a:t>
            </a:r>
            <a:r>
              <a:rPr kumimoji="1" lang="en-US" altLang="zh-CN" dirty="0">
                <a:hlinkClick r:id="rId2"/>
              </a:rPr>
              <a:t>/</a:t>
            </a:r>
            <a:endParaRPr kumimoji="1" lang="en-US" altLang="zh-CN" dirty="0" smtClean="0"/>
          </a:p>
          <a:p>
            <a:r>
              <a:rPr kumimoji="1" lang="en-US" altLang="zh-CN" dirty="0" smtClean="0"/>
              <a:t>Very Lightweight </a:t>
            </a:r>
            <a:r>
              <a:rPr lang="hu-HU" altLang="zh-CN" dirty="0" smtClean="0"/>
              <a:t>(r61: 410.858 </a:t>
            </a:r>
            <a:r>
              <a:rPr lang="hu-HU" altLang="zh-CN" dirty="0"/>
              <a:t>KB, </a:t>
            </a:r>
            <a:r>
              <a:rPr lang="hu-HU" altLang="zh-CN" dirty="0" smtClean="0"/>
              <a:t>gzipped: 98.775 </a:t>
            </a:r>
            <a:r>
              <a:rPr lang="hu-HU" altLang="zh-CN" dirty="0"/>
              <a:t>KB</a:t>
            </a:r>
            <a:r>
              <a:rPr lang="hu-HU" altLang="zh-CN" dirty="0" smtClean="0"/>
              <a:t>)</a:t>
            </a:r>
          </a:p>
          <a:p>
            <a:r>
              <a:rPr lang="en-US" altLang="zh-CN" dirty="0" smtClean="0"/>
              <a:t>Provides </a:t>
            </a:r>
            <a:r>
              <a:rPr lang="en-US" altLang="zh-CN" dirty="0"/>
              <a:t>&lt;canvas&gt;, &lt;</a:t>
            </a:r>
            <a:r>
              <a:rPr lang="en-US" altLang="zh-CN" dirty="0" err="1"/>
              <a:t>svg</a:t>
            </a:r>
            <a:r>
              <a:rPr lang="en-US" altLang="zh-CN" dirty="0"/>
              <a:t>&gt;, CSS3D and </a:t>
            </a:r>
            <a:r>
              <a:rPr lang="en-US" altLang="zh-CN" dirty="0" err="1"/>
              <a:t>WebGL</a:t>
            </a:r>
            <a:r>
              <a:rPr lang="en-US" altLang="zh-CN" dirty="0"/>
              <a:t> </a:t>
            </a:r>
            <a:r>
              <a:rPr lang="en-US" altLang="zh-CN" dirty="0" smtClean="0"/>
              <a:t>renderers</a:t>
            </a:r>
            <a:endParaRPr lang="hu-HU" altLang="zh-CN" dirty="0" smtClean="0"/>
          </a:p>
          <a:p>
            <a:r>
              <a:rPr lang="hu-HU" altLang="zh-CN" dirty="0" smtClean="0"/>
              <a:t>Hide all details of rendering, low </a:t>
            </a:r>
            <a:r>
              <a:rPr lang="hu-HU" altLang="zh-CN" dirty="0" smtClean="0"/>
              <a:t>level of complexity</a:t>
            </a:r>
            <a:endParaRPr kumimoji="1" lang="en-US" altLang="zh-CN" dirty="0" smtClean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73263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err="1" smtClean="0"/>
              <a:t>Three.js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Create a scene</a:t>
            </a:r>
          </a:p>
          <a:p>
            <a:r>
              <a:rPr kumimoji="1" lang="en-US" altLang="zh-CN" dirty="0" smtClean="0"/>
              <a:t>Create camera, light(optional), objects and add them to the scene</a:t>
            </a:r>
          </a:p>
          <a:p>
            <a:r>
              <a:rPr kumimoji="1" lang="en-US" altLang="zh-CN" dirty="0" smtClean="0"/>
              <a:t>Render the scene from a camera’s view</a:t>
            </a:r>
          </a:p>
          <a:p>
            <a:r>
              <a:rPr kumimoji="1" lang="en-US" altLang="zh-CN" dirty="0" smtClean="0"/>
              <a:t>That’s it!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1733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/>
            </a:r>
            <a:br>
              <a:rPr kumimoji="1" lang="en-US" altLang="zh-CN" dirty="0" smtClean="0"/>
            </a:br>
            <a:r>
              <a:rPr kumimoji="1" lang="en-US" altLang="zh-CN" dirty="0" smtClean="0"/>
              <a:t>using </a:t>
            </a:r>
            <a:r>
              <a:rPr kumimoji="1" lang="en-US" altLang="zh-CN" dirty="0" err="1" smtClean="0"/>
              <a:t>three.js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1800" dirty="0">
                <a:solidFill>
                  <a:srgbClr val="008000"/>
                </a:solidFill>
                <a:latin typeface="Consolas"/>
                <a:cs typeface="Consolas"/>
              </a:rPr>
              <a:t>// </a:t>
            </a:r>
            <a:r>
              <a:rPr lang="en-US" altLang="zh-CN" sz="1800" dirty="0" smtClean="0">
                <a:solidFill>
                  <a:srgbClr val="008000"/>
                </a:solidFill>
                <a:latin typeface="Consolas"/>
                <a:cs typeface="Consolas"/>
              </a:rPr>
              <a:t>include </a:t>
            </a:r>
            <a:r>
              <a:rPr lang="en-US" altLang="zh-CN" sz="1800" dirty="0" err="1" smtClean="0">
                <a:solidFill>
                  <a:srgbClr val="008000"/>
                </a:solidFill>
                <a:latin typeface="Consolas"/>
                <a:cs typeface="Consolas"/>
              </a:rPr>
              <a:t>Three.js</a:t>
            </a:r>
            <a:r>
              <a:rPr lang="en-US" altLang="zh-CN" sz="1800" dirty="0" smtClean="0">
                <a:solidFill>
                  <a:srgbClr val="008000"/>
                </a:solidFill>
                <a:latin typeface="Consolas"/>
                <a:cs typeface="Consolas"/>
              </a:rPr>
              <a:t> library</a:t>
            </a:r>
            <a:endParaRPr lang="en-US" altLang="zh-CN" sz="1800" dirty="0" smtClean="0">
              <a:solidFill>
                <a:srgbClr val="0000FF"/>
              </a:solidFill>
              <a:latin typeface="Consolas"/>
              <a:cs typeface="Consolas"/>
            </a:endParaRPr>
          </a:p>
          <a:p>
            <a:r>
              <a:rPr lang="en-US" altLang="zh-CN" sz="1800" dirty="0" smtClean="0">
                <a:solidFill>
                  <a:srgbClr val="0000FF"/>
                </a:solidFill>
                <a:latin typeface="Consolas"/>
                <a:cs typeface="Consolas"/>
              </a:rPr>
              <a:t>&lt;</a:t>
            </a:r>
            <a:r>
              <a:rPr lang="en-US" altLang="zh-CN" sz="1800" dirty="0">
                <a:solidFill>
                  <a:srgbClr val="0000FF"/>
                </a:solidFill>
                <a:latin typeface="Consolas"/>
                <a:cs typeface="Consolas"/>
              </a:rPr>
              <a:t>script </a:t>
            </a:r>
            <a:r>
              <a:rPr lang="en-US" altLang="zh-CN" sz="1800" dirty="0" err="1">
                <a:solidFill>
                  <a:srgbClr val="008000"/>
                </a:solidFill>
                <a:latin typeface="Consolas"/>
                <a:cs typeface="Consolas"/>
              </a:rPr>
              <a:t>src</a:t>
            </a:r>
            <a:r>
              <a:rPr lang="en-US" altLang="zh-CN" sz="1800" dirty="0" smtClean="0">
                <a:latin typeface="Consolas"/>
                <a:cs typeface="Consolas"/>
              </a:rPr>
              <a:t>=</a:t>
            </a:r>
            <a:r>
              <a:rPr lang="en-US" altLang="zh-CN" sz="1800" dirty="0">
                <a:solidFill>
                  <a:srgbClr val="FF0000"/>
                </a:solidFill>
                <a:latin typeface="Consolas"/>
                <a:cs typeface="Consolas"/>
              </a:rPr>
              <a:t>"</a:t>
            </a:r>
            <a:r>
              <a:rPr lang="en-US" altLang="zh-CN" sz="1800" dirty="0" smtClean="0">
                <a:solidFill>
                  <a:srgbClr val="FF0000"/>
                </a:solidFill>
                <a:latin typeface="Consolas"/>
                <a:cs typeface="Consolas"/>
              </a:rPr>
              <a:t>path-to-</a:t>
            </a:r>
            <a:r>
              <a:rPr lang="en-US" altLang="zh-CN" sz="1800" dirty="0" err="1" smtClean="0">
                <a:solidFill>
                  <a:srgbClr val="FF0000"/>
                </a:solidFill>
                <a:latin typeface="Consolas"/>
                <a:cs typeface="Consolas"/>
              </a:rPr>
              <a:t>js</a:t>
            </a:r>
            <a:r>
              <a:rPr lang="en-US" altLang="zh-CN" sz="1800" dirty="0">
                <a:solidFill>
                  <a:srgbClr val="FF0000"/>
                </a:solidFill>
                <a:latin typeface="Consolas"/>
                <a:cs typeface="Consolas"/>
              </a:rPr>
              <a:t>/</a:t>
            </a:r>
            <a:r>
              <a:rPr lang="en-US" altLang="zh-CN" sz="1800" dirty="0" err="1">
                <a:solidFill>
                  <a:srgbClr val="FF0000"/>
                </a:solidFill>
                <a:latin typeface="Consolas"/>
                <a:cs typeface="Consolas"/>
              </a:rPr>
              <a:t>three.min.js</a:t>
            </a:r>
            <a:r>
              <a:rPr lang="en-US" altLang="zh-CN" sz="1800" dirty="0">
                <a:solidFill>
                  <a:srgbClr val="FF0000"/>
                </a:solidFill>
                <a:latin typeface="Consolas"/>
                <a:cs typeface="Consolas"/>
              </a:rPr>
              <a:t>"</a:t>
            </a:r>
            <a:r>
              <a:rPr lang="en-US" altLang="zh-CN" sz="1800" dirty="0">
                <a:solidFill>
                  <a:srgbClr val="0000FF"/>
                </a:solidFill>
                <a:latin typeface="Consolas"/>
                <a:cs typeface="Consolas"/>
              </a:rPr>
              <a:t>&gt;&lt;/script</a:t>
            </a:r>
            <a:r>
              <a:rPr lang="en-US" altLang="zh-CN" sz="1800" dirty="0" smtClean="0">
                <a:solidFill>
                  <a:srgbClr val="0000FF"/>
                </a:solidFill>
                <a:latin typeface="Consolas"/>
                <a:cs typeface="Consolas"/>
              </a:rPr>
              <a:t>&gt;</a:t>
            </a:r>
          </a:p>
          <a:p>
            <a:r>
              <a:rPr lang="en-US" altLang="zh-CN" sz="1800" dirty="0" smtClean="0">
                <a:solidFill>
                  <a:srgbClr val="0000FF"/>
                </a:solidFill>
                <a:latin typeface="Consolas"/>
                <a:cs typeface="Consolas"/>
              </a:rPr>
              <a:t>&lt;script&gt;</a:t>
            </a:r>
          </a:p>
          <a:p>
            <a:r>
              <a:rPr lang="en-US" altLang="zh-CN" sz="1800" dirty="0" smtClean="0">
                <a:solidFill>
                  <a:srgbClr val="008000"/>
                </a:solidFill>
                <a:latin typeface="Consolas"/>
                <a:cs typeface="Consolas"/>
              </a:rPr>
              <a:t>	// define global variables</a:t>
            </a:r>
          </a:p>
          <a:p>
            <a:r>
              <a:rPr lang="en-US" altLang="zh-CN" sz="1800" dirty="0" smtClean="0">
                <a:solidFill>
                  <a:srgbClr val="0000FF"/>
                </a:solidFill>
                <a:latin typeface="Consolas"/>
                <a:cs typeface="Consolas"/>
              </a:rPr>
              <a:t>	</a:t>
            </a:r>
            <a:r>
              <a:rPr lang="en-US" altLang="zh-CN" sz="1800" dirty="0" err="1" smtClean="0">
                <a:solidFill>
                  <a:srgbClr val="0000FF"/>
                </a:solidFill>
                <a:latin typeface="Consolas"/>
                <a:cs typeface="Consolas"/>
              </a:rPr>
              <a:t>var</a:t>
            </a:r>
            <a:r>
              <a:rPr lang="en-US" altLang="zh-CN" sz="1800" dirty="0" smtClean="0">
                <a:solidFill>
                  <a:srgbClr val="0000FF"/>
                </a:solidFill>
                <a:latin typeface="Consolas"/>
                <a:cs typeface="Consolas"/>
              </a:rPr>
              <a:t> </a:t>
            </a:r>
            <a:r>
              <a:rPr lang="en-US" altLang="zh-CN" sz="1800" dirty="0">
                <a:latin typeface="Consolas"/>
                <a:cs typeface="Consolas"/>
              </a:rPr>
              <a:t>camera, scene, renderer</a:t>
            </a:r>
            <a:r>
              <a:rPr lang="en-US" altLang="zh-CN" sz="1800" dirty="0">
                <a:solidFill>
                  <a:srgbClr val="0000FF"/>
                </a:solidFill>
                <a:latin typeface="Consolas"/>
                <a:cs typeface="Consolas"/>
              </a:rPr>
              <a:t>;</a:t>
            </a:r>
          </a:p>
          <a:p>
            <a:r>
              <a:rPr lang="en-US" altLang="zh-CN" sz="1800" dirty="0">
                <a:solidFill>
                  <a:srgbClr val="0000FF"/>
                </a:solidFill>
                <a:latin typeface="Consolas"/>
                <a:cs typeface="Consolas"/>
              </a:rPr>
              <a:t>   </a:t>
            </a:r>
            <a:r>
              <a:rPr lang="en-US" altLang="zh-CN" sz="1800" dirty="0" smtClean="0">
                <a:solidFill>
                  <a:srgbClr val="0000FF"/>
                </a:solidFill>
                <a:latin typeface="Consolas"/>
                <a:cs typeface="Consolas"/>
              </a:rPr>
              <a:t>	</a:t>
            </a:r>
            <a:r>
              <a:rPr lang="en-US" altLang="zh-CN" sz="1800" dirty="0" err="1" smtClean="0">
                <a:solidFill>
                  <a:srgbClr val="0000FF"/>
                </a:solidFill>
                <a:latin typeface="Consolas"/>
                <a:cs typeface="Consolas"/>
              </a:rPr>
              <a:t>var</a:t>
            </a:r>
            <a:r>
              <a:rPr lang="en-US" altLang="zh-CN" sz="1800" dirty="0" smtClean="0">
                <a:solidFill>
                  <a:srgbClr val="0000FF"/>
                </a:solidFill>
                <a:latin typeface="Consolas"/>
                <a:cs typeface="Consolas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onsolas"/>
                <a:cs typeface="Consolas"/>
              </a:rPr>
              <a:t>geometry, material, mesh</a:t>
            </a:r>
            <a:r>
              <a:rPr lang="en-US" altLang="zh-CN" sz="1800" dirty="0" smtClean="0">
                <a:solidFill>
                  <a:srgbClr val="0000FF"/>
                </a:solidFill>
                <a:latin typeface="Consolas"/>
                <a:cs typeface="Consolas"/>
              </a:rPr>
              <a:t>;</a:t>
            </a:r>
          </a:p>
          <a:p>
            <a:endParaRPr lang="en-US" altLang="zh-CN" sz="1800" dirty="0" smtClean="0">
              <a:solidFill>
                <a:srgbClr val="0000FF"/>
              </a:solidFill>
              <a:latin typeface="Consolas"/>
              <a:cs typeface="Consolas"/>
            </a:endParaRPr>
          </a:p>
          <a:p>
            <a:r>
              <a:rPr lang="en-US" altLang="zh-CN" sz="1800" dirty="0" smtClean="0">
                <a:latin typeface="Consolas"/>
                <a:cs typeface="Consolas"/>
              </a:rPr>
              <a:t>	</a:t>
            </a:r>
            <a:r>
              <a:rPr lang="en-US" altLang="zh-CN" sz="1800" dirty="0" err="1" smtClean="0">
                <a:latin typeface="Consolas"/>
                <a:cs typeface="Consolas"/>
              </a:rPr>
              <a:t>init</a:t>
            </a:r>
            <a:r>
              <a:rPr lang="en-US" altLang="zh-CN" sz="1800" dirty="0" smtClean="0">
                <a:latin typeface="Consolas"/>
                <a:cs typeface="Consolas"/>
              </a:rPr>
              <a:t>();</a:t>
            </a:r>
          </a:p>
          <a:p>
            <a:r>
              <a:rPr lang="en-US" altLang="zh-CN" sz="1800" dirty="0" smtClean="0">
                <a:latin typeface="Consolas"/>
                <a:cs typeface="Consolas"/>
              </a:rPr>
              <a:t>	animate();</a:t>
            </a:r>
          </a:p>
          <a:p>
            <a:r>
              <a:rPr kumimoji="1" lang="en-US" altLang="zh-CN" sz="1800" dirty="0" smtClean="0">
                <a:solidFill>
                  <a:srgbClr val="0000FF"/>
                </a:solidFill>
                <a:latin typeface="Consolas"/>
                <a:cs typeface="Consolas"/>
              </a:rPr>
              <a:t>&lt;/script&gt;</a:t>
            </a:r>
            <a:endParaRPr kumimoji="1" lang="en-US" altLang="zh-CN" sz="1800" dirty="0">
              <a:solidFill>
                <a:srgbClr val="0000FF"/>
              </a:solidFill>
              <a:latin typeface="Consolas"/>
              <a:cs typeface="Consolas"/>
            </a:endParaRPr>
          </a:p>
          <a:p>
            <a:endParaRPr kumimoji="1" lang="en-US" altLang="zh-CN" sz="1800" dirty="0" smtClean="0">
              <a:latin typeface="Consolas"/>
              <a:cs typeface="Consolas"/>
            </a:endParaRPr>
          </a:p>
          <a:p>
            <a:endParaRPr kumimoji="1" lang="zh-CN" altLang="en-US" sz="1800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296865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Camera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199" y="1752600"/>
            <a:ext cx="7763353" cy="1703823"/>
          </a:xfrm>
          <a:ln>
            <a:solidFill>
              <a:srgbClr val="000000"/>
            </a:solidFill>
          </a:ln>
        </p:spPr>
        <p:txBody>
          <a:bodyPr>
            <a:noAutofit/>
          </a:bodyPr>
          <a:lstStyle/>
          <a:p>
            <a:r>
              <a:rPr kumimoji="1" lang="en-US" altLang="zh-CN" dirty="0" smtClean="0">
                <a:solidFill>
                  <a:srgbClr val="008000"/>
                </a:solidFill>
                <a:latin typeface="Consolas"/>
                <a:cs typeface="Consolas"/>
              </a:rPr>
              <a:t>// create a camera</a:t>
            </a:r>
          </a:p>
          <a:p>
            <a:r>
              <a:rPr kumimoji="1" lang="en-US" altLang="zh-CN" dirty="0" smtClean="0">
                <a:latin typeface="Consolas"/>
                <a:cs typeface="Consolas"/>
              </a:rPr>
              <a:t>camera </a:t>
            </a:r>
            <a:r>
              <a:rPr kumimoji="1" lang="en-US" altLang="zh-CN" dirty="0">
                <a:latin typeface="Consolas"/>
                <a:cs typeface="Consolas"/>
              </a:rPr>
              <a:t>= </a:t>
            </a:r>
            <a:r>
              <a:rPr kumimoji="1" lang="en-US" altLang="zh-CN" dirty="0">
                <a:solidFill>
                  <a:srgbClr val="0000FF"/>
                </a:solidFill>
                <a:latin typeface="Consolas"/>
                <a:cs typeface="Consolas"/>
              </a:rPr>
              <a:t>new</a:t>
            </a:r>
            <a:r>
              <a:rPr kumimoji="1" lang="en-US" altLang="zh-CN" dirty="0">
                <a:latin typeface="Consolas"/>
                <a:cs typeface="Consolas"/>
              </a:rPr>
              <a:t> </a:t>
            </a:r>
            <a:r>
              <a:rPr kumimoji="1" lang="en-US" altLang="zh-CN" dirty="0" err="1">
                <a:latin typeface="Consolas"/>
                <a:cs typeface="Consolas"/>
              </a:rPr>
              <a:t>THREE.PerspectiveCamera</a:t>
            </a:r>
            <a:r>
              <a:rPr kumimoji="1" lang="en-US" altLang="zh-CN" dirty="0">
                <a:latin typeface="Consolas"/>
                <a:cs typeface="Consolas"/>
              </a:rPr>
              <a:t>( 75, </a:t>
            </a:r>
            <a:r>
              <a:rPr kumimoji="1" lang="en-US" altLang="zh-CN" dirty="0" err="1">
                <a:latin typeface="Consolas"/>
                <a:cs typeface="Consolas"/>
              </a:rPr>
              <a:t>window.innerWidth</a:t>
            </a:r>
            <a:r>
              <a:rPr kumimoji="1" lang="en-US" altLang="zh-CN" dirty="0">
                <a:latin typeface="Consolas"/>
                <a:cs typeface="Consolas"/>
              </a:rPr>
              <a:t> / </a:t>
            </a:r>
            <a:r>
              <a:rPr kumimoji="1" lang="en-US" altLang="zh-CN" dirty="0" err="1">
                <a:latin typeface="Consolas"/>
                <a:cs typeface="Consolas"/>
              </a:rPr>
              <a:t>window.innerHeight</a:t>
            </a:r>
            <a:r>
              <a:rPr kumimoji="1" lang="en-US" altLang="zh-CN" dirty="0">
                <a:latin typeface="Consolas"/>
                <a:cs typeface="Consolas"/>
              </a:rPr>
              <a:t>, 1, </a:t>
            </a:r>
            <a:r>
              <a:rPr kumimoji="1" lang="en-US" altLang="zh-CN" dirty="0" smtClean="0">
                <a:latin typeface="Consolas"/>
                <a:cs typeface="Consolas"/>
              </a:rPr>
              <a:t>10000)</a:t>
            </a:r>
            <a:r>
              <a:rPr kumimoji="1" lang="en-US" altLang="zh-CN" dirty="0">
                <a:latin typeface="Consolas"/>
                <a:cs typeface="Consolas"/>
              </a:rPr>
              <a:t>;</a:t>
            </a:r>
          </a:p>
          <a:p>
            <a:r>
              <a:rPr kumimoji="1" lang="en-US" altLang="zh-CN" dirty="0" err="1" smtClean="0">
                <a:latin typeface="Consolas"/>
                <a:cs typeface="Consolas"/>
              </a:rPr>
              <a:t>camera.position.z</a:t>
            </a:r>
            <a:r>
              <a:rPr kumimoji="1" lang="en-US" altLang="zh-CN" dirty="0" smtClean="0">
                <a:latin typeface="Consolas"/>
                <a:cs typeface="Consolas"/>
              </a:rPr>
              <a:t> </a:t>
            </a:r>
            <a:r>
              <a:rPr kumimoji="1" lang="en-US" altLang="zh-CN" dirty="0">
                <a:latin typeface="Consolas"/>
                <a:cs typeface="Consolas"/>
              </a:rPr>
              <a:t>= 1000</a:t>
            </a:r>
            <a:r>
              <a:rPr kumimoji="1" lang="en-US" altLang="zh-CN" dirty="0" smtClean="0">
                <a:latin typeface="Consolas"/>
                <a:cs typeface="Consolas"/>
              </a:rPr>
              <a:t>;</a:t>
            </a:r>
            <a:endParaRPr kumimoji="1" lang="zh-CN" altLang="en-US" dirty="0">
              <a:latin typeface="Consolas"/>
              <a:cs typeface="Consola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3420" y="3552008"/>
            <a:ext cx="4559138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625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Perspective </a:t>
            </a:r>
            <a:r>
              <a:rPr kumimoji="1" lang="en-US" altLang="zh-CN" dirty="0" err="1" smtClean="0"/>
              <a:t>vs</a:t>
            </a:r>
            <a:r>
              <a:rPr kumimoji="1" lang="en-US" altLang="zh-CN" dirty="0" smtClean="0"/>
              <a:t/>
            </a:r>
            <a:br>
              <a:rPr kumimoji="1" lang="en-US" altLang="zh-CN" dirty="0" smtClean="0"/>
            </a:br>
            <a:r>
              <a:rPr kumimoji="1" lang="en-US" altLang="zh-CN" dirty="0" smtClean="0"/>
              <a:t>Orthographic </a:t>
            </a:r>
            <a:endParaRPr kumimoji="1"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rcRect t="14931" b="149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17550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Object and Scene</a:t>
            </a:r>
            <a:endParaRPr kumimoji="1"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457199" y="1859340"/>
            <a:ext cx="7681421" cy="4524316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008000"/>
                </a:solidFill>
                <a:latin typeface="Consolas"/>
                <a:cs typeface="Consolas"/>
              </a:rPr>
              <a:t>/</a:t>
            </a:r>
            <a:r>
              <a:rPr lang="en-US" altLang="zh-CN" b="1" dirty="0" smtClean="0">
                <a:solidFill>
                  <a:srgbClr val="008000"/>
                </a:solidFill>
                <a:latin typeface="Consolas"/>
                <a:cs typeface="Consolas"/>
              </a:rPr>
              <a:t>/ create </a:t>
            </a:r>
            <a:r>
              <a:rPr lang="en-US" altLang="zh-CN" b="1" dirty="0">
                <a:solidFill>
                  <a:srgbClr val="008000"/>
                </a:solidFill>
                <a:latin typeface="Consolas"/>
                <a:cs typeface="Consolas"/>
              </a:rPr>
              <a:t>a </a:t>
            </a:r>
            <a:r>
              <a:rPr lang="en-US" altLang="zh-CN" b="1" dirty="0" smtClean="0">
                <a:solidFill>
                  <a:srgbClr val="008000"/>
                </a:solidFill>
                <a:latin typeface="Consolas"/>
                <a:cs typeface="Consolas"/>
              </a:rPr>
              <a:t>scene</a:t>
            </a:r>
            <a:endParaRPr lang="en-US" altLang="zh-CN" b="1" dirty="0" smtClean="0">
              <a:latin typeface="Consolas"/>
              <a:cs typeface="Consolas"/>
            </a:endParaRPr>
          </a:p>
          <a:p>
            <a:r>
              <a:rPr lang="en-US" altLang="zh-CN" b="1" dirty="0" smtClean="0">
                <a:latin typeface="Consolas"/>
                <a:cs typeface="Consolas"/>
              </a:rPr>
              <a:t>scene </a:t>
            </a:r>
            <a:r>
              <a:rPr lang="en-US" altLang="zh-CN" b="1" dirty="0">
                <a:latin typeface="Consolas"/>
                <a:cs typeface="Consolas"/>
              </a:rPr>
              <a:t>= new </a:t>
            </a:r>
            <a:r>
              <a:rPr lang="en-US" altLang="zh-CN" b="1" dirty="0" err="1">
                <a:latin typeface="Consolas"/>
                <a:cs typeface="Consolas"/>
              </a:rPr>
              <a:t>THREE.Scene</a:t>
            </a:r>
            <a:r>
              <a:rPr lang="en-US" altLang="zh-CN" b="1" dirty="0">
                <a:latin typeface="Consolas"/>
                <a:cs typeface="Consolas"/>
              </a:rPr>
              <a:t>()</a:t>
            </a:r>
            <a:r>
              <a:rPr lang="en-US" altLang="zh-CN" b="1" dirty="0" smtClean="0">
                <a:latin typeface="Consolas"/>
                <a:cs typeface="Consolas"/>
              </a:rPr>
              <a:t>;</a:t>
            </a:r>
          </a:p>
          <a:p>
            <a:endParaRPr lang="en-US" altLang="zh-CN" b="1" dirty="0">
              <a:latin typeface="Consolas"/>
              <a:cs typeface="Consolas"/>
            </a:endParaRPr>
          </a:p>
          <a:p>
            <a:r>
              <a:rPr lang="en-US" altLang="zh-CN" b="1" dirty="0" smtClean="0">
                <a:solidFill>
                  <a:srgbClr val="008000"/>
                </a:solidFill>
                <a:latin typeface="Consolas"/>
                <a:cs typeface="Consolas"/>
              </a:rPr>
              <a:t>// create geometry of a cube, width = height = depth = 200</a:t>
            </a:r>
          </a:p>
          <a:p>
            <a:r>
              <a:rPr lang="en-US" altLang="zh-CN" b="1" dirty="0" smtClean="0">
                <a:solidFill>
                  <a:srgbClr val="008000"/>
                </a:solidFill>
                <a:latin typeface="Consolas"/>
                <a:cs typeface="Consolas"/>
              </a:rPr>
              <a:t>// 8 vertices, 6 faces</a:t>
            </a:r>
            <a:endParaRPr lang="en-US" altLang="zh-CN" b="1" dirty="0">
              <a:solidFill>
                <a:srgbClr val="008000"/>
              </a:solidFill>
              <a:latin typeface="Consolas"/>
              <a:cs typeface="Consolas"/>
            </a:endParaRPr>
          </a:p>
          <a:p>
            <a:r>
              <a:rPr lang="en-US" altLang="zh-CN" b="1" dirty="0" smtClean="0">
                <a:latin typeface="Consolas"/>
                <a:cs typeface="Consolas"/>
              </a:rPr>
              <a:t>geometry </a:t>
            </a:r>
            <a:r>
              <a:rPr lang="en-US" altLang="zh-CN" b="1" dirty="0">
                <a:latin typeface="Consolas"/>
                <a:cs typeface="Consolas"/>
              </a:rPr>
              <a:t>= new </a:t>
            </a:r>
            <a:r>
              <a:rPr lang="en-US" altLang="zh-CN" b="1" dirty="0" err="1">
                <a:latin typeface="Consolas"/>
                <a:cs typeface="Consolas"/>
              </a:rPr>
              <a:t>THREE.CubeGeometry</a:t>
            </a:r>
            <a:r>
              <a:rPr lang="en-US" altLang="zh-CN" b="1" dirty="0">
                <a:latin typeface="Consolas"/>
                <a:cs typeface="Consolas"/>
              </a:rPr>
              <a:t>( 200, 200, 200 )</a:t>
            </a:r>
            <a:r>
              <a:rPr lang="en-US" altLang="zh-CN" b="1" dirty="0" smtClean="0">
                <a:latin typeface="Consolas"/>
                <a:cs typeface="Consolas"/>
              </a:rPr>
              <a:t>;</a:t>
            </a:r>
          </a:p>
          <a:p>
            <a:endParaRPr lang="en-US" altLang="zh-CN" b="1" dirty="0" smtClean="0">
              <a:solidFill>
                <a:srgbClr val="008000"/>
              </a:solidFill>
              <a:latin typeface="Consolas"/>
              <a:cs typeface="Consolas"/>
            </a:endParaRPr>
          </a:p>
          <a:p>
            <a:r>
              <a:rPr lang="en-US" altLang="zh-CN" b="1" dirty="0" smtClean="0">
                <a:solidFill>
                  <a:srgbClr val="008000"/>
                </a:solidFill>
                <a:latin typeface="Consolas"/>
                <a:cs typeface="Consolas"/>
              </a:rPr>
              <a:t>// create material of the cube</a:t>
            </a:r>
            <a:endParaRPr lang="en-US" altLang="zh-CN" b="1" dirty="0">
              <a:solidFill>
                <a:srgbClr val="008000"/>
              </a:solidFill>
              <a:latin typeface="Consolas"/>
              <a:cs typeface="Consolas"/>
            </a:endParaRPr>
          </a:p>
          <a:p>
            <a:r>
              <a:rPr lang="en-US" altLang="zh-CN" b="1" dirty="0" smtClean="0">
                <a:latin typeface="Consolas"/>
                <a:cs typeface="Consolas"/>
              </a:rPr>
              <a:t>material </a:t>
            </a:r>
            <a:r>
              <a:rPr lang="en-US" altLang="zh-CN" b="1" dirty="0">
                <a:latin typeface="Consolas"/>
                <a:cs typeface="Consolas"/>
              </a:rPr>
              <a:t>= new </a:t>
            </a:r>
            <a:r>
              <a:rPr lang="en-US" altLang="zh-CN" b="1" dirty="0" err="1">
                <a:latin typeface="Consolas"/>
                <a:cs typeface="Consolas"/>
              </a:rPr>
              <a:t>THREE.MeshBasicMaterial</a:t>
            </a:r>
            <a:r>
              <a:rPr lang="en-US" altLang="zh-CN" b="1" dirty="0">
                <a:latin typeface="Consolas"/>
                <a:cs typeface="Consolas"/>
              </a:rPr>
              <a:t>( { color: 0xff0000, wireframe: true } );</a:t>
            </a:r>
          </a:p>
          <a:p>
            <a:endParaRPr lang="en-US" altLang="zh-CN" b="1" dirty="0" smtClean="0">
              <a:solidFill>
                <a:srgbClr val="008000"/>
              </a:solidFill>
              <a:latin typeface="Consolas"/>
              <a:cs typeface="Consolas"/>
            </a:endParaRPr>
          </a:p>
          <a:p>
            <a:r>
              <a:rPr lang="en-US" altLang="zh-CN" b="1" dirty="0" smtClean="0">
                <a:solidFill>
                  <a:srgbClr val="008000"/>
                </a:solidFill>
                <a:latin typeface="Consolas"/>
                <a:cs typeface="Consolas"/>
              </a:rPr>
              <a:t>// create the mesh</a:t>
            </a:r>
          </a:p>
          <a:p>
            <a:r>
              <a:rPr lang="en-US" altLang="zh-CN" b="1" dirty="0" smtClean="0">
                <a:latin typeface="Consolas"/>
                <a:cs typeface="Consolas"/>
              </a:rPr>
              <a:t>mesh </a:t>
            </a:r>
            <a:r>
              <a:rPr lang="en-US" altLang="zh-CN" b="1" dirty="0">
                <a:latin typeface="Consolas"/>
                <a:cs typeface="Consolas"/>
              </a:rPr>
              <a:t>= new </a:t>
            </a:r>
            <a:r>
              <a:rPr lang="en-US" altLang="zh-CN" b="1" dirty="0" err="1">
                <a:latin typeface="Consolas"/>
                <a:cs typeface="Consolas"/>
              </a:rPr>
              <a:t>THREE.Mesh</a:t>
            </a:r>
            <a:r>
              <a:rPr lang="en-US" altLang="zh-CN" b="1" dirty="0">
                <a:latin typeface="Consolas"/>
                <a:cs typeface="Consolas"/>
              </a:rPr>
              <a:t>( geometry, material )</a:t>
            </a:r>
            <a:r>
              <a:rPr lang="en-US" altLang="zh-CN" b="1" dirty="0" smtClean="0">
                <a:latin typeface="Consolas"/>
                <a:cs typeface="Consolas"/>
              </a:rPr>
              <a:t>;</a:t>
            </a:r>
            <a:br>
              <a:rPr lang="en-US" altLang="zh-CN" b="1" dirty="0" smtClean="0">
                <a:latin typeface="Consolas"/>
                <a:cs typeface="Consolas"/>
              </a:rPr>
            </a:br>
            <a:endParaRPr lang="en-US" altLang="zh-CN" b="1" dirty="0" smtClean="0">
              <a:latin typeface="Consolas"/>
              <a:cs typeface="Consolas"/>
            </a:endParaRPr>
          </a:p>
          <a:p>
            <a:r>
              <a:rPr lang="en-US" altLang="zh-CN" b="1" dirty="0" smtClean="0">
                <a:solidFill>
                  <a:srgbClr val="008000"/>
                </a:solidFill>
                <a:latin typeface="Consolas"/>
                <a:cs typeface="Consolas"/>
              </a:rPr>
              <a:t>// add the mesh (displayable object) to the scene</a:t>
            </a:r>
            <a:endParaRPr lang="en-US" altLang="zh-CN" b="1" dirty="0">
              <a:solidFill>
                <a:srgbClr val="008000"/>
              </a:solidFill>
              <a:latin typeface="Consolas"/>
              <a:cs typeface="Consolas"/>
            </a:endParaRPr>
          </a:p>
          <a:p>
            <a:r>
              <a:rPr lang="en-US" altLang="zh-CN" b="1" dirty="0" err="1" smtClean="0">
                <a:latin typeface="Consolas"/>
                <a:cs typeface="Consolas"/>
              </a:rPr>
              <a:t>scene.add</a:t>
            </a:r>
            <a:r>
              <a:rPr lang="en-US" altLang="zh-CN" b="1" dirty="0">
                <a:latin typeface="Consolas"/>
                <a:cs typeface="Consolas"/>
              </a:rPr>
              <a:t>( mesh );</a:t>
            </a:r>
            <a:endParaRPr lang="zh-CN" altLang="en-US" b="1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442201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Renderer</a:t>
            </a:r>
            <a:endParaRPr kumimoji="1"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457200" y="4403868"/>
            <a:ext cx="7927218" cy="230832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008000"/>
                </a:solidFill>
                <a:latin typeface="Consolas"/>
                <a:cs typeface="Consolas"/>
              </a:rPr>
              <a:t>// create a renderer </a:t>
            </a:r>
          </a:p>
          <a:p>
            <a:r>
              <a:rPr lang="en-US" altLang="zh-CN" b="1" dirty="0" smtClean="0">
                <a:latin typeface="Consolas"/>
                <a:cs typeface="Consolas"/>
              </a:rPr>
              <a:t>renderer </a:t>
            </a:r>
            <a:r>
              <a:rPr lang="en-US" altLang="zh-CN" b="1" dirty="0">
                <a:latin typeface="Consolas"/>
                <a:cs typeface="Consolas"/>
              </a:rPr>
              <a:t>= new </a:t>
            </a:r>
            <a:r>
              <a:rPr lang="en-US" altLang="zh-CN" b="1" dirty="0" err="1">
                <a:latin typeface="Consolas"/>
                <a:cs typeface="Consolas"/>
              </a:rPr>
              <a:t>THREE.CanvasRenderer</a:t>
            </a:r>
            <a:r>
              <a:rPr lang="en-US" altLang="zh-CN" b="1" dirty="0">
                <a:latin typeface="Consolas"/>
                <a:cs typeface="Consolas"/>
              </a:rPr>
              <a:t>();</a:t>
            </a:r>
          </a:p>
          <a:p>
            <a:endParaRPr lang="en-US" altLang="zh-CN" b="1" dirty="0" smtClean="0">
              <a:latin typeface="Consolas"/>
              <a:cs typeface="Consolas"/>
            </a:endParaRPr>
          </a:p>
          <a:p>
            <a:r>
              <a:rPr lang="en-US" altLang="zh-CN" b="1" dirty="0" smtClean="0">
                <a:solidFill>
                  <a:srgbClr val="008000"/>
                </a:solidFill>
                <a:latin typeface="Consolas"/>
                <a:cs typeface="Consolas"/>
              </a:rPr>
              <a:t>// set the size of the renderer to full window size</a:t>
            </a:r>
          </a:p>
          <a:p>
            <a:r>
              <a:rPr lang="en-US" altLang="zh-CN" b="1" dirty="0" err="1" smtClean="0">
                <a:latin typeface="Consolas"/>
                <a:cs typeface="Consolas"/>
              </a:rPr>
              <a:t>renderer.setSize</a:t>
            </a:r>
            <a:r>
              <a:rPr lang="en-US" altLang="zh-CN" b="1" dirty="0" smtClean="0">
                <a:latin typeface="Consolas"/>
                <a:cs typeface="Consolas"/>
              </a:rPr>
              <a:t>( </a:t>
            </a:r>
            <a:r>
              <a:rPr lang="en-US" altLang="zh-CN" b="1" dirty="0" err="1" smtClean="0">
                <a:latin typeface="Consolas"/>
                <a:cs typeface="Consolas"/>
              </a:rPr>
              <a:t>window.innerWidth</a:t>
            </a:r>
            <a:r>
              <a:rPr lang="en-US" altLang="zh-CN" b="1" dirty="0" smtClean="0">
                <a:latin typeface="Consolas"/>
                <a:cs typeface="Consolas"/>
              </a:rPr>
              <a:t>, </a:t>
            </a:r>
            <a:r>
              <a:rPr lang="en-US" altLang="zh-CN" b="1" dirty="0" err="1" smtClean="0">
                <a:latin typeface="Consolas"/>
                <a:cs typeface="Consolas"/>
              </a:rPr>
              <a:t>window.innerHeight</a:t>
            </a:r>
            <a:r>
              <a:rPr lang="en-US" altLang="zh-CN" b="1" dirty="0" smtClean="0">
                <a:latin typeface="Consolas"/>
                <a:cs typeface="Consolas"/>
              </a:rPr>
              <a:t> )</a:t>
            </a:r>
            <a:r>
              <a:rPr lang="en-US" altLang="zh-CN" b="1" dirty="0">
                <a:latin typeface="Consolas"/>
                <a:cs typeface="Consolas"/>
              </a:rPr>
              <a:t>;</a:t>
            </a:r>
          </a:p>
          <a:p>
            <a:endParaRPr lang="en-US" altLang="zh-CN" b="1" dirty="0">
              <a:latin typeface="Consolas"/>
              <a:cs typeface="Consolas"/>
            </a:endParaRPr>
          </a:p>
          <a:p>
            <a:r>
              <a:rPr lang="en-US" altLang="zh-CN" b="1" dirty="0" smtClean="0">
                <a:solidFill>
                  <a:srgbClr val="008000"/>
                </a:solidFill>
                <a:latin typeface="Consolas"/>
                <a:cs typeface="Consolas"/>
              </a:rPr>
              <a:t>// append the renderer to html body element</a:t>
            </a:r>
            <a:endParaRPr lang="en-US" altLang="zh-CN" b="1" dirty="0">
              <a:solidFill>
                <a:srgbClr val="008000"/>
              </a:solidFill>
              <a:latin typeface="Consolas"/>
              <a:cs typeface="Consolas"/>
            </a:endParaRPr>
          </a:p>
          <a:p>
            <a:r>
              <a:rPr lang="en-US" altLang="zh-CN" b="1" dirty="0" err="1" smtClean="0">
                <a:latin typeface="Consolas"/>
                <a:cs typeface="Consolas"/>
              </a:rPr>
              <a:t>document.body.appendChild</a:t>
            </a:r>
            <a:r>
              <a:rPr lang="en-US" altLang="zh-CN" b="1" dirty="0">
                <a:latin typeface="Consolas"/>
                <a:cs typeface="Consolas"/>
              </a:rPr>
              <a:t>( </a:t>
            </a:r>
            <a:r>
              <a:rPr lang="en-US" altLang="zh-CN" b="1" dirty="0" err="1">
                <a:latin typeface="Consolas"/>
                <a:cs typeface="Consolas"/>
              </a:rPr>
              <a:t>renderer.domElement</a:t>
            </a:r>
            <a:r>
              <a:rPr lang="en-US" altLang="zh-CN" b="1" dirty="0">
                <a:latin typeface="Consolas"/>
                <a:cs typeface="Consolas"/>
              </a:rPr>
              <a:t> );</a:t>
            </a:r>
            <a:endParaRPr lang="zh-CN" altLang="en-US" b="1" dirty="0">
              <a:latin typeface="Consolas"/>
              <a:cs typeface="Consola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57200" y="1585803"/>
            <a:ext cx="472437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Canvas:</a:t>
            </a:r>
          </a:p>
          <a:p>
            <a:r>
              <a:rPr kumimoji="1" lang="en-US" altLang="zh-CN" dirty="0" smtClean="0"/>
              <a:t>    + </a:t>
            </a:r>
            <a:r>
              <a:rPr lang="en-US" altLang="zh-CN" dirty="0" smtClean="0"/>
              <a:t>High </a:t>
            </a:r>
            <a:r>
              <a:rPr lang="en-US" altLang="zh-CN" dirty="0"/>
              <a:t>compatibility : any HTML5 </a:t>
            </a:r>
            <a:r>
              <a:rPr lang="en-US" altLang="zh-CN" dirty="0" smtClean="0"/>
              <a:t>browser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+ Easy to code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- Low performances</a:t>
            </a:r>
          </a:p>
          <a:p>
            <a:endParaRPr lang="en-US" altLang="zh-CN" dirty="0"/>
          </a:p>
          <a:p>
            <a:r>
              <a:rPr lang="en-US" altLang="zh-CN" dirty="0" err="1" smtClean="0"/>
              <a:t>WebGL</a:t>
            </a:r>
            <a:r>
              <a:rPr lang="en-US" altLang="zh-CN" dirty="0" smtClean="0"/>
              <a:t>:</a:t>
            </a:r>
          </a:p>
          <a:p>
            <a:r>
              <a:rPr lang="en-US" altLang="zh-CN" dirty="0" smtClean="0"/>
              <a:t>    + Super fast, more features</a:t>
            </a:r>
            <a:br>
              <a:rPr lang="en-US" altLang="zh-CN" dirty="0" smtClean="0"/>
            </a:br>
            <a:r>
              <a:rPr lang="en-US" altLang="zh-CN" dirty="0" smtClean="0"/>
              <a:t>   </a:t>
            </a:r>
            <a:r>
              <a:rPr lang="en-US" altLang="zh-CN" dirty="0"/>
              <a:t> </a:t>
            </a:r>
            <a:r>
              <a:rPr lang="en-US" altLang="zh-CN" dirty="0" smtClean="0"/>
              <a:t>- </a:t>
            </a:r>
            <a:r>
              <a:rPr lang="en-US" altLang="zh-CN" dirty="0" err="1" smtClean="0"/>
              <a:t>Comlicated</a:t>
            </a:r>
            <a:endParaRPr lang="en-US" altLang="zh-CN" dirty="0" smtClean="0"/>
          </a:p>
          <a:p>
            <a:r>
              <a:rPr lang="en-US" altLang="zh-CN" dirty="0" smtClean="0"/>
              <a:t>    - Low compatibility: Chrome, IE11, Firefox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01177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基本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基本.thmx</Template>
  <TotalTime>745</TotalTime>
  <Words>1106</Words>
  <Application>Microsoft Macintosh PowerPoint</Application>
  <PresentationFormat>全屏显示(4:3)</PresentationFormat>
  <Paragraphs>199</Paragraphs>
  <Slides>25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6" baseType="lpstr">
      <vt:lpstr>基本</vt:lpstr>
      <vt:lpstr>CS 425 game programming Three.js</vt:lpstr>
      <vt:lpstr>Outline</vt:lpstr>
      <vt:lpstr>Three.js</vt:lpstr>
      <vt:lpstr>Three.js</vt:lpstr>
      <vt:lpstr> using three.js</vt:lpstr>
      <vt:lpstr>Camera</vt:lpstr>
      <vt:lpstr>Perspective vs Orthographic </vt:lpstr>
      <vt:lpstr>Object and Scene</vt:lpstr>
      <vt:lpstr>Renderer</vt:lpstr>
      <vt:lpstr>Animation</vt:lpstr>
      <vt:lpstr>Live demo</vt:lpstr>
      <vt:lpstr>Geometry</vt:lpstr>
      <vt:lpstr>Circle geometry</vt:lpstr>
      <vt:lpstr>Geometry</vt:lpstr>
      <vt:lpstr>Polygon with holes</vt:lpstr>
      <vt:lpstr>Material </vt:lpstr>
      <vt:lpstr>Colors</vt:lpstr>
      <vt:lpstr>Texture</vt:lpstr>
      <vt:lpstr>LIGHTING</vt:lpstr>
      <vt:lpstr>Point light</vt:lpstr>
      <vt:lpstr>Keyboard/mouse event</vt:lpstr>
      <vt:lpstr>Mouse event on 3d object</vt:lpstr>
      <vt:lpstr>G.Viewer</vt:lpstr>
      <vt:lpstr>Origami simulator</vt:lpstr>
      <vt:lpstr>Demos</vt:lpstr>
    </vt:vector>
  </TitlesOfParts>
  <Company>GMU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425 game programming Three.js</dc:title>
  <dc:creator>Zhonghua Xi</dc:creator>
  <cp:lastModifiedBy>Zhonghua Xi</cp:lastModifiedBy>
  <cp:revision>34</cp:revision>
  <dcterms:created xsi:type="dcterms:W3CDTF">2013-09-28T15:37:02Z</dcterms:created>
  <dcterms:modified xsi:type="dcterms:W3CDTF">2013-09-30T19:44:47Z</dcterms:modified>
</cp:coreProperties>
</file>