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docProps/custom.xml" ContentType="application/vnd.openxmlformats-officedocument.custom-properti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8" r:id="rId1"/>
  </p:sldMasterIdLst>
  <p:notesMasterIdLst>
    <p:notesMasterId r:id="rId47"/>
  </p:notesMasterIdLst>
  <p:sldIdLst>
    <p:sldId id="256" r:id="rId2"/>
    <p:sldId id="260" r:id="rId3"/>
    <p:sldId id="310" r:id="rId4"/>
    <p:sldId id="309" r:id="rId5"/>
    <p:sldId id="261" r:id="rId6"/>
    <p:sldId id="311" r:id="rId7"/>
    <p:sldId id="262" r:id="rId8"/>
    <p:sldId id="312" r:id="rId9"/>
    <p:sldId id="313" r:id="rId10"/>
    <p:sldId id="259" r:id="rId11"/>
    <p:sldId id="314" r:id="rId12"/>
    <p:sldId id="263" r:id="rId13"/>
    <p:sldId id="315" r:id="rId14"/>
    <p:sldId id="264" r:id="rId15"/>
    <p:sldId id="265" r:id="rId16"/>
    <p:sldId id="266" r:id="rId17"/>
    <p:sldId id="267" r:id="rId18"/>
    <p:sldId id="316" r:id="rId19"/>
    <p:sldId id="268" r:id="rId20"/>
    <p:sldId id="317" r:id="rId21"/>
    <p:sldId id="269" r:id="rId22"/>
    <p:sldId id="318" r:id="rId23"/>
    <p:sldId id="270" r:id="rId24"/>
    <p:sldId id="350" r:id="rId25"/>
    <p:sldId id="271" r:id="rId26"/>
    <p:sldId id="349" r:id="rId27"/>
    <p:sldId id="272" r:id="rId28"/>
    <p:sldId id="273" r:id="rId29"/>
    <p:sldId id="274" r:id="rId30"/>
    <p:sldId id="275" r:id="rId31"/>
    <p:sldId id="351" r:id="rId32"/>
    <p:sldId id="276" r:id="rId33"/>
    <p:sldId id="277" r:id="rId34"/>
    <p:sldId id="278" r:id="rId35"/>
    <p:sldId id="353" r:id="rId36"/>
    <p:sldId id="279" r:id="rId37"/>
    <p:sldId id="354" r:id="rId38"/>
    <p:sldId id="352" r:id="rId39"/>
    <p:sldId id="280" r:id="rId40"/>
    <p:sldId id="281" r:id="rId41"/>
    <p:sldId id="282" r:id="rId42"/>
    <p:sldId id="283" r:id="rId43"/>
    <p:sldId id="284" r:id="rId44"/>
    <p:sldId id="285" r:id="rId45"/>
    <p:sldId id="286" r:id="rId4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CC0000"/>
    </p:penClr>
  </p:showPr>
  <p:clrMru>
    <a:srgbClr val="663300"/>
    <a:srgbClr val="EAEAEA"/>
    <a:srgbClr val="CCECFF"/>
    <a:srgbClr val="FFFFCC"/>
    <a:srgbClr val="FFFF99"/>
    <a:srgbClr val="CC0000"/>
    <a:srgbClr val="336600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3397" autoAdjust="0"/>
    <p:restoredTop sz="94660"/>
  </p:normalViewPr>
  <p:slideViewPr>
    <p:cSldViewPr>
      <p:cViewPr>
        <p:scale>
          <a:sx n="100" d="100"/>
          <a:sy n="100" d="100"/>
        </p:scale>
        <p:origin x="-680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B1DBE1E-BF21-4D4D-9967-15481220411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550025"/>
            <a:ext cx="3048000" cy="307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SWE 622 – Distributed Software Engineering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Sam </a:t>
            </a:r>
            <a:r>
              <a:rPr lang="en-US" err="1"/>
              <a:t>Malek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Lecture 1 – Intro – </a:t>
            </a:r>
            <a:fld id="{BDDCD419-E16E-BB43-BF6C-4B124B2154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SWE 622 – Distributed Software Engineering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Sam </a:t>
            </a:r>
            <a:r>
              <a:rPr lang="en-US" err="1"/>
              <a:t>Malek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1 – Intro – </a:t>
            </a:r>
            <a:fld id="{7AF0E2F9-D87B-FD4D-ACAD-1E1EAF83EA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SWE 622 – Distributed Software Engineering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Sam </a:t>
            </a:r>
            <a:r>
              <a:rPr lang="en-US" err="1"/>
              <a:t>Malek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1 – Intro – </a:t>
            </a:r>
            <a:fld id="{15AFABF4-DA81-3247-ADDC-D5358DA820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SWE 622 – Distributed Software Engineering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Sam </a:t>
            </a:r>
            <a:r>
              <a:rPr lang="en-US" err="1"/>
              <a:t>Malek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1 – Intro – </a:t>
            </a:r>
            <a:fld id="{D2B257DD-4C82-B141-A526-5D7F3EDBE8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SWE 622 – Distributed Software Engineering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Sam </a:t>
            </a:r>
            <a:r>
              <a:rPr lang="en-US" err="1"/>
              <a:t>Malek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1 – Intro – </a:t>
            </a:r>
            <a:fld id="{304C5085-3271-ED4F-A835-257A26BFAD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SWE 622 – Distributed Software Engineering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Sam </a:t>
            </a:r>
            <a:r>
              <a:rPr lang="en-US" err="1"/>
              <a:t>Malek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1 – Intro – </a:t>
            </a:r>
            <a:fld id="{F9977E79-423B-FC41-94E7-A4C86F83FB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SWE 622 – Distributed Software Engineering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Sam </a:t>
            </a:r>
            <a:r>
              <a:rPr lang="en-US" err="1"/>
              <a:t>Malek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1 – Intro – </a:t>
            </a:r>
            <a:fld id="{3D89D22C-2FEA-E34C-9029-DDC9A69355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SWE 622 – Distributed Software Engineering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Sam </a:t>
            </a:r>
            <a:r>
              <a:rPr lang="en-US" err="1"/>
              <a:t>Malek</a:t>
            </a:r>
            <a:r>
              <a:rPr lang="en-US"/>
              <a:t>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Lecture 1 – Intro – </a:t>
            </a:r>
            <a:fld id="{7D32BE84-106B-0E42-A762-E2E7BB2F16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SWE 622 – Distributed Software Engineering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Sam </a:t>
            </a:r>
            <a:r>
              <a:rPr lang="en-US" err="1"/>
              <a:t>Malek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1 – Intro – </a:t>
            </a:r>
            <a:fld id="{3CEC5E87-8966-DA47-A2E5-A11EAD7F8C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SWE 622 – Distributed Software Engineering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Sam </a:t>
            </a:r>
            <a:r>
              <a:rPr lang="en-US" err="1"/>
              <a:t>Malek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1 – Intro – </a:t>
            </a:r>
            <a:fld id="{61B3159F-D369-6148-BEC0-E66468E5CB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SWE 622 – Distributed Software Engineering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Sam </a:t>
            </a:r>
            <a:r>
              <a:rPr lang="en-US" err="1"/>
              <a:t>Malek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1 – Intro – </a:t>
            </a:r>
            <a:fld id="{3A06E1EE-FDBE-B049-A319-BFB3A89A62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5F2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550025"/>
            <a:ext cx="312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502800"/>
                </a:solidFill>
                <a:latin typeface="Comic Sans M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SWE 622 – Distributed Software Engineering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550025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5028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Sam </a:t>
            </a:r>
            <a:r>
              <a:rPr lang="en-US" err="1"/>
              <a:t>Malek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86400" y="6550025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502800"/>
                </a:solidFill>
                <a:latin typeface="Comic Sans MS" charset="0"/>
              </a:defRPr>
            </a:lvl1pPr>
          </a:lstStyle>
          <a:p>
            <a:r>
              <a:rPr lang="en-US"/>
              <a:t>Lecture 1 – Intro – </a:t>
            </a:r>
            <a:fld id="{BDAC764E-72BE-B349-8952-CDEF8D63CA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457200" y="6477000"/>
            <a:ext cx="8229600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79" r:id="rId2"/>
    <p:sldLayoutId id="2147483780" r:id="rId3"/>
    <p:sldLayoutId id="2147483781" r:id="rId4"/>
    <p:sldLayoutId id="2147483782" r:id="rId5"/>
    <p:sldLayoutId id="2147483789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Comic Sans MS" pitchFamily="66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Comic Sans MS" pitchFamily="66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Comic Sans MS" pitchFamily="66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Comic Sans MS" pitchFamily="66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3"/>
        </a:buBlip>
        <a:defRPr sz="3200">
          <a:solidFill>
            <a:srgbClr val="66330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4"/>
        </a:buBlip>
        <a:defRPr sz="2800">
          <a:solidFill>
            <a:srgbClr val="6633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6633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6633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0646" y="1600200"/>
            <a:ext cx="4637441" cy="4648200"/>
          </a:xfrm>
          <a:prstGeom prst="rect">
            <a:avLst/>
          </a:prstGeom>
        </p:spPr>
      </p:pic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915400" cy="1470025"/>
          </a:xfrm>
        </p:spPr>
        <p:txBody>
          <a:bodyPr/>
          <a:lstStyle/>
          <a:p>
            <a:pPr algn="ctr" eaLnBrk="1" hangingPunct="1"/>
            <a:r>
              <a:rPr lang="en-US" sz="5400" dirty="0" smtClean="0">
                <a:ea typeface="ＭＳ Ｐゴシック" charset="-128"/>
                <a:cs typeface="ＭＳ Ｐゴシック" charset="-128"/>
              </a:rPr>
              <a:t>Considering Human Factors</a:t>
            </a:r>
            <a:endParaRPr lang="en-US" sz="54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447800"/>
            <a:ext cx="8534400" cy="35814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  <a:ea typeface="ＭＳ Ｐゴシック" charset="-128"/>
              <a:cs typeface="ＭＳ Ｐゴシック" charset="-128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Designing Collaborative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Machine Assistants</a:t>
            </a:r>
            <a:endParaRPr lang="en-US" sz="2000" dirty="0" smtClean="0">
              <a:ea typeface="ＭＳ Ｐゴシック" charset="-128"/>
              <a:cs typeface="ＭＳ Ｐゴシック" charset="-128"/>
            </a:endParaRPr>
          </a:p>
          <a:p>
            <a:pPr algn="l" eaLnBrk="1" hangingPunct="1">
              <a:lnSpc>
                <a:spcPct val="120000"/>
              </a:lnSpc>
            </a:pPr>
            <a:endParaRPr lang="en-US" dirty="0" smtClean="0">
              <a:solidFill>
                <a:schemeClr val="tx1"/>
              </a:solidFill>
              <a:ea typeface="ＭＳ Ｐゴシック" charset="-128"/>
              <a:cs typeface="ＭＳ Ｐゴシック" charset="-128"/>
            </a:endParaRPr>
          </a:p>
          <a:p>
            <a:pPr algn="l"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 	Randy  Pitts</a:t>
            </a:r>
          </a:p>
          <a:p>
            <a:pPr algn="l" eaLnBrk="1" hangingPunct="1">
              <a:lnSpc>
                <a:spcPct val="110000"/>
              </a:lnSpc>
            </a:pPr>
            <a:r>
              <a:rPr lang="en-US" sz="2000" dirty="0" smtClean="0">
                <a:ea typeface="ＭＳ Ｐゴシック" charset="-128"/>
                <a:cs typeface="ＭＳ Ｐゴシック" charset="-128"/>
              </a:rPr>
              <a:t> 	SWE 821, </a:t>
            </a:r>
            <a:r>
              <a:rPr lang="en-US" sz="2000" dirty="0">
                <a:ea typeface="ＭＳ Ｐゴシック" charset="-128"/>
                <a:cs typeface="ＭＳ Ｐゴシック" charset="-128"/>
              </a:rPr>
              <a:t>Fall 2011</a:t>
            </a:r>
            <a:r>
              <a:rPr lang="en-US" sz="2000" dirty="0" smtClean="0">
                <a:ea typeface="ＭＳ Ｐゴシック" charset="-128"/>
                <a:cs typeface="ＭＳ Ｐゴシック" charset="-128"/>
              </a:rPr>
              <a:t/>
            </a:r>
            <a:br>
              <a:rPr lang="en-US" sz="2000" dirty="0" smtClean="0">
                <a:ea typeface="ＭＳ Ｐゴシック" charset="-128"/>
                <a:cs typeface="ＭＳ Ｐゴシック" charset="-128"/>
              </a:rPr>
            </a:br>
            <a:endParaRPr lang="en-US" sz="2800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533400"/>
            <a:ext cx="2057400" cy="2071754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CMAs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z="2400" dirty="0" smtClean="0">
                <a:ea typeface="ＭＳ Ｐゴシック" charset="-128"/>
                <a:cs typeface="ＭＳ Ｐゴシック" charset="-128"/>
              </a:rPr>
              <a:t>Affective Virtual Humans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 smtClean="0">
                <a:ea typeface="ＭＳ Ｐゴシック" charset="-128"/>
                <a:cs typeface="ＭＳ Ｐゴシック" charset="-128"/>
              </a:rPr>
              <a:t>Anthropomorphic Agents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 smtClean="0">
                <a:ea typeface="ＭＳ Ｐゴシック" charset="-128"/>
                <a:cs typeface="ＭＳ Ｐゴシック" charset="-128"/>
              </a:rPr>
              <a:t>Embodied Conversational Agents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 smtClean="0">
                <a:ea typeface="ＭＳ Ｐゴシック" charset="-128"/>
                <a:cs typeface="ＭＳ Ｐゴシック" charset="-128"/>
              </a:rPr>
              <a:t>Relational Agents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 smtClean="0">
                <a:ea typeface="ＭＳ Ｐゴシック" charset="-128"/>
                <a:cs typeface="ＭＳ Ｐゴシック" charset="-128"/>
              </a:rPr>
              <a:t>Social Robots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 smtClean="0">
                <a:ea typeface="ＭＳ Ｐゴシック" charset="-128"/>
                <a:cs typeface="ＭＳ Ｐゴシック" charset="-128"/>
              </a:rPr>
              <a:t>Assistive Robots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533400"/>
            <a:ext cx="2057400" cy="2071754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CMAs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z="2400" dirty="0" smtClean="0">
                <a:ea typeface="ＭＳ Ｐゴシック" charset="-128"/>
                <a:cs typeface="ＭＳ Ｐゴシック" charset="-128"/>
              </a:rPr>
              <a:t>Affective Virtual Humans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 smtClean="0">
                <a:ea typeface="ＭＳ Ｐゴシック" charset="-128"/>
                <a:cs typeface="ＭＳ Ｐゴシック" charset="-128"/>
              </a:rPr>
              <a:t>Anthropomorphic Agents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 smtClean="0">
                <a:ea typeface="ＭＳ Ｐゴシック" charset="-128"/>
                <a:cs typeface="ＭＳ Ｐゴシック" charset="-128"/>
              </a:rPr>
              <a:t>Embodied Conversational Agents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 smtClean="0">
                <a:ea typeface="ＭＳ Ｐゴシック" charset="-128"/>
                <a:cs typeface="ＭＳ Ｐゴシック" charset="-128"/>
              </a:rPr>
              <a:t>Relational Agents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 smtClean="0">
                <a:ea typeface="ＭＳ Ｐゴシック" charset="-128"/>
                <a:cs typeface="ＭＳ Ｐゴシック" charset="-128"/>
              </a:rPr>
              <a:t>Social Robots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 smtClean="0">
                <a:ea typeface="ＭＳ Ｐゴシック" charset="-128"/>
                <a:cs typeface="ＭＳ Ｐゴシック" charset="-128"/>
              </a:rPr>
              <a:t>Assistive Robots</a:t>
            </a:r>
          </a:p>
          <a:p>
            <a:pPr eaLnBrk="1" hangingPunct="1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Collaborative Machine Assistants</a:t>
            </a:r>
            <a:endParaRPr lang="en-US" dirty="0">
              <a:solidFill>
                <a:schemeClr val="tx1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609600"/>
            <a:ext cx="2275241" cy="2280520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CMAs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“Performs or assists a human in</a:t>
            </a:r>
            <a:br>
              <a:rPr lang="en-US" dirty="0" smtClean="0">
                <a:ea typeface="ＭＳ Ｐゴシック" charset="-128"/>
                <a:cs typeface="ＭＳ Ｐゴシック" charset="-128"/>
              </a:rPr>
            </a:br>
            <a:r>
              <a:rPr lang="en-US" dirty="0" smtClean="0">
                <a:ea typeface="ＭＳ Ｐゴシック" charset="-128"/>
                <a:cs typeface="ＭＳ Ｐゴシック" charset="-128"/>
              </a:rPr>
              <a:t>the performance of a task in a collaborative manner.”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Virtual (on screen representation)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Robotic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May form long-term relationship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52400"/>
            <a:ext cx="2133600" cy="2592164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Outline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  <a:ea typeface="ＭＳ Ｐゴシック" charset="-128"/>
                <a:cs typeface="ＭＳ Ｐゴシック" charset="-128"/>
              </a:rPr>
              <a:t>Introduction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  <a:ea typeface="ＭＳ Ｐゴシック" charset="-128"/>
                <a:cs typeface="ＭＳ Ｐゴシック" charset="-128"/>
              </a:rPr>
              <a:t>Collaborative Machine Assistants (CMA)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User Acceptance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  <a:ea typeface="ＭＳ Ｐゴシック" charset="-128"/>
                <a:cs typeface="ＭＳ Ｐゴシック" charset="-128"/>
              </a:rPr>
              <a:t>Design Guidelines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  <a:ea typeface="ＭＳ Ｐゴシック" charset="-128"/>
                <a:cs typeface="ＭＳ Ｐゴシック" charset="-128"/>
              </a:rPr>
              <a:t>Conclusion</a:t>
            </a:r>
            <a:endParaRPr lang="en-US" dirty="0">
              <a:solidFill>
                <a:schemeClr val="bg1">
                  <a:lumMod val="75000"/>
                </a:schemeClr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User Acceptance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Impacted by: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Technology Characteristics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Incremental Change or Radical Change?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User Characteristics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How individuals respond 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Relational Characteristics</a:t>
            </a:r>
          </a:p>
          <a:p>
            <a:pPr eaLnBrk="1" hangingPunct="1">
              <a:lnSpc>
                <a:spcPct val="130000"/>
              </a:lnSpc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381000"/>
            <a:ext cx="2514600" cy="2520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457200"/>
            <a:ext cx="2819400" cy="2819400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User Acceptance…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Involves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: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Attitudinal acceptance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Intentional acceptance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Behavioral acceptance</a:t>
            </a:r>
          </a:p>
          <a:p>
            <a:pPr eaLnBrk="1" hangingPunct="1">
              <a:lnSpc>
                <a:spcPct val="130000"/>
              </a:lnSpc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330200"/>
            <a:ext cx="2514600" cy="2526351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User Characteristics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Age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Technophobia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Knowledge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Culture</a:t>
            </a:r>
          </a:p>
          <a:p>
            <a:pPr eaLnBrk="1" hangingPunct="1">
              <a:lnSpc>
                <a:spcPct val="130000"/>
              </a:lnSpc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533400"/>
            <a:ext cx="2057400" cy="2071754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User Characteristics…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Age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Age was traditionally correlated negatively to new product acceptance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Relates more to confidence and perceived ease of use, than age</a:t>
            </a:r>
          </a:p>
          <a:p>
            <a:pPr eaLnBrk="1" hangingPunct="1">
              <a:lnSpc>
                <a:spcPct val="130000"/>
              </a:lnSpc>
              <a:buNone/>
            </a:pPr>
            <a:endParaRPr lang="en-US" dirty="0" smtClean="0">
              <a:solidFill>
                <a:schemeClr val="tx1"/>
              </a:solidFill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130000"/>
              </a:lnSpc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533400"/>
            <a:ext cx="2057400" cy="2071754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User Characteristics…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Age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Age was traditionally correlated negatively to new product acceptance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Relates more to confidence and perceived ease of use, than age</a:t>
            </a:r>
          </a:p>
          <a:p>
            <a:pPr eaLnBrk="1" hangingPunct="1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Training Programs diminish fears</a:t>
            </a:r>
          </a:p>
          <a:p>
            <a:pPr eaLnBrk="1" hangingPunct="1">
              <a:lnSpc>
                <a:spcPct val="130000"/>
              </a:lnSpc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609600"/>
            <a:ext cx="2275241" cy="2280520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User Characteristics…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Technophobia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Fear or dislike of [new] technology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“Uncanny Valley”</a:t>
            </a:r>
          </a:p>
          <a:p>
            <a:pPr eaLnBrk="1" hangingPunct="1">
              <a:lnSpc>
                <a:spcPct val="130000"/>
              </a:lnSpc>
              <a:buNone/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3810000"/>
            <a:ext cx="3177245" cy="19875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52400"/>
            <a:ext cx="2133600" cy="2592164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Outline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Introduction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Collaborative Machine Assistants (CMA)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User Acceptance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Design Guidelines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Conclusion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609600"/>
            <a:ext cx="2275241" cy="2280520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User Characteristics…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None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Technophobia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Fear or dislike of [new] technology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“Uncanny Valley”</a:t>
            </a:r>
          </a:p>
          <a:p>
            <a:pPr eaLnBrk="1" hangingPunct="1">
              <a:lnSpc>
                <a:spcPct val="130000"/>
              </a:lnSpc>
              <a:buNone/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140622"/>
            <a:ext cx="8229600" cy="51480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User Characteristics…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Knowledge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Of a product group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Prior knowledge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Continuous evolution seems OK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Radical changes are more stressful</a:t>
            </a:r>
          </a:p>
          <a:p>
            <a:pPr eaLnBrk="1" hangingPunct="1">
              <a:lnSpc>
                <a:spcPct val="130000"/>
              </a:lnSpc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381000"/>
            <a:ext cx="2514600" cy="2520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User Characteristics…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Knowledge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Of a product group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Prior knowledge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Continuous evolution seems OK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Radical changes are more stressful</a:t>
            </a:r>
          </a:p>
          <a:p>
            <a:pPr eaLnBrk="1" hangingPunct="1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Consider user population when designing</a:t>
            </a:r>
          </a:p>
          <a:p>
            <a:pPr eaLnBrk="1" hangingPunct="1">
              <a:lnSpc>
                <a:spcPct val="130000"/>
              </a:lnSpc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381000"/>
            <a:ext cx="2514600" cy="2520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457200"/>
            <a:ext cx="2819400" cy="2819400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User Characteristics…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Culture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There are sometimes </a:t>
            </a:r>
            <a:br>
              <a:rPr lang="en-US" dirty="0" smtClean="0">
                <a:ea typeface="ＭＳ Ｐゴシック" charset="-128"/>
                <a:cs typeface="ＭＳ Ｐゴシック" charset="-128"/>
              </a:rPr>
            </a:br>
            <a:r>
              <a:rPr lang="en-US" dirty="0" smtClean="0">
                <a:ea typeface="ＭＳ Ｐゴシック" charset="-128"/>
                <a:cs typeface="ＭＳ Ｐゴシック" charset="-128"/>
              </a:rPr>
              <a:t>inexplicable cultural differences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Uncertainty avoidance?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Collectivist (more or less)?</a:t>
            </a:r>
          </a:p>
          <a:p>
            <a:pPr eaLnBrk="1" hangingPunct="1">
              <a:lnSpc>
                <a:spcPct val="130000"/>
              </a:lnSpc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533400"/>
            <a:ext cx="2057400" cy="2071754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ea typeface="ＭＳ Ｐゴシック" charset="-128"/>
                <a:cs typeface="ＭＳ Ｐゴシック" charset="-128"/>
              </a:rPr>
              <a:t>Technology Characteristics</a:t>
            </a:r>
            <a:endParaRPr lang="en-US" sz="40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Perceived Usefulness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Perceived Ease of Use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Perceived Complexity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Perceived Social Skill (of the CMA)</a:t>
            </a:r>
          </a:p>
          <a:p>
            <a:pPr eaLnBrk="1" hangingPunct="1">
              <a:lnSpc>
                <a:spcPct val="130000"/>
              </a:lnSpc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330200"/>
            <a:ext cx="2514600" cy="2526351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ea typeface="ＭＳ Ｐゴシック" charset="-128"/>
                <a:cs typeface="ＭＳ Ｐゴシック" charset="-128"/>
              </a:rPr>
              <a:t>Technology Characteristics</a:t>
            </a:r>
            <a:endParaRPr lang="en-US" sz="40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Perceived Usefulness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Expectation of improving performance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Summary measure of all benefits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More important than ease of use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330200"/>
            <a:ext cx="2514600" cy="2526351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ea typeface="ＭＳ Ｐゴシック" charset="-128"/>
                <a:cs typeface="ＭＳ Ｐゴシック" charset="-128"/>
              </a:rPr>
              <a:t>Technology Characteristics</a:t>
            </a:r>
            <a:endParaRPr lang="en-US" sz="40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Perceived Usefulness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Expectation of improving performance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Summary measure of all benefits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More important than ease of use</a:t>
            </a:r>
          </a:p>
          <a:p>
            <a:pPr eaLnBrk="1" hangingPunct="1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Include users from the start!</a:t>
            </a:r>
            <a:endParaRPr lang="en-US" dirty="0">
              <a:solidFill>
                <a:schemeClr val="tx1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533400"/>
            <a:ext cx="2057400" cy="2071754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ea typeface="ＭＳ Ｐゴシック" charset="-128"/>
                <a:cs typeface="ＭＳ Ｐゴシック" charset="-128"/>
              </a:rPr>
              <a:t>Technology Characteristics</a:t>
            </a:r>
            <a:endParaRPr lang="en-US" sz="40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Perceived Ease of Use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Effects initial acceptance heavily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Flexibility helps</a:t>
            </a:r>
          </a:p>
          <a:p>
            <a:pPr eaLnBrk="1" hangingPunct="1">
              <a:lnSpc>
                <a:spcPct val="130000"/>
              </a:lnSpc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609600"/>
            <a:ext cx="2275241" cy="2280520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Technology Characteristic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Perceived Complexity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Complex systems may be discouraging</a:t>
            </a:r>
          </a:p>
          <a:p>
            <a:pPr eaLnBrk="1" hangingPunct="1">
              <a:lnSpc>
                <a:spcPct val="130000"/>
              </a:lnSpc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381000"/>
            <a:ext cx="2514600" cy="2520476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Technology Characteristics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Perceived Social Skill 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An interface with “social intelligence” is viewed positively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Wizard of OZ technique is good for designing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52400"/>
            <a:ext cx="2133600" cy="2592164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Outline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Introduction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  <a:ea typeface="ＭＳ Ｐゴシック" charset="-128"/>
                <a:cs typeface="ＭＳ Ｐゴシック" charset="-128"/>
              </a:rPr>
              <a:t>Collaborative Machine Assistants (CMA)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  <a:ea typeface="ＭＳ Ｐゴシック" charset="-128"/>
                <a:cs typeface="ＭＳ Ｐゴシック" charset="-128"/>
              </a:rPr>
              <a:t>User Acceptance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  <a:ea typeface="ＭＳ Ｐゴシック" charset="-128"/>
                <a:cs typeface="ＭＳ Ｐゴシック" charset="-128"/>
              </a:rPr>
              <a:t>Design Guidelines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  <a:ea typeface="ＭＳ Ｐゴシック" charset="-128"/>
                <a:cs typeface="ＭＳ Ｐゴシック" charset="-128"/>
              </a:rPr>
              <a:t>Conclusion</a:t>
            </a:r>
            <a:endParaRPr lang="en-US" dirty="0">
              <a:solidFill>
                <a:schemeClr val="bg1">
                  <a:lumMod val="75000"/>
                </a:schemeClr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457200"/>
            <a:ext cx="2819400" cy="2819400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Relational Characteristics	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Relationships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A goal of many CMAs is to </a:t>
            </a:r>
            <a:br>
              <a:rPr lang="en-US" dirty="0" smtClean="0">
                <a:ea typeface="ＭＳ Ｐゴシック" charset="-128"/>
                <a:cs typeface="ＭＳ Ｐゴシック" charset="-128"/>
              </a:rPr>
            </a:br>
            <a:r>
              <a:rPr lang="en-US" dirty="0" smtClean="0">
                <a:ea typeface="ＭＳ Ｐゴシック" charset="-128"/>
                <a:cs typeface="ＭＳ Ｐゴシック" charset="-128"/>
              </a:rPr>
              <a:t>establish relationships with users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Beginning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v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. Maintaining Relationships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Service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v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. Advisory Relationships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52400"/>
            <a:ext cx="2133600" cy="2592164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Outline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  <a:ea typeface="ＭＳ Ｐゴシック" charset="-128"/>
                <a:cs typeface="ＭＳ Ｐゴシック" charset="-128"/>
              </a:rPr>
              <a:t>Introduction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  <a:ea typeface="ＭＳ Ｐゴシック" charset="-128"/>
                <a:cs typeface="ＭＳ Ｐゴシック" charset="-128"/>
              </a:rPr>
              <a:t>Collaborative Machine Assistants (CMA)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  <a:ea typeface="ＭＳ Ｐゴシック" charset="-128"/>
                <a:cs typeface="ＭＳ Ｐゴシック" charset="-128"/>
              </a:rPr>
              <a:t>User Acceptance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Design Guidelines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  <a:ea typeface="ＭＳ Ｐゴシック" charset="-128"/>
                <a:cs typeface="ＭＳ Ｐゴシック" charset="-128"/>
              </a:rPr>
              <a:t>Conclusion</a:t>
            </a:r>
            <a:endParaRPr lang="en-US" dirty="0">
              <a:solidFill>
                <a:schemeClr val="bg1">
                  <a:lumMod val="75000"/>
                </a:schemeClr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330200"/>
            <a:ext cx="2514600" cy="2526351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Design Guidelines	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Not unlike good practice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User-centered design principles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Extensive end-user attention, </a:t>
            </a:r>
            <a:br>
              <a:rPr lang="en-US" dirty="0" smtClean="0">
                <a:ea typeface="ＭＳ Ｐゴシック" charset="-128"/>
                <a:cs typeface="ＭＳ Ｐゴシック" charset="-128"/>
              </a:rPr>
            </a:br>
            <a:r>
              <a:rPr lang="en-US" dirty="0" smtClean="0">
                <a:ea typeface="ＭＳ Ｐゴシック" charset="-128"/>
                <a:cs typeface="ＭＳ Ｐゴシック" charset="-128"/>
              </a:rPr>
              <a:t>in all phases!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533400"/>
            <a:ext cx="2057400" cy="2071754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Design Guidelines	…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Users should be carefully </a:t>
            </a:r>
            <a:r>
              <a:rPr lang="en-US" dirty="0" err="1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ID’ed</a:t>
            </a:r>
            <a:endParaRPr lang="en-US" dirty="0" smtClean="0">
              <a:solidFill>
                <a:schemeClr val="tx1"/>
              </a:solidFill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Age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Cultural background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Experience with technology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Well-constrained group, or broad group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etc</a:t>
            </a:r>
          </a:p>
          <a:p>
            <a:pPr eaLnBrk="1" hangingPunct="1">
              <a:lnSpc>
                <a:spcPct val="130000"/>
              </a:lnSpc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130000"/>
              </a:lnSpc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609600"/>
            <a:ext cx="2275241" cy="2280520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Design Guidelines	…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None/>
            </a:pPr>
            <a:r>
              <a:rPr lang="en-US" sz="2800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Sample Questions (user perspective):</a:t>
            </a:r>
          </a:p>
          <a:p>
            <a:pPr eaLnBrk="1" hangingPunct="1">
              <a:lnSpc>
                <a:spcPct val="130000"/>
              </a:lnSpc>
            </a:pPr>
            <a:r>
              <a:rPr lang="en-US" sz="2800" dirty="0" smtClean="0">
                <a:ea typeface="ＭＳ Ｐゴシック" charset="-128"/>
                <a:cs typeface="ＭＳ Ｐゴシック" charset="-128"/>
              </a:rPr>
              <a:t>Are users accepting of CMAs?</a:t>
            </a:r>
          </a:p>
          <a:p>
            <a:pPr eaLnBrk="1" hangingPunct="1">
              <a:lnSpc>
                <a:spcPct val="130000"/>
              </a:lnSpc>
            </a:pPr>
            <a:r>
              <a:rPr lang="en-US" sz="2800" dirty="0" smtClean="0">
                <a:ea typeface="ＭＳ Ｐゴシック" charset="-128"/>
                <a:cs typeface="ＭＳ Ｐゴシック" charset="-128"/>
              </a:rPr>
              <a:t>What tasks require assistance?</a:t>
            </a:r>
          </a:p>
          <a:p>
            <a:pPr eaLnBrk="1" hangingPunct="1">
              <a:lnSpc>
                <a:spcPct val="130000"/>
              </a:lnSpc>
            </a:pPr>
            <a:r>
              <a:rPr lang="en-US" sz="2800" dirty="0" smtClean="0">
                <a:ea typeface="ＭＳ Ｐゴシック" charset="-128"/>
                <a:cs typeface="ＭＳ Ｐゴシック" charset="-128"/>
              </a:rPr>
              <a:t>What kind of “intrusion” is acceptable?</a:t>
            </a:r>
          </a:p>
          <a:p>
            <a:pPr eaLnBrk="1" hangingPunct="1">
              <a:lnSpc>
                <a:spcPct val="130000"/>
              </a:lnSpc>
            </a:pPr>
            <a:r>
              <a:rPr lang="en-US" sz="2800" dirty="0" smtClean="0">
                <a:ea typeface="ＭＳ Ｐゴシック" charset="-128"/>
                <a:cs typeface="ＭＳ Ｐゴシック" charset="-128"/>
              </a:rPr>
              <a:t>What kind of social interaction is OK?</a:t>
            </a:r>
          </a:p>
          <a:p>
            <a:pPr eaLnBrk="1" hangingPunct="1">
              <a:lnSpc>
                <a:spcPct val="130000"/>
              </a:lnSpc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609600"/>
            <a:ext cx="2275241" cy="2280520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Design Guidelines	…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None/>
            </a:pPr>
            <a:r>
              <a:rPr lang="en-US" sz="2800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Sample Questions (user perspective):</a:t>
            </a:r>
          </a:p>
          <a:p>
            <a:pPr eaLnBrk="1" hangingPunct="1">
              <a:lnSpc>
                <a:spcPct val="130000"/>
              </a:lnSpc>
            </a:pPr>
            <a:r>
              <a:rPr lang="en-US" sz="2800" dirty="0" smtClean="0">
                <a:ea typeface="ＭＳ Ｐゴシック" charset="-128"/>
                <a:cs typeface="ＭＳ Ｐゴシック" charset="-128"/>
              </a:rPr>
              <a:t>Are users accepting of CMAs?</a:t>
            </a:r>
          </a:p>
          <a:p>
            <a:pPr eaLnBrk="1" hangingPunct="1">
              <a:lnSpc>
                <a:spcPct val="130000"/>
              </a:lnSpc>
            </a:pPr>
            <a:r>
              <a:rPr lang="en-US" sz="2800" dirty="0" smtClean="0">
                <a:ea typeface="ＭＳ Ｐゴシック" charset="-128"/>
                <a:cs typeface="ＭＳ Ｐゴシック" charset="-128"/>
              </a:rPr>
              <a:t>What tasks require assistance?</a:t>
            </a:r>
          </a:p>
          <a:p>
            <a:pPr eaLnBrk="1" hangingPunct="1">
              <a:lnSpc>
                <a:spcPct val="130000"/>
              </a:lnSpc>
            </a:pPr>
            <a:r>
              <a:rPr lang="en-US" sz="2800" dirty="0" smtClean="0">
                <a:ea typeface="ＭＳ Ｐゴシック" charset="-128"/>
                <a:cs typeface="ＭＳ Ｐゴシック" charset="-128"/>
              </a:rPr>
              <a:t>What kind of “intrusion” is acceptable?</a:t>
            </a:r>
          </a:p>
          <a:p>
            <a:pPr eaLnBrk="1" hangingPunct="1">
              <a:lnSpc>
                <a:spcPct val="130000"/>
              </a:lnSpc>
            </a:pPr>
            <a:r>
              <a:rPr lang="en-US" sz="2800" dirty="0" smtClean="0">
                <a:ea typeface="ＭＳ Ｐゴシック" charset="-128"/>
                <a:cs typeface="ＭＳ Ｐゴシック" charset="-128"/>
              </a:rPr>
              <a:t>What kind of social interaction is OK?</a:t>
            </a:r>
          </a:p>
          <a:p>
            <a:pPr eaLnBrk="1" hangingPunct="1">
              <a:lnSpc>
                <a:spcPct val="130000"/>
              </a:lnSpc>
              <a:buNone/>
            </a:pPr>
            <a:r>
              <a:rPr lang="en-US" sz="2800" b="1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Conduct training!</a:t>
            </a:r>
          </a:p>
          <a:p>
            <a:pPr eaLnBrk="1" hangingPunct="1">
              <a:lnSpc>
                <a:spcPct val="130000"/>
              </a:lnSpc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Design Guidelines	…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Sample Questions (technical):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Perceived need for CMA?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Will CMA solve a problem?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Will CMA be easy to use? Complex?</a:t>
            </a:r>
          </a:p>
          <a:p>
            <a:pPr eaLnBrk="1" hangingPunct="1">
              <a:lnSpc>
                <a:spcPct val="130000"/>
              </a:lnSpc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381000"/>
            <a:ext cx="2514600" cy="2520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Design Guidelines	…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Sample Questions (technical):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Perceived need for CMA?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Will CMA solve a problem?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Will CMA be easy to use? Complex?</a:t>
            </a:r>
          </a:p>
          <a:p>
            <a:pPr eaLnBrk="1" hangingPunct="1">
              <a:lnSpc>
                <a:spcPct val="130000"/>
              </a:lnSpc>
              <a:buNone/>
            </a:pPr>
            <a:r>
              <a:rPr lang="en-US" b="1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Conduct Usability studies with users</a:t>
            </a:r>
          </a:p>
          <a:p>
            <a:pPr eaLnBrk="1" hangingPunct="1">
              <a:lnSpc>
                <a:spcPct val="130000"/>
              </a:lnSpc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381000"/>
            <a:ext cx="2514600" cy="2520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52400"/>
            <a:ext cx="2133600" cy="2592164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Outline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  <a:ea typeface="ＭＳ Ｐゴシック" charset="-128"/>
                <a:cs typeface="ＭＳ Ｐゴシック" charset="-128"/>
              </a:rPr>
              <a:t>Introduction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  <a:ea typeface="ＭＳ Ｐゴシック" charset="-128"/>
                <a:cs typeface="ＭＳ Ｐゴシック" charset="-128"/>
              </a:rPr>
              <a:t>Collaborative Machine Assistants (CMA)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  <a:ea typeface="ＭＳ Ｐゴシック" charset="-128"/>
                <a:cs typeface="ＭＳ Ｐゴシック" charset="-128"/>
              </a:rPr>
              <a:t>User Acceptance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  <a:ea typeface="ＭＳ Ｐゴシック" charset="-128"/>
                <a:cs typeface="ＭＳ Ｐゴシック" charset="-128"/>
              </a:rPr>
              <a:t>Design Guidelines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Conclusion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457200"/>
            <a:ext cx="2819400" cy="2819400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Conclusion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In practice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Good SWE practice is </a:t>
            </a:r>
            <a:br>
              <a:rPr lang="en-US" dirty="0" smtClean="0">
                <a:ea typeface="ＭＳ Ｐゴシック" charset="-128"/>
                <a:cs typeface="ＭＳ Ｐゴシック" charset="-128"/>
              </a:rPr>
            </a:br>
            <a:r>
              <a:rPr lang="en-US" dirty="0" smtClean="0">
                <a:ea typeface="ＭＳ Ｐゴシック" charset="-128"/>
                <a:cs typeface="ＭＳ Ｐゴシック" charset="-128"/>
              </a:rPr>
              <a:t>appropriate for CMA, but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CMA is very complex, so it’s even more critical to follow good practice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Testing is also more complex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Introduction	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Paper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:</a:t>
            </a:r>
            <a:br>
              <a:rPr lang="en-US" dirty="0" smtClean="0">
                <a:ea typeface="ＭＳ Ｐゴシック" charset="-128"/>
                <a:cs typeface="ＭＳ Ｐゴシック" charset="-128"/>
              </a:rPr>
            </a:br>
            <a:r>
              <a:rPr lang="en-US" i="1" dirty="0" smtClean="0">
                <a:ea typeface="ＭＳ Ｐゴシック" charset="-128"/>
                <a:cs typeface="ＭＳ Ｐゴシック" charset="-128"/>
              </a:rPr>
              <a:t>Human Factors Consideration </a:t>
            </a:r>
            <a:br>
              <a:rPr lang="en-US" i="1" dirty="0" smtClean="0">
                <a:ea typeface="ＭＳ Ｐゴシック" charset="-128"/>
                <a:cs typeface="ＭＳ Ｐゴシック" charset="-128"/>
              </a:rPr>
            </a:br>
            <a:r>
              <a:rPr lang="en-US" i="1" dirty="0" smtClean="0">
                <a:ea typeface="ＭＳ Ｐゴシック" charset="-128"/>
                <a:cs typeface="ＭＳ Ｐゴシック" charset="-128"/>
              </a:rPr>
              <a:t>for the Design of </a:t>
            </a:r>
            <a:br>
              <a:rPr lang="en-US" i="1" dirty="0" smtClean="0">
                <a:ea typeface="ＭＳ Ｐゴシック" charset="-128"/>
                <a:cs typeface="ＭＳ Ｐゴシック" charset="-128"/>
              </a:rPr>
            </a:br>
            <a:r>
              <a:rPr lang="en-US" i="1" dirty="0" smtClean="0">
                <a:ea typeface="ＭＳ Ｐゴシック" charset="-128"/>
                <a:cs typeface="ＭＳ Ｐゴシック" charset="-128"/>
              </a:rPr>
              <a:t>Collaborative Machine Assistants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Park, Fisk &amp; Rogers</a:t>
            </a:r>
            <a:endParaRPr lang="en-US" dirty="0">
              <a:solidFill>
                <a:schemeClr val="tx1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381000"/>
            <a:ext cx="2514600" cy="2520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330200"/>
            <a:ext cx="2514600" cy="2526351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Conclusion	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From the paper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Authors present heuristic guidelines, from a psychological perspective, to help in the design process</a:t>
            </a:r>
          </a:p>
          <a:p>
            <a:pPr eaLnBrk="1" hangingPunct="1">
              <a:lnSpc>
                <a:spcPct val="130000"/>
              </a:lnSpc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533400"/>
            <a:ext cx="2057400" cy="2071754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Title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609600"/>
            <a:ext cx="2275241" cy="2280520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Title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Title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381000"/>
            <a:ext cx="2514600" cy="2520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457200"/>
            <a:ext cx="2819400" cy="2819400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Title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330200"/>
            <a:ext cx="2514600" cy="2526351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Title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457200"/>
            <a:ext cx="2819400" cy="2819400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Introduction…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Technological improvements: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Entertainment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Engineering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Education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Healthcare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457200"/>
            <a:ext cx="2819400" cy="2819400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Introduction…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Technological improvements: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Entertainment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Engineering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Education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Healthcare</a:t>
            </a:r>
          </a:p>
          <a:p>
            <a:pPr eaLnBrk="1" hangingPunct="1">
              <a:lnSpc>
                <a:spcPct val="130000"/>
              </a:lnSpc>
              <a:buNone/>
            </a:pPr>
            <a:r>
              <a:rPr lang="en-US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Useful and usable assistants!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330200"/>
            <a:ext cx="2514600" cy="2526351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Introduction…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Interdisciplinary Approach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Engineering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Computer Science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Psychology</a:t>
            </a:r>
          </a:p>
          <a:p>
            <a:pPr eaLnBrk="1" hangingPunct="1">
              <a:lnSpc>
                <a:spcPct val="130000"/>
              </a:lnSpc>
              <a:buNone/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330200"/>
            <a:ext cx="2514600" cy="2526351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Introduction…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Interdisciplinary Approach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Engineering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Computer Science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Psychology</a:t>
            </a:r>
          </a:p>
          <a:p>
            <a:pPr eaLnBrk="1" hangingPunct="1">
              <a:lnSpc>
                <a:spcPct val="130000"/>
              </a:lnSpc>
              <a:buNone/>
            </a:pPr>
            <a:r>
              <a:rPr lang="en-US" sz="2800" dirty="0" smtClean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Contribution: Psychological Design Guidelines </a:t>
            </a:r>
            <a:endParaRPr lang="en-US" sz="2800" dirty="0">
              <a:solidFill>
                <a:schemeClr val="tx1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52400"/>
            <a:ext cx="2133600" cy="2592164"/>
          </a:xfrm>
          <a:prstGeom prst="rect">
            <a:avLst/>
          </a:prstGeom>
        </p:spPr>
      </p:pic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Outline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  <a:ea typeface="ＭＳ Ｐゴシック" charset="-128"/>
                <a:cs typeface="ＭＳ Ｐゴシック" charset="-128"/>
              </a:rPr>
              <a:t>Introduction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Collaborative Machine Assistants (CMA)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  <a:ea typeface="ＭＳ Ｐゴシック" charset="-128"/>
                <a:cs typeface="ＭＳ Ｐゴシック" charset="-128"/>
              </a:rPr>
              <a:t>User Acceptance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  <a:ea typeface="ＭＳ Ｐゴシック" charset="-128"/>
                <a:cs typeface="ＭＳ Ｐゴシック" charset="-128"/>
              </a:rPr>
              <a:t>Design Guidelines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  <a:ea typeface="ＭＳ Ｐゴシック" charset="-128"/>
                <a:cs typeface="ＭＳ Ｐゴシック" charset="-128"/>
              </a:rPr>
              <a:t>Conclusion</a:t>
            </a:r>
            <a:endParaRPr lang="en-US" dirty="0">
              <a:solidFill>
                <a:schemeClr val="bg1">
                  <a:lumMod val="75000"/>
                </a:schemeClr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133600" cy="301625"/>
          </a:xfrm>
          <a:noFill/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2605</TotalTime>
  <Words>799</Words>
  <Application>Microsoft Macintosh PowerPoint</Application>
  <PresentationFormat>On-screen Show (4:3)</PresentationFormat>
  <Paragraphs>222</Paragraphs>
  <Slides>45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Default Design</vt:lpstr>
      <vt:lpstr>Considering Human Factors</vt:lpstr>
      <vt:lpstr>Outline</vt:lpstr>
      <vt:lpstr>Outline</vt:lpstr>
      <vt:lpstr>Introduction </vt:lpstr>
      <vt:lpstr>Introduction…</vt:lpstr>
      <vt:lpstr>Introduction…</vt:lpstr>
      <vt:lpstr>Introduction…</vt:lpstr>
      <vt:lpstr>Introduction…</vt:lpstr>
      <vt:lpstr>Outline</vt:lpstr>
      <vt:lpstr>CMAs</vt:lpstr>
      <vt:lpstr>CMAs</vt:lpstr>
      <vt:lpstr>CMAs</vt:lpstr>
      <vt:lpstr>Outline</vt:lpstr>
      <vt:lpstr>User Acceptance</vt:lpstr>
      <vt:lpstr>User Acceptance…</vt:lpstr>
      <vt:lpstr>User Characteristics</vt:lpstr>
      <vt:lpstr>User Characteristics…</vt:lpstr>
      <vt:lpstr>User Characteristics…</vt:lpstr>
      <vt:lpstr>User Characteristics…</vt:lpstr>
      <vt:lpstr>User Characteristics…</vt:lpstr>
      <vt:lpstr>User Characteristics…</vt:lpstr>
      <vt:lpstr>User Characteristics…</vt:lpstr>
      <vt:lpstr>User Characteristics…</vt:lpstr>
      <vt:lpstr>Technology Characteristics</vt:lpstr>
      <vt:lpstr>Technology Characteristics</vt:lpstr>
      <vt:lpstr>Technology Characteristics</vt:lpstr>
      <vt:lpstr>Technology Characteristics</vt:lpstr>
      <vt:lpstr>Technology Characteristic</vt:lpstr>
      <vt:lpstr>Technology Characteristics</vt:lpstr>
      <vt:lpstr>Relational Characteristics </vt:lpstr>
      <vt:lpstr>Outline</vt:lpstr>
      <vt:lpstr>Design Guidelines </vt:lpstr>
      <vt:lpstr>Design Guidelines …</vt:lpstr>
      <vt:lpstr>Design Guidelines …</vt:lpstr>
      <vt:lpstr>Design Guidelines …</vt:lpstr>
      <vt:lpstr>Design Guidelines …</vt:lpstr>
      <vt:lpstr>Design Guidelines …</vt:lpstr>
      <vt:lpstr>Outline</vt:lpstr>
      <vt:lpstr>Conclusion</vt:lpstr>
      <vt:lpstr>Conclusion </vt:lpstr>
      <vt:lpstr>Title</vt:lpstr>
      <vt:lpstr>Title</vt:lpstr>
      <vt:lpstr>Title</vt:lpstr>
      <vt:lpstr>Title</vt:lpstr>
      <vt:lpstr>Title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Joao Pedro Sousa</dc:creator>
  <cp:lastModifiedBy>Rowland Pitts</cp:lastModifiedBy>
  <cp:revision>134</cp:revision>
  <cp:lastPrinted>1601-01-01T00:00:00Z</cp:lastPrinted>
  <dcterms:created xsi:type="dcterms:W3CDTF">2011-09-12T17:45:44Z</dcterms:created>
  <dcterms:modified xsi:type="dcterms:W3CDTF">2011-09-12T17:46:54Z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