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6"/>
  </p:notesMasterIdLst>
  <p:handoutMasterIdLst>
    <p:handoutMasterId r:id="rId17"/>
  </p:handoutMasterIdLst>
  <p:sldIdLst>
    <p:sldId id="256" r:id="rId2"/>
    <p:sldId id="258" r:id="rId3"/>
    <p:sldId id="259" r:id="rId4"/>
    <p:sldId id="260" r:id="rId5"/>
    <p:sldId id="261" r:id="rId6"/>
    <p:sldId id="262" r:id="rId7"/>
    <p:sldId id="263" r:id="rId8"/>
    <p:sldId id="264" r:id="rId9"/>
    <p:sldId id="265" r:id="rId10"/>
    <p:sldId id="266" r:id="rId11"/>
    <p:sldId id="271" r:id="rId12"/>
    <p:sldId id="267" r:id="rId13"/>
    <p:sldId id="268" r:id="rId14"/>
    <p:sldId id="270" r:id="rId15"/>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9390" autoAdjust="0"/>
  </p:normalViewPr>
  <p:slideViewPr>
    <p:cSldViewPr>
      <p:cViewPr>
        <p:scale>
          <a:sx n="87" d="100"/>
          <a:sy n="87" d="100"/>
        </p:scale>
        <p:origin x="-1074" y="6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469265"/>
          </a:xfrm>
          <a:prstGeom prst="rect">
            <a:avLst/>
          </a:prstGeom>
        </p:spPr>
        <p:txBody>
          <a:bodyPr vert="horz" lIns="94192" tIns="47096" rIns="94192" bIns="47096" rtlCol="0"/>
          <a:lstStyle>
            <a:lvl1pPr algn="l">
              <a:defRPr sz="1200"/>
            </a:lvl1pPr>
          </a:lstStyle>
          <a:p>
            <a:endParaRPr lang="en-US" dirty="0"/>
          </a:p>
        </p:txBody>
      </p:sp>
      <p:sp>
        <p:nvSpPr>
          <p:cNvPr id="3" name="Date Placeholder 2"/>
          <p:cNvSpPr>
            <a:spLocks noGrp="1"/>
          </p:cNvSpPr>
          <p:nvPr>
            <p:ph type="dt" sz="quarter" idx="1"/>
          </p:nvPr>
        </p:nvSpPr>
        <p:spPr>
          <a:xfrm>
            <a:off x="4021294" y="0"/>
            <a:ext cx="3076363" cy="469265"/>
          </a:xfrm>
          <a:prstGeom prst="rect">
            <a:avLst/>
          </a:prstGeom>
        </p:spPr>
        <p:txBody>
          <a:bodyPr vert="horz" lIns="94192" tIns="47096" rIns="94192" bIns="47096" rtlCol="0"/>
          <a:lstStyle>
            <a:lvl1pPr algn="r">
              <a:defRPr sz="1200"/>
            </a:lvl1pPr>
          </a:lstStyle>
          <a:p>
            <a:fld id="{D9DC4733-5953-44C5-8BC6-BF911CF707E3}" type="datetimeFigureOut">
              <a:rPr lang="en-US" smtClean="0"/>
              <a:pPr/>
              <a:t>9/14/2011</a:t>
            </a:fld>
            <a:endParaRPr lang="en-US" dirty="0"/>
          </a:p>
        </p:txBody>
      </p:sp>
      <p:sp>
        <p:nvSpPr>
          <p:cNvPr id="4" name="Footer Placeholder 3"/>
          <p:cNvSpPr>
            <a:spLocks noGrp="1"/>
          </p:cNvSpPr>
          <p:nvPr>
            <p:ph type="ftr" sz="quarter" idx="2"/>
          </p:nvPr>
        </p:nvSpPr>
        <p:spPr>
          <a:xfrm>
            <a:off x="0" y="8914406"/>
            <a:ext cx="3076363" cy="469265"/>
          </a:xfrm>
          <a:prstGeom prst="rect">
            <a:avLst/>
          </a:prstGeom>
        </p:spPr>
        <p:txBody>
          <a:bodyPr vert="horz" lIns="94192" tIns="47096" rIns="94192" bIns="47096"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1294" y="8914406"/>
            <a:ext cx="3076363" cy="469265"/>
          </a:xfrm>
          <a:prstGeom prst="rect">
            <a:avLst/>
          </a:prstGeom>
        </p:spPr>
        <p:txBody>
          <a:bodyPr vert="horz" lIns="94192" tIns="47096" rIns="94192" bIns="47096" rtlCol="0" anchor="b"/>
          <a:lstStyle>
            <a:lvl1pPr algn="r">
              <a:defRPr sz="1200"/>
            </a:lvl1pPr>
          </a:lstStyle>
          <a:p>
            <a:fld id="{F121F453-6823-4F49-AE80-5A9895C7AD65}"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469265"/>
          </a:xfrm>
          <a:prstGeom prst="rect">
            <a:avLst/>
          </a:prstGeom>
        </p:spPr>
        <p:txBody>
          <a:bodyPr vert="horz" lIns="94192" tIns="47096" rIns="94192" bIns="47096" rtlCol="0"/>
          <a:lstStyle>
            <a:lvl1pPr algn="l">
              <a:defRPr sz="1200"/>
            </a:lvl1pPr>
          </a:lstStyle>
          <a:p>
            <a:endParaRPr lang="en-US" dirty="0"/>
          </a:p>
        </p:txBody>
      </p:sp>
      <p:sp>
        <p:nvSpPr>
          <p:cNvPr id="3" name="Date Placeholder 2"/>
          <p:cNvSpPr>
            <a:spLocks noGrp="1"/>
          </p:cNvSpPr>
          <p:nvPr>
            <p:ph type="dt" idx="1"/>
          </p:nvPr>
        </p:nvSpPr>
        <p:spPr>
          <a:xfrm>
            <a:off x="4021294" y="0"/>
            <a:ext cx="3076363" cy="469265"/>
          </a:xfrm>
          <a:prstGeom prst="rect">
            <a:avLst/>
          </a:prstGeom>
        </p:spPr>
        <p:txBody>
          <a:bodyPr vert="horz" lIns="94192" tIns="47096" rIns="94192" bIns="47096" rtlCol="0"/>
          <a:lstStyle>
            <a:lvl1pPr algn="r">
              <a:defRPr sz="1200"/>
            </a:lvl1pPr>
          </a:lstStyle>
          <a:p>
            <a:fld id="{FE42A893-DAE4-472F-9ABD-4278B2B7FC1D}" type="datetimeFigureOut">
              <a:rPr lang="en-US" smtClean="0"/>
              <a:pPr/>
              <a:t>9/14/2011</a:t>
            </a:fld>
            <a:endParaRPr lang="en-US" dirty="0"/>
          </a:p>
        </p:txBody>
      </p:sp>
      <p:sp>
        <p:nvSpPr>
          <p:cNvPr id="4" name="Slide Image Placeholder 3"/>
          <p:cNvSpPr>
            <a:spLocks noGrp="1" noRot="1" noChangeAspect="1"/>
          </p:cNvSpPr>
          <p:nvPr>
            <p:ph type="sldImg" idx="2"/>
          </p:nvPr>
        </p:nvSpPr>
        <p:spPr>
          <a:xfrm>
            <a:off x="1203325" y="703263"/>
            <a:ext cx="4692650" cy="3519487"/>
          </a:xfrm>
          <a:prstGeom prst="rect">
            <a:avLst/>
          </a:prstGeom>
          <a:noFill/>
          <a:ln w="12700">
            <a:solidFill>
              <a:prstClr val="black"/>
            </a:solidFill>
          </a:ln>
        </p:spPr>
        <p:txBody>
          <a:bodyPr vert="horz" lIns="94192" tIns="47096" rIns="94192" bIns="47096" rtlCol="0" anchor="ctr"/>
          <a:lstStyle/>
          <a:p>
            <a:endParaRPr lang="en-US" dirty="0"/>
          </a:p>
        </p:txBody>
      </p:sp>
      <p:sp>
        <p:nvSpPr>
          <p:cNvPr id="5" name="Notes Placeholder 4"/>
          <p:cNvSpPr>
            <a:spLocks noGrp="1"/>
          </p:cNvSpPr>
          <p:nvPr>
            <p:ph type="body" sz="quarter" idx="3"/>
          </p:nvPr>
        </p:nvSpPr>
        <p:spPr>
          <a:xfrm>
            <a:off x="709930" y="4458018"/>
            <a:ext cx="5679440" cy="4223385"/>
          </a:xfrm>
          <a:prstGeom prst="rect">
            <a:avLst/>
          </a:prstGeom>
        </p:spPr>
        <p:txBody>
          <a:bodyPr vert="horz" lIns="94192" tIns="47096" rIns="94192" bIns="4709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4406"/>
            <a:ext cx="3076363" cy="469265"/>
          </a:xfrm>
          <a:prstGeom prst="rect">
            <a:avLst/>
          </a:prstGeom>
        </p:spPr>
        <p:txBody>
          <a:bodyPr vert="horz" lIns="94192" tIns="47096" rIns="94192" bIns="47096"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294" y="8914406"/>
            <a:ext cx="3076363" cy="469265"/>
          </a:xfrm>
          <a:prstGeom prst="rect">
            <a:avLst/>
          </a:prstGeom>
        </p:spPr>
        <p:txBody>
          <a:bodyPr vert="horz" lIns="94192" tIns="47096" rIns="94192" bIns="47096" rtlCol="0" anchor="b"/>
          <a:lstStyle>
            <a:lvl1pPr algn="r">
              <a:defRPr sz="1200"/>
            </a:lvl1pPr>
          </a:lstStyle>
          <a:p>
            <a:fld id="{1BBC2123-1F23-43B6-8C17-C6513CE29FA3}"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en.wikipedia.org/wiki/Domain_of_discourse"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en.wikipedia.org/wiki/Reasonin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1923">
              <a:defRPr/>
            </a:pPr>
            <a:r>
              <a:rPr lang="en-US" dirty="0" smtClean="0"/>
              <a:t>I customized by changing the spelling of Customisation</a:t>
            </a:r>
          </a:p>
          <a:p>
            <a:endParaRPr lang="en-US" dirty="0" smtClean="0"/>
          </a:p>
          <a:p>
            <a:r>
              <a:rPr lang="en-US" dirty="0" smtClean="0"/>
              <a:t>Relevant</a:t>
            </a:r>
            <a:r>
              <a:rPr lang="en-US" baseline="0" dirty="0" smtClean="0"/>
              <a:t> quote: Do I really need to read the functional specification… because if your program does not function the way that I expect to I will make you change it. Even if the spec says otherwise.</a:t>
            </a:r>
            <a:endParaRPr lang="en-US" dirty="0"/>
          </a:p>
        </p:txBody>
      </p:sp>
      <p:sp>
        <p:nvSpPr>
          <p:cNvPr id="4" name="Slide Number Placeholder 3"/>
          <p:cNvSpPr>
            <a:spLocks noGrp="1"/>
          </p:cNvSpPr>
          <p:nvPr>
            <p:ph type="sldNum" sz="quarter" idx="10"/>
          </p:nvPr>
        </p:nvSpPr>
        <p:spPr/>
        <p:txBody>
          <a:bodyPr/>
          <a:lstStyle/>
          <a:p>
            <a:fld id="{1BBC2123-1F23-43B6-8C17-C6513CE29FA3}"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I am not going to make</a:t>
            </a:r>
            <a:r>
              <a:rPr lang="en-US" baseline="0" dirty="0" smtClean="0"/>
              <a:t> the class sit though xml examples but that is what most of these examples look like. The author does not go into syntax so I will not either.</a:t>
            </a:r>
          </a:p>
          <a:p>
            <a:endParaRPr lang="en-US" dirty="0" smtClean="0"/>
          </a:p>
          <a:p>
            <a:pPr>
              <a:buFont typeface="Arial" pitchFamily="34" charset="0"/>
              <a:buChar char="•"/>
            </a:pPr>
            <a:r>
              <a:rPr lang="en-US" dirty="0" smtClean="0"/>
              <a:t>Device class – This class provides a generic description of all PiP Devices. </a:t>
            </a:r>
          </a:p>
          <a:p>
            <a:pPr>
              <a:buFont typeface="Arial" pitchFamily="34" charset="0"/>
              <a:buChar char="•"/>
            </a:pPr>
            <a:r>
              <a:rPr lang="en-US" dirty="0" smtClean="0"/>
              <a:t>Hardware Class – This generalizes all PiP hardware</a:t>
            </a:r>
            <a:r>
              <a:rPr lang="en-US" baseline="0" dirty="0" smtClean="0"/>
              <a:t> that exists in a device class. Every device must offer their service to the system. So to use the hardware the caller must reference both the device that he uses and the service that it provides</a:t>
            </a:r>
            <a:endParaRPr lang="en-US" dirty="0" smtClean="0"/>
          </a:p>
          <a:p>
            <a:pPr>
              <a:buFont typeface="Arial" pitchFamily="34" charset="0"/>
              <a:buChar char="•"/>
            </a:pPr>
            <a:r>
              <a:rPr lang="en-US" dirty="0" smtClean="0"/>
              <a:t>Community Class – This</a:t>
            </a:r>
            <a:r>
              <a:rPr lang="en-US" baseline="0" dirty="0" smtClean="0"/>
              <a:t> is the grouping of devices that act together. There are 3 types</a:t>
            </a:r>
          </a:p>
          <a:p>
            <a:pPr marL="235481" indent="-235481">
              <a:buFont typeface="Arial" pitchFamily="34" charset="0"/>
              <a:buAutoNum type="arabicParenR"/>
            </a:pPr>
            <a:r>
              <a:rPr lang="en-US" baseline="0" dirty="0" smtClean="0"/>
              <a:t>Solo Community – for devices that are not yet connected</a:t>
            </a:r>
          </a:p>
          <a:p>
            <a:pPr marL="235481" indent="-235481">
              <a:buFont typeface="Arial" pitchFamily="34" charset="0"/>
              <a:buAutoNum type="arabicParenR"/>
            </a:pPr>
            <a:r>
              <a:rPr lang="en-US" baseline="0" dirty="0" smtClean="0"/>
              <a:t>Persistent Community for communities that are permanency </a:t>
            </a:r>
          </a:p>
          <a:p>
            <a:pPr marL="235481" indent="-235481">
              <a:buFont typeface="Arial" pitchFamily="34" charset="0"/>
              <a:buAutoNum type="arabicParenR"/>
            </a:pPr>
            <a:r>
              <a:rPr lang="en-US" baseline="0" dirty="0" smtClean="0"/>
              <a:t>Transitory Communities for devices that hop from one community to another.</a:t>
            </a:r>
            <a:endParaRPr lang="en-US" dirty="0" smtClean="0"/>
          </a:p>
          <a:p>
            <a:pPr>
              <a:buFont typeface="Arial" pitchFamily="34" charset="0"/>
              <a:buChar char="•"/>
            </a:pPr>
            <a:r>
              <a:rPr lang="en-US" dirty="0" smtClean="0"/>
              <a:t>Rules Class–</a:t>
            </a:r>
            <a:r>
              <a:rPr lang="en-US" baseline="0" dirty="0" smtClean="0"/>
              <a:t> this coordinates community actions there are three types</a:t>
            </a:r>
          </a:p>
          <a:p>
            <a:pPr marL="235481" indent="-235481">
              <a:buFont typeface="Arial" pitchFamily="34" charset="0"/>
              <a:buAutoNum type="arabicParenR"/>
            </a:pPr>
            <a:r>
              <a:rPr lang="en-US" baseline="0" dirty="0" smtClean="0"/>
              <a:t>Unchangeable</a:t>
            </a:r>
          </a:p>
          <a:p>
            <a:pPr marL="235481" indent="-235481">
              <a:buFont typeface="Arial" pitchFamily="34" charset="0"/>
              <a:buAutoNum type="arabicParenR"/>
            </a:pPr>
            <a:r>
              <a:rPr lang="en-US" baseline="0" dirty="0" smtClean="0"/>
              <a:t>Persistent rules (rules that do not change often) like the time you set the alarm to get up for work.</a:t>
            </a:r>
          </a:p>
          <a:p>
            <a:pPr marL="235481" indent="-235481">
              <a:buFont typeface="Arial" pitchFamily="34" charset="0"/>
              <a:buAutoNum type="arabicParenR"/>
            </a:pPr>
            <a:r>
              <a:rPr lang="en-US" baseline="0" dirty="0" smtClean="0"/>
              <a:t>Non-Persistent Rules (rules that change often) Example the number of times you press the snooze alarm after fall DST shift. First day not at all, second day more and by the third day you just learn to sleep with your hand on the button.</a:t>
            </a:r>
            <a:endParaRPr lang="en-US" dirty="0" smtClean="0"/>
          </a:p>
          <a:p>
            <a:pPr>
              <a:buFont typeface="Arial" pitchFamily="34" charset="0"/>
              <a:buChar char="•"/>
            </a:pPr>
            <a:r>
              <a:rPr lang="en-US" dirty="0" smtClean="0"/>
              <a:t>Action, Person, Policy and Time Class: These are classes extended</a:t>
            </a:r>
            <a:r>
              <a:rPr lang="en-US" baseline="0" dirty="0" smtClean="0"/>
              <a:t> by SOUPA. The author does not go into policy , person and time</a:t>
            </a:r>
          </a:p>
          <a:p>
            <a:pPr lvl="1">
              <a:buFont typeface="Arial" pitchFamily="34" charset="0"/>
              <a:buChar char="•"/>
            </a:pPr>
            <a:r>
              <a:rPr lang="en-US" baseline="0" dirty="0" smtClean="0"/>
              <a:t>Action is the union of  permitted action and forbidden action for the targeted device</a:t>
            </a:r>
            <a:endParaRPr lang="en-US" dirty="0" smtClean="0"/>
          </a:p>
          <a:p>
            <a:pPr>
              <a:buFont typeface="Arial" pitchFamily="34" charset="0"/>
              <a:buChar char="•"/>
            </a:pPr>
            <a:r>
              <a:rPr lang="en-US" dirty="0" smtClean="0"/>
              <a:t>Preference Class: This provides a mechanism where the person can define</a:t>
            </a:r>
            <a:r>
              <a:rPr lang="en-US" baseline="0" dirty="0" smtClean="0"/>
              <a:t> a preference based on a situation.</a:t>
            </a:r>
            <a:endParaRPr lang="en-US" dirty="0" smtClean="0"/>
          </a:p>
          <a:p>
            <a:endParaRPr lang="en-US" dirty="0"/>
          </a:p>
        </p:txBody>
      </p:sp>
      <p:sp>
        <p:nvSpPr>
          <p:cNvPr id="4" name="Slide Number Placeholder 3"/>
          <p:cNvSpPr>
            <a:spLocks noGrp="1"/>
          </p:cNvSpPr>
          <p:nvPr>
            <p:ph type="sldNum" sz="quarter" idx="10"/>
          </p:nvPr>
        </p:nvSpPr>
        <p:spPr/>
        <p:txBody>
          <a:bodyPr/>
          <a:lstStyle/>
          <a:p>
            <a:fld id="{1BBC2123-1F23-43B6-8C17-C6513CE29FA3}"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dirty="0" smtClean="0"/>
              <a:t>This was a proof of c</a:t>
            </a:r>
            <a:r>
              <a:rPr lang="en-US" baseline="0" dirty="0" smtClean="0"/>
              <a:t>o</a:t>
            </a:r>
            <a:r>
              <a:rPr lang="en-US" dirty="0" smtClean="0"/>
              <a:t>ncept</a:t>
            </a:r>
            <a:r>
              <a:rPr lang="en-US" baseline="0" dirty="0" smtClean="0"/>
              <a:t> trial using the digital home iSpace house in Essex. Basically a 2 room apartment with lots of toys. It has space for the network cables to be hidden and a quarter a million “pounds” of networked equipment varying from appliances, sensors actuators though to special purpose equipment to support user trial. All function are controlled electrically. </a:t>
            </a:r>
            <a:br>
              <a:rPr lang="en-US" baseline="0" dirty="0" smtClean="0"/>
            </a:br>
            <a:endParaRPr lang="en-US" baseline="0" dirty="0" smtClean="0"/>
          </a:p>
          <a:p>
            <a:r>
              <a:rPr lang="en-US" baseline="0" dirty="0" smtClean="0"/>
              <a:t>Ontology can be computationally demanding and the author was concerned about not performing well in large domains. To evaluate performance the author submitted the XML in a format for all – in one that contained device information and hardware and service information in the same format. The second submit was for each segment to be broken up into hardware and service information with each segment. The information was then tested with 4 groups</a:t>
            </a:r>
          </a:p>
          <a:p>
            <a:pPr marL="235481" indent="-235481">
              <a:buAutoNum type="arabicParenR"/>
            </a:pPr>
            <a:r>
              <a:rPr lang="en-US" baseline="0" dirty="0" smtClean="0"/>
              <a:t>3 in the all in one </a:t>
            </a:r>
          </a:p>
          <a:p>
            <a:pPr marL="235481" indent="-235481">
              <a:buAutoNum type="arabicParenR"/>
            </a:pPr>
            <a:r>
              <a:rPr lang="en-US" baseline="0" dirty="0" smtClean="0"/>
              <a:t>3 in the decomposed</a:t>
            </a:r>
          </a:p>
          <a:p>
            <a:pPr marL="235481" indent="-235481">
              <a:buAutoNum type="arabicParenR"/>
            </a:pPr>
            <a:r>
              <a:rPr lang="en-US" baseline="0" dirty="0" smtClean="0"/>
              <a:t>32 in the all in one</a:t>
            </a:r>
          </a:p>
          <a:p>
            <a:pPr marL="235481" indent="-235481">
              <a:buAutoNum type="arabicParenR"/>
            </a:pPr>
            <a:r>
              <a:rPr lang="en-US" baseline="0" dirty="0" smtClean="0"/>
              <a:t>32 in the decomposed</a:t>
            </a:r>
          </a:p>
          <a:p>
            <a:pPr marL="235481" indent="-235481"/>
            <a:endParaRPr lang="en-US" baseline="0" dirty="0" smtClean="0"/>
          </a:p>
          <a:p>
            <a:pPr marL="235481" indent="-235481"/>
            <a:r>
              <a:rPr lang="en-US" baseline="0" dirty="0" smtClean="0"/>
              <a:t>In all with the smaller domains the decomposed ran in about half the time as the all in one. For larger domains both ran in the same amount of time. (the reason as to why is out of scope)</a:t>
            </a:r>
          </a:p>
          <a:p>
            <a:pPr marL="235481" indent="-235481"/>
            <a:endParaRPr lang="en-US" baseline="0" dirty="0" smtClean="0"/>
          </a:p>
          <a:p>
            <a:pPr marL="235481" indent="-235481"/>
            <a:r>
              <a:rPr lang="en-US" baseline="0" dirty="0" smtClean="0"/>
              <a:t>The PiP eval was developed with the assistance of a socio-technical research unit and focused on the usability of PiP with in the areas of  (cognitive physic areas)</a:t>
            </a:r>
          </a:p>
          <a:p>
            <a:pPr marL="235481" indent="-235481">
              <a:buFont typeface="Arial" pitchFamily="34" charset="0"/>
              <a:buChar char="•"/>
            </a:pPr>
            <a:r>
              <a:rPr lang="en-US" baseline="0" dirty="0" smtClean="0"/>
              <a:t>Conceptual</a:t>
            </a:r>
          </a:p>
          <a:p>
            <a:pPr marL="235481" indent="-235481">
              <a:buFont typeface="Arial" pitchFamily="34" charset="0"/>
              <a:buChar char="•"/>
            </a:pPr>
            <a:r>
              <a:rPr lang="en-US" baseline="0" dirty="0" smtClean="0"/>
              <a:t>User Control</a:t>
            </a:r>
          </a:p>
          <a:p>
            <a:pPr marL="235481" indent="-235481">
              <a:buFont typeface="Arial" pitchFamily="34" charset="0"/>
              <a:buChar char="•"/>
            </a:pPr>
            <a:r>
              <a:rPr lang="en-US" baseline="0" dirty="0" smtClean="0"/>
              <a:t>Cognitive Load – basically how hard is it to figure out what to do next when learning the system</a:t>
            </a:r>
          </a:p>
          <a:p>
            <a:pPr marL="235481" indent="-235481">
              <a:buFont typeface="Arial" pitchFamily="34" charset="0"/>
              <a:buChar char="•"/>
            </a:pPr>
            <a:r>
              <a:rPr lang="en-US" baseline="0" dirty="0" smtClean="0"/>
              <a:t>Information Retrieval – how well information was displayed to the user</a:t>
            </a:r>
          </a:p>
          <a:p>
            <a:pPr marL="235481" indent="-235481">
              <a:buFont typeface="Arial" pitchFamily="34" charset="0"/>
              <a:buChar char="•"/>
            </a:pPr>
            <a:r>
              <a:rPr lang="en-US" baseline="0" dirty="0" smtClean="0"/>
              <a:t>Affective Experience – the gut reaction to the system</a:t>
            </a:r>
          </a:p>
          <a:p>
            <a:pPr marL="235481" indent="-235481">
              <a:buFont typeface="Arial" pitchFamily="34" charset="0"/>
              <a:buChar char="•"/>
            </a:pPr>
            <a:r>
              <a:rPr lang="en-US" baseline="0" dirty="0" smtClean="0"/>
              <a:t>Future thoughts  -- how you will think you use it in the future</a:t>
            </a:r>
          </a:p>
          <a:p>
            <a:pPr marL="235481" indent="-235481"/>
            <a:endParaRPr lang="en-US" baseline="0" dirty="0" smtClean="0"/>
          </a:p>
          <a:p>
            <a:pPr marL="235481" indent="-235481"/>
            <a:r>
              <a:rPr lang="en-US" baseline="0" dirty="0" smtClean="0"/>
              <a:t>Each participant was given a questionnaire with statements and rated the statement between agree and disagree. There were minum constraints place on time , methods and tasks so that the users decided how to use the system. </a:t>
            </a:r>
          </a:p>
          <a:p>
            <a:pPr marL="235481" indent="-235481"/>
            <a:endParaRPr lang="en-US" baseline="0" dirty="0" smtClean="0"/>
          </a:p>
          <a:p>
            <a:pPr marL="235481" indent="-235481"/>
            <a:r>
              <a:rPr lang="en-US" dirty="0" smtClean="0"/>
              <a:t>There wher</a:t>
            </a:r>
            <a:r>
              <a:rPr lang="en-US" baseline="0" dirty="0" smtClean="0"/>
              <a:t>e 18 participants  all with minimal computing experience (mouse and keyboard) 20% had lots programming experience and shy of 20% never did. 20 minute training was given to each person. Each was give five sets of devices drawn from a set of lights, telephone, smart sofa and an MP3 player and asked to create collective behavior of their own design. No Time limit was given to any participant and assistance was provided where needed. (I question this methodology, as if I was given a quarter million pounds of toys to play with I would be pretty happy about the experience too even though it was limited I could leave when I got bored…)</a:t>
            </a:r>
          </a:p>
          <a:p>
            <a:pPr marL="235481" indent="-235481"/>
            <a:endParaRPr lang="en-US" baseline="0" dirty="0" smtClean="0"/>
          </a:p>
          <a:p>
            <a:pPr marL="235481" indent="-235481"/>
            <a:r>
              <a:rPr lang="en-US" baseline="0" dirty="0" smtClean="0"/>
              <a:t>In evaluation all dimensions rated well (above 4 out of 5). After the 20 minutes of training 83 percent (15 people) of the individuals where able to use PiP with little or no assistance. Time to complete tasks was not measured but it ranged between 2-5 minutes. None of the subject found the principles difficult to understand.</a:t>
            </a:r>
          </a:p>
          <a:p>
            <a:pPr marL="235481" indent="-235481"/>
            <a:endParaRPr lang="en-US" baseline="0" dirty="0" smtClean="0"/>
          </a:p>
          <a:p>
            <a:pPr marL="235481" indent="-235481"/>
            <a:r>
              <a:rPr lang="en-US" baseline="0" dirty="0" smtClean="0"/>
              <a:t>On the questionnaire Affective Experience rates highest and Information Retrieval rated the lowest. The younger set found the system easier to use but difficulty did not vary across races or cultures. </a:t>
            </a:r>
          </a:p>
          <a:p>
            <a:pPr marL="235481" indent="-235481"/>
            <a:endParaRPr lang="en-US" baseline="0" dirty="0" smtClean="0"/>
          </a:p>
          <a:p>
            <a:pPr marL="235481" indent="-235481"/>
            <a:endParaRPr lang="en-US" dirty="0"/>
          </a:p>
        </p:txBody>
      </p:sp>
      <p:sp>
        <p:nvSpPr>
          <p:cNvPr id="4" name="Slide Number Placeholder 3"/>
          <p:cNvSpPr>
            <a:spLocks noGrp="1"/>
          </p:cNvSpPr>
          <p:nvPr>
            <p:ph type="sldNum" sz="quarter" idx="10"/>
          </p:nvPr>
        </p:nvSpPr>
        <p:spPr/>
        <p:txBody>
          <a:bodyPr/>
          <a:lstStyle/>
          <a:p>
            <a:fld id="{1BBC2123-1F23-43B6-8C17-C6513CE29FA3}"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Non-techies will be a part of the smart home..</a:t>
            </a:r>
            <a:r>
              <a:rPr lang="en-US" baseline="0" dirty="0" smtClean="0"/>
              <a:t> As smart homes develop non technical persons will be user in this environment and they must be empowered to alter their environment. The easiest way to do this is programming but since they are non technical they must program simply and by example. </a:t>
            </a:r>
            <a:endParaRPr lang="en-US" dirty="0" smtClean="0"/>
          </a:p>
          <a:p>
            <a:endParaRPr lang="en-US" dirty="0" smtClean="0"/>
          </a:p>
          <a:p>
            <a:r>
              <a:rPr lang="en-US" dirty="0" smtClean="0"/>
              <a:t>Rules are the key… as the programming continues</a:t>
            </a:r>
            <a:r>
              <a:rPr lang="en-US" baseline="0" dirty="0" smtClean="0"/>
              <a:t> the rules are an alternative to self learning as when the user want to expeclicity define behavior self programming allows the rules to be formed by the user easily. </a:t>
            </a:r>
          </a:p>
          <a:p>
            <a:endParaRPr lang="en-US" dirty="0" smtClean="0"/>
          </a:p>
          <a:p>
            <a:r>
              <a:rPr lang="en-US" dirty="0" smtClean="0"/>
              <a:t>An Interface that is easy to use. The author</a:t>
            </a:r>
            <a:r>
              <a:rPr lang="en-US" baseline="0" dirty="0" smtClean="0"/>
              <a:t> created a simple to use interface that seemed to be received well by the user base.</a:t>
            </a:r>
            <a:endParaRPr lang="en-US" dirty="0" smtClean="0"/>
          </a:p>
          <a:p>
            <a:endParaRPr lang="en-US" dirty="0"/>
          </a:p>
        </p:txBody>
      </p:sp>
      <p:sp>
        <p:nvSpPr>
          <p:cNvPr id="4" name="Slide Number Placeholder 3"/>
          <p:cNvSpPr>
            <a:spLocks noGrp="1"/>
          </p:cNvSpPr>
          <p:nvPr>
            <p:ph type="sldNum" sz="quarter" idx="10"/>
          </p:nvPr>
        </p:nvSpPr>
        <p:spPr/>
        <p:txBody>
          <a:bodyPr/>
          <a:lstStyle/>
          <a:p>
            <a:fld id="{1BBC2123-1F23-43B6-8C17-C6513CE29FA3}" type="slidenum">
              <a:rPr lang="en-US" smtClean="0"/>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BC2123-1F23-43B6-8C17-C6513CE29FA3}" type="slidenum">
              <a:rPr lang="en-US" smtClean="0"/>
              <a:pPr/>
              <a:t>14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a:buFont typeface="Arial" pitchFamily="34" charset="0"/>
              <a:buChar char="•"/>
            </a:pPr>
            <a:r>
              <a:rPr lang="en-US" dirty="0" smtClean="0"/>
              <a:t>A</a:t>
            </a:r>
            <a:r>
              <a:rPr lang="en-US" baseline="0" dirty="0" smtClean="0"/>
              <a:t> lot of devices currently in the home connect to home networks speak. </a:t>
            </a:r>
            <a:r>
              <a:rPr lang="en-US" dirty="0" smtClean="0"/>
              <a:t>The</a:t>
            </a:r>
            <a:r>
              <a:rPr lang="en-US" baseline="0" dirty="0" smtClean="0"/>
              <a:t> Authors extend this reality and foresee homes will have more and more network capable devices with services that allow these devices to be interacted with. </a:t>
            </a:r>
          </a:p>
          <a:p>
            <a:pPr>
              <a:buFont typeface="Arial" pitchFamily="34" charset="0"/>
              <a:buChar char="•"/>
            </a:pPr>
            <a:r>
              <a:rPr lang="en-US" baseline="0" dirty="0" smtClean="0"/>
              <a:t>The authors also foresee middleware that can discover these devices and their services, combine them and create a new composite virtual appliance (</a:t>
            </a:r>
            <a:r>
              <a:rPr lang="en-US" b="0" baseline="0" dirty="0" smtClean="0"/>
              <a:t>When an physical appliance is connected to another appliance to perform an new function)</a:t>
            </a:r>
            <a:endParaRPr lang="en-US" baseline="0" dirty="0" smtClean="0"/>
          </a:p>
          <a:p>
            <a:pPr lvl="1">
              <a:buFont typeface="Arial" pitchFamily="34" charset="0"/>
              <a:buChar char="•"/>
            </a:pPr>
            <a:r>
              <a:rPr lang="en-US" baseline="0" dirty="0" smtClean="0"/>
              <a:t>By extension this middleware will make these services accessible to an end user. Allowing the user to gain functionality by interlinking  devices. A simple example, from my own point of view, when an end user leaves the home, all connected appliances go into power saving mode. The paper goes into later how the devices connect and how the End user will “program” what a power saving mode is and even what defines leaving home.</a:t>
            </a:r>
          </a:p>
          <a:p>
            <a:pPr lvl="1">
              <a:buFont typeface="Arial" pitchFamily="34" charset="0"/>
              <a:buNone/>
            </a:pPr>
            <a:endParaRPr lang="en-US" baseline="0" dirty="0" smtClean="0"/>
          </a:p>
          <a:p>
            <a:pPr lvl="1">
              <a:buFont typeface="Arial" pitchFamily="34" charset="0"/>
              <a:buNone/>
            </a:pPr>
            <a:r>
              <a:rPr lang="en-US" baseline="0" dirty="0" smtClean="0"/>
              <a:t>Food for thought… How far away from interlinking devices are we…</a:t>
            </a:r>
          </a:p>
          <a:p>
            <a:pPr lvl="1">
              <a:buFont typeface="Arial" pitchFamily="34" charset="0"/>
              <a:buNone/>
            </a:pPr>
            <a:endParaRPr lang="en-US" baseline="0" dirty="0" smtClean="0"/>
          </a:p>
          <a:p>
            <a:pPr lvl="0">
              <a:buFont typeface="Arial" pitchFamily="34" charset="0"/>
              <a:buChar char="•"/>
            </a:pPr>
            <a:r>
              <a:rPr lang="en-US" baseline="0" dirty="0" smtClean="0"/>
              <a:t>Currently manufactures make independent devices that connect to the internet… TVs that connect to the internet to stream Netflix. There are home file servers store and display pictures and home videos to connected devices, and even thermostats that are wifi capable that allow you to set temperatures from the network (for sale at home depot for $100) . </a:t>
            </a:r>
          </a:p>
          <a:p>
            <a:pPr lvl="0">
              <a:buFont typeface="Arial" pitchFamily="34" charset="0"/>
              <a:buNone/>
            </a:pPr>
            <a:r>
              <a:rPr lang="en-US" baseline="0" dirty="0" smtClean="0"/>
              <a:t> </a:t>
            </a:r>
          </a:p>
          <a:p>
            <a:pPr lvl="0">
              <a:buFont typeface="Arial" pitchFamily="34" charset="0"/>
              <a:buChar char="•"/>
            </a:pPr>
            <a:r>
              <a:rPr lang="en-US" baseline="0" dirty="0" smtClean="0"/>
              <a:t>Is it to far a stretch to have middleware that can communicate with the TV, home file server and thermostat and thus making MAps?</a:t>
            </a:r>
          </a:p>
          <a:p>
            <a:pPr lvl="0">
              <a:buFont typeface="Arial" pitchFamily="34" charset="0"/>
              <a:buChar char="•"/>
            </a:pPr>
            <a:endParaRPr lang="en-US" baseline="0" dirty="0" smtClean="0"/>
          </a:p>
          <a:p>
            <a:r>
              <a:rPr lang="en-US" baseline="0" dirty="0" smtClean="0"/>
              <a:t>Maps -- Let’s say we where to take every device in our house and provide a software wrapper for them in such a way that the end user can reconfigure and connect the appliances. This can create new applications or even new virtual appliances. </a:t>
            </a:r>
          </a:p>
          <a:p>
            <a:endParaRPr lang="en-US" baseline="0" dirty="0" smtClean="0"/>
          </a:p>
          <a:p>
            <a:r>
              <a:rPr lang="en-US" baseline="0" dirty="0" smtClean="0"/>
              <a:t>The authors do not talk about auto discovery but it is a natural question on how these devices will connect to the middleware.</a:t>
            </a:r>
          </a:p>
          <a:p>
            <a:endParaRPr lang="en-US" baseline="0" dirty="0" smtClean="0"/>
          </a:p>
          <a:p>
            <a:pPr>
              <a:buFont typeface="Arial" pitchFamily="34" charset="0"/>
              <a:buChar char="•"/>
            </a:pPr>
            <a:r>
              <a:rPr lang="en-US" baseline="0" dirty="0" smtClean="0"/>
              <a:t>A challenge exists in how we get the non technical people to do this. </a:t>
            </a:r>
          </a:p>
          <a:p>
            <a:pPr lvl="0">
              <a:buFont typeface="Arial" pitchFamily="34" charset="0"/>
              <a:buChar char="•"/>
            </a:pPr>
            <a:endParaRPr lang="en-US" baseline="0" dirty="0" smtClean="0"/>
          </a:p>
          <a:p>
            <a:pPr lvl="0">
              <a:buFont typeface="Arial" pitchFamily="34" charset="0"/>
              <a:buChar char="•"/>
            </a:pPr>
            <a:r>
              <a:rPr lang="en-US" baseline="0" dirty="0" smtClean="0"/>
              <a:t>This brings us to the crux of the problem and the topic of the paper. How do we accomplish this connection so the end user can decide the functionality and the use of new virtual appliances or applications. (especially for end users that do not turn off a computer for fear of breaking it)</a:t>
            </a:r>
          </a:p>
          <a:p>
            <a:pPr lvl="0">
              <a:buFont typeface="Arial" pitchFamily="34" charset="0"/>
              <a:buChar char="•"/>
            </a:pPr>
            <a:endParaRPr lang="en-US" baseline="0" dirty="0" smtClean="0"/>
          </a:p>
          <a:p>
            <a:pPr lvl="0">
              <a:buFont typeface="Arial" pitchFamily="34" charset="0"/>
              <a:buChar char="•"/>
            </a:pPr>
            <a:r>
              <a:rPr lang="en-US" baseline="0" dirty="0" smtClean="0"/>
              <a:t>It should be noted the authors focus on PIP and the service model of MAps</a:t>
            </a:r>
          </a:p>
        </p:txBody>
      </p:sp>
      <p:sp>
        <p:nvSpPr>
          <p:cNvPr id="4" name="Slide Number Placeholder 3"/>
          <p:cNvSpPr>
            <a:spLocks noGrp="1"/>
          </p:cNvSpPr>
          <p:nvPr>
            <p:ph type="sldNum" sz="quarter" idx="10"/>
          </p:nvPr>
        </p:nvSpPr>
        <p:spPr/>
        <p:txBody>
          <a:bodyPr/>
          <a:lstStyle/>
          <a:p>
            <a:fld id="{1BBC2123-1F23-43B6-8C17-C6513CE29FA3}"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Rules – Form</a:t>
            </a:r>
            <a:r>
              <a:rPr lang="en-US" baseline="0" dirty="0" smtClean="0"/>
              <a:t> behavior that describe the methods that a given appliance or service interacts with other appliances or services. Rules form a common approach to customizing homes and environments. The paper divides rules into three sections.</a:t>
            </a:r>
          </a:p>
          <a:p>
            <a:endParaRPr lang="en-US" baseline="0" dirty="0" smtClean="0"/>
          </a:p>
          <a:p>
            <a:r>
              <a:rPr lang="en-US" baseline="0" dirty="0" smtClean="0"/>
              <a:t>Pre-Programmed Rules: Describe prepackage rules that the developer/manufacturer fixes the rules for coordination before the produce is supplied to the end users. This is where the programmer tries to decide the future use (what functionality is available) and what devices will work together. This limits the flexibility between preprogrammed tasks</a:t>
            </a:r>
          </a:p>
          <a:p>
            <a:r>
              <a:rPr lang="en-US" baseline="0" dirty="0" smtClean="0"/>
              <a:t>	One of the ways we can remain flexible is to make the rules small and atomic. This allows the rules to be composed into larger actions. A disadvantage to this is to some extent programmers must “guess” what the user needs. </a:t>
            </a:r>
          </a:p>
          <a:p>
            <a:endParaRPr lang="en-US" baseline="0" dirty="0" smtClean="0"/>
          </a:p>
          <a:p>
            <a:r>
              <a:rPr lang="en-US" baseline="0" dirty="0" smtClean="0"/>
              <a:t>Agent Programmed rules: These are rules formed from the use of intelligent agents. In general these are pre-emptive decision making systems that utilize models derived from monitoring past behavior to predict the users next actions. Agents are self-governing , and learn new rules based on past behavior.</a:t>
            </a:r>
          </a:p>
          <a:p>
            <a:endParaRPr lang="en-US" baseline="0" dirty="0" smtClean="0"/>
          </a:p>
          <a:p>
            <a:r>
              <a:rPr lang="en-US" dirty="0" smtClean="0"/>
              <a:t>One way to enable agents</a:t>
            </a:r>
            <a:r>
              <a:rPr lang="en-US" baseline="0" dirty="0" smtClean="0"/>
              <a:t> to act integelently is to have all the services and their attributes listed to allow for a similarity search and service aggregation to be accomplished. Another involves the middleware that can make decision on the users preferences and also make decisions on device replacements based on device attributes.</a:t>
            </a:r>
          </a:p>
          <a:p>
            <a:endParaRPr lang="en-US" baseline="0" dirty="0" smtClean="0"/>
          </a:p>
          <a:p>
            <a:r>
              <a:rPr lang="en-US" baseline="0" dirty="0" smtClean="0"/>
              <a:t>User Programmed rules: These are rules formed from explicit guidance from the end user hence end user-programming. This can be done though graphical user interfaces. The author mentions that the user program can “generalize” the program so that it can work in similar situations but not exactly the same as what is described this is called program by example PBE. </a:t>
            </a:r>
          </a:p>
          <a:p>
            <a:endParaRPr lang="en-US" baseline="0" dirty="0" smtClean="0"/>
          </a:p>
          <a:p>
            <a:r>
              <a:rPr lang="en-US" baseline="0" dirty="0" smtClean="0"/>
              <a:t>	PBE can be views as  merging user requirements and the program functionality thus reducing the gap. </a:t>
            </a:r>
          </a:p>
          <a:p>
            <a:endParaRPr lang="en-US" baseline="0" dirty="0" smtClean="0"/>
          </a:p>
          <a:p>
            <a:r>
              <a:rPr lang="en-US" baseline="0" dirty="0" smtClean="0"/>
              <a:t>Atomic and Nuclear functions are functions at the smallest point of decomposition. To make the rules (and thus functionality) these atomic functions are grouped together to form the Map.</a:t>
            </a:r>
          </a:p>
        </p:txBody>
      </p:sp>
      <p:sp>
        <p:nvSpPr>
          <p:cNvPr id="4" name="Slide Number Placeholder 3"/>
          <p:cNvSpPr>
            <a:spLocks noGrp="1"/>
          </p:cNvSpPr>
          <p:nvPr>
            <p:ph type="sldNum" sz="quarter" idx="10"/>
          </p:nvPr>
        </p:nvSpPr>
        <p:spPr/>
        <p:txBody>
          <a:bodyPr/>
          <a:lstStyle/>
          <a:p>
            <a:fld id="{1BBC2123-1F23-43B6-8C17-C6513CE29FA3}"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goal is now to make the smart home</a:t>
            </a:r>
            <a:r>
              <a:rPr lang="en-US" baseline="0" dirty="0" smtClean="0"/>
              <a:t> customized to the creativity of the user</a:t>
            </a:r>
            <a:endParaRPr lang="en-US" dirty="0" smtClean="0"/>
          </a:p>
          <a:p>
            <a:r>
              <a:rPr lang="en-US" dirty="0" smtClean="0"/>
              <a:t>PIP</a:t>
            </a:r>
            <a:r>
              <a:rPr lang="en-US" baseline="0" dirty="0" smtClean="0"/>
              <a:t> is a form of end user programming meant to address the creativity and security of a smart home.</a:t>
            </a:r>
          </a:p>
          <a:p>
            <a:endParaRPr lang="en-US" baseline="0" dirty="0" smtClean="0"/>
          </a:p>
          <a:p>
            <a:r>
              <a:rPr lang="en-US" baseline="0" dirty="0" smtClean="0"/>
              <a:t>This allows the non technical to create rules for the smart home and affect their environment though appropriate  GUI support</a:t>
            </a:r>
          </a:p>
          <a:p>
            <a:endParaRPr lang="en-US" baseline="0" dirty="0" smtClean="0"/>
          </a:p>
          <a:p>
            <a:pPr defTabSz="941923">
              <a:defRPr/>
            </a:pPr>
            <a:r>
              <a:rPr lang="en-US" baseline="0" dirty="0" smtClean="0"/>
              <a:t>PIP –</a:t>
            </a:r>
            <a:r>
              <a:rPr lang="en-US" b="0" baseline="0" dirty="0" smtClean="0"/>
              <a:t> Is an end user programming that simplifies the end user setting rules for the system</a:t>
            </a:r>
          </a:p>
          <a:p>
            <a:pPr defTabSz="941923">
              <a:defRPr/>
            </a:pPr>
            <a:endParaRPr lang="en-US" b="0" baseline="0" dirty="0" smtClean="0"/>
          </a:p>
          <a:p>
            <a:pPr defTabSz="941923">
              <a:defRPr/>
            </a:pPr>
            <a:r>
              <a:rPr lang="en-US" b="0" baseline="0" dirty="0" smtClean="0"/>
              <a:t>PBE – Is the case where the program (most often user programming) is generalized so that the program can be used in similar situations that not exactly the same.</a:t>
            </a:r>
          </a:p>
          <a:p>
            <a:pPr defTabSz="941923">
              <a:defRPr/>
            </a:pPr>
            <a:endParaRPr lang="en-US" b="0" baseline="0" dirty="0" smtClean="0"/>
          </a:p>
          <a:p>
            <a:pPr defTabSz="941923">
              <a:defRPr/>
            </a:pPr>
            <a:r>
              <a:rPr lang="en-US" dirty="0" smtClean="0"/>
              <a:t>Atomic &amp; Nuclear Functions</a:t>
            </a:r>
            <a:r>
              <a:rPr lang="en-US" baseline="0" dirty="0" smtClean="0"/>
              <a:t> – are functions that are atomic and perform the simplest of tasks</a:t>
            </a:r>
            <a:endParaRPr lang="en-US" dirty="0" smtClean="0"/>
          </a:p>
          <a:p>
            <a:endParaRPr lang="en-US" dirty="0"/>
          </a:p>
        </p:txBody>
      </p:sp>
      <p:sp>
        <p:nvSpPr>
          <p:cNvPr id="4" name="Slide Number Placeholder 3"/>
          <p:cNvSpPr>
            <a:spLocks noGrp="1"/>
          </p:cNvSpPr>
          <p:nvPr>
            <p:ph type="sldNum" sz="quarter" idx="10"/>
          </p:nvPr>
        </p:nvSpPr>
        <p:spPr/>
        <p:txBody>
          <a:bodyPr/>
          <a:lstStyle/>
          <a:p>
            <a:fld id="{1BBC2123-1F23-43B6-8C17-C6513CE29FA3}"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smart</a:t>
            </a:r>
            <a:r>
              <a:rPr lang="en-US" baseline="0" dirty="0" smtClean="0"/>
              <a:t> home needs to have customized functionality. An example is provided in the texts</a:t>
            </a:r>
          </a:p>
          <a:p>
            <a:endParaRPr lang="en-US" baseline="0" dirty="0" smtClean="0"/>
          </a:p>
          <a:p>
            <a:r>
              <a:rPr lang="en-US" baseline="0" dirty="0" smtClean="0"/>
              <a:t>Janet is watching the news on TV in the living room when an interesting news item starts. She calls up John to watch the same program. John is currently upstairs listening to a web audio broad cast. He in starts the TV application that uses the same audio device for the TV as the web audio which is now paused. Once the report finishes John turns off the TV application and the web audio resumes from where it was last paused</a:t>
            </a:r>
          </a:p>
          <a:p>
            <a:endParaRPr lang="en-US" baseline="0" dirty="0" smtClean="0"/>
          </a:p>
          <a:p>
            <a:r>
              <a:rPr lang="en-US" baseline="0" dirty="0" smtClean="0"/>
              <a:t>The difference between a task and a Map… A task refers to a set of functions, actions, that are required to be performed via a specific command and thus requires expertise to setup. A Map although it may provide the same functionality that a task provides it is an ongoing – non termination process that requires no expertise for its formation. A Map can provide the same functionalities that the user originally created as a continually running process. </a:t>
            </a:r>
          </a:p>
          <a:p>
            <a:endParaRPr lang="en-US" baseline="0" dirty="0" smtClean="0"/>
          </a:p>
          <a:p>
            <a:r>
              <a:rPr lang="en-US" baseline="0" dirty="0" smtClean="0"/>
              <a:t>My example a task would be the functions in the web audio wrapper that is told to play the TV sound. Where as the Map would be the actual accumulated function of the playing of the TV show along with the web audio pause.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BBC2123-1F23-43B6-8C17-C6513CE29FA3}"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IEE: Module</a:t>
            </a:r>
            <a:r>
              <a:rPr lang="en-US" baseline="0" dirty="0" smtClean="0"/>
              <a:t> that manages communication between PiP components. It can interface with components at a low network level. It passes signals to the knowledge engine and for outbound event passes network actions though to the network.</a:t>
            </a:r>
          </a:p>
          <a:p>
            <a:r>
              <a:rPr lang="en-US" baseline="0" dirty="0" smtClean="0"/>
              <a:t> Responsible for </a:t>
            </a:r>
          </a:p>
          <a:p>
            <a:pPr>
              <a:buFont typeface="Arial" pitchFamily="34" charset="0"/>
              <a:buChar char="•"/>
            </a:pPr>
            <a:r>
              <a:rPr lang="en-US" baseline="0" dirty="0" smtClean="0"/>
              <a:t>Device Discovery</a:t>
            </a:r>
          </a:p>
          <a:p>
            <a:pPr>
              <a:buFont typeface="Arial" pitchFamily="34" charset="0"/>
              <a:buChar char="•"/>
            </a:pPr>
            <a:r>
              <a:rPr lang="en-US" baseline="0" dirty="0" smtClean="0"/>
              <a:t>Service events</a:t>
            </a:r>
          </a:p>
          <a:p>
            <a:pPr>
              <a:buFont typeface="Arial" pitchFamily="34" charset="0"/>
              <a:buChar char="•"/>
            </a:pPr>
            <a:r>
              <a:rPr lang="en-US" baseline="0" dirty="0" smtClean="0"/>
              <a:t>Subscription </a:t>
            </a:r>
          </a:p>
          <a:p>
            <a:pPr>
              <a:buFont typeface="Arial" pitchFamily="34" charset="0"/>
              <a:buChar char="•"/>
            </a:pPr>
            <a:r>
              <a:rPr lang="en-US" baseline="0" dirty="0" smtClean="0"/>
              <a:t>Performing network action requests</a:t>
            </a:r>
          </a:p>
          <a:p>
            <a:pPr>
              <a:buFont typeface="Arial" pitchFamily="34" charset="0"/>
              <a:buChar char="•"/>
            </a:pPr>
            <a:endParaRPr lang="en-US" baseline="0" dirty="0" smtClean="0"/>
          </a:p>
          <a:p>
            <a:pPr>
              <a:buFont typeface="Arial" pitchFamily="34" charset="0"/>
              <a:buChar char="•"/>
            </a:pPr>
            <a:r>
              <a:rPr lang="en-US" baseline="0" dirty="0" smtClean="0"/>
              <a:t>EH: This module is the message handler that passes events between interested parties. Each party needs to register with the Event Handler in order to receive the proper events and data.</a:t>
            </a:r>
          </a:p>
          <a:p>
            <a:pPr>
              <a:buFont typeface="Arial" pitchFamily="34" charset="0"/>
              <a:buChar char="•"/>
            </a:pPr>
            <a:endParaRPr lang="en-US" baseline="0" dirty="0" smtClean="0"/>
          </a:p>
          <a:p>
            <a:pPr>
              <a:buFont typeface="Arial" pitchFamily="34" charset="0"/>
              <a:buNone/>
            </a:pPr>
            <a:r>
              <a:rPr lang="en-US" baseline="0" dirty="0" smtClean="0"/>
              <a:t>KE – This mod assembles and instantiates a MAP it also updates the record of a device status as well maintaining the content of the knowledge bank and keeping it up to date. Using the knowledge bank it keeps interested parties aware of device status.</a:t>
            </a:r>
          </a:p>
          <a:p>
            <a:pPr>
              <a:buFont typeface="Arial" pitchFamily="34" charset="0"/>
              <a:buNone/>
            </a:pPr>
            <a:endParaRPr lang="en-US" baseline="0" dirty="0" smtClean="0"/>
          </a:p>
          <a:p>
            <a:pPr>
              <a:buFont typeface="Arial" pitchFamily="34" charset="0"/>
              <a:buNone/>
            </a:pPr>
            <a:r>
              <a:rPr lang="en-US" baseline="0" dirty="0" smtClean="0"/>
              <a:t>RTMM: This module maintains all MAP records for event handling. When the user connects components this registers with the HE that these components need to be </a:t>
            </a:r>
          </a:p>
          <a:p>
            <a:pPr>
              <a:buFont typeface="Arial" pitchFamily="34" charset="0"/>
              <a:buNone/>
            </a:pPr>
            <a:r>
              <a:rPr lang="en-US" baseline="0" dirty="0" smtClean="0"/>
              <a:t>associated with an event</a:t>
            </a:r>
          </a:p>
          <a:p>
            <a:pPr>
              <a:buFont typeface="Arial" pitchFamily="34" charset="0"/>
              <a:buNone/>
            </a:pPr>
            <a:endParaRPr lang="en-US" baseline="0" dirty="0" smtClean="0"/>
          </a:p>
          <a:p>
            <a:pPr>
              <a:buFont typeface="Arial" pitchFamily="34" charset="0"/>
              <a:buNone/>
            </a:pPr>
            <a:r>
              <a:rPr lang="en-US" baseline="0" dirty="0" smtClean="0"/>
              <a:t>RTRF : assembles the rules formed by monitoring the user interactions during the demonstration mode in the PiPeditor.  It registers with the EH to get the events from the knowledge ending Map, GUI and the users activities. At the end of a demonstration  the rule fragments gathered though the demonstration forms the Map</a:t>
            </a:r>
          </a:p>
          <a:p>
            <a:pPr>
              <a:buFont typeface="Arial" pitchFamily="34" charset="0"/>
              <a:buNone/>
            </a:pPr>
            <a:endParaRPr lang="en-US" baseline="0" dirty="0" smtClean="0"/>
          </a:p>
          <a:p>
            <a:pPr>
              <a:buFont typeface="Arial" pitchFamily="34" charset="0"/>
              <a:buNone/>
            </a:pPr>
            <a:r>
              <a:rPr lang="en-US" baseline="0" dirty="0" smtClean="0"/>
              <a:t>GUI is the module provided to interact with the system. Includes a drag and drop designer, device control panel and help screen</a:t>
            </a:r>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1BBC2123-1F23-43B6-8C17-C6513CE29FA3}"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Happy</a:t>
            </a:r>
            <a:r>
              <a:rPr lang="en-US" baseline="0" dirty="0" smtClean="0"/>
              <a:t> faces are end users</a:t>
            </a:r>
            <a:endParaRPr lang="en-US" dirty="0"/>
          </a:p>
        </p:txBody>
      </p:sp>
      <p:sp>
        <p:nvSpPr>
          <p:cNvPr id="4" name="Slide Number Placeholder 3"/>
          <p:cNvSpPr>
            <a:spLocks noGrp="1"/>
          </p:cNvSpPr>
          <p:nvPr>
            <p:ph type="sldNum" sz="quarter" idx="10"/>
          </p:nvPr>
        </p:nvSpPr>
        <p:spPr/>
        <p:txBody>
          <a:bodyPr/>
          <a:lstStyle/>
          <a:p>
            <a:fld id="{1BBC2123-1F23-43B6-8C17-C6513CE29FA3}"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All devices networked</a:t>
            </a:r>
            <a:r>
              <a:rPr lang="en-US" baseline="0" dirty="0" smtClean="0"/>
              <a:t> can be considered user interfaces and user can use them to start the Map or for design during demonstration.  To create a map though the user does need to log into the supplied GUI. The technical process to create a Map is</a:t>
            </a:r>
          </a:p>
          <a:p>
            <a:pPr marL="235481" indent="-235481">
              <a:buAutoNum type="arabicParenR"/>
            </a:pPr>
            <a:r>
              <a:rPr lang="en-US" baseline="0" dirty="0" smtClean="0"/>
              <a:t>A user logs into the system though PIPView</a:t>
            </a:r>
          </a:p>
          <a:p>
            <a:pPr marL="235481" indent="-235481">
              <a:buAutoNum type="arabicParenR"/>
            </a:pPr>
            <a:r>
              <a:rPr lang="en-US" baseline="0" dirty="0" smtClean="0"/>
              <a:t>The Interaction execution Engine Mod completes a network discovery cycle and reports the devices to the Knowledge Engine</a:t>
            </a:r>
          </a:p>
          <a:p>
            <a:pPr marL="235481" indent="-235481">
              <a:buAutoNum type="arabicParenR"/>
            </a:pPr>
            <a:r>
              <a:rPr lang="en-US" baseline="0" dirty="0" smtClean="0"/>
              <a:t>The Knowledge engine (though the Event handler) informs all registered devices </a:t>
            </a:r>
          </a:p>
          <a:p>
            <a:pPr marL="235481" indent="-235481">
              <a:buAutoNum type="arabicParenR"/>
            </a:pPr>
            <a:r>
              <a:rPr lang="en-US" baseline="0" dirty="0" smtClean="0"/>
              <a:t>The user then starts the demonstration though</a:t>
            </a:r>
          </a:p>
          <a:p>
            <a:pPr marL="706443" lvl="1" indent="-235481">
              <a:buAutoNum type="arabicParenR"/>
            </a:pPr>
            <a:r>
              <a:rPr lang="en-US" baseline="0" dirty="0" smtClean="0"/>
              <a:t>Interacting with the device</a:t>
            </a:r>
          </a:p>
          <a:p>
            <a:pPr marL="706443" lvl="1" indent="-235481">
              <a:buAutoNum type="arabicParenR"/>
            </a:pPr>
            <a:r>
              <a:rPr lang="en-US" baseline="0" dirty="0" smtClean="0"/>
              <a:t>Using the GUI</a:t>
            </a:r>
          </a:p>
          <a:p>
            <a:pPr marL="706443" lvl="1" indent="-235481">
              <a:buAutoNum type="arabicParenR"/>
            </a:pPr>
            <a:r>
              <a:rPr lang="en-US" baseline="0" dirty="0" smtClean="0"/>
              <a:t>Combination of both</a:t>
            </a:r>
          </a:p>
          <a:p>
            <a:pPr marL="235481" indent="-235481">
              <a:buAutoNum type="arabicParenR"/>
            </a:pPr>
            <a:r>
              <a:rPr lang="en-US" baseline="0" dirty="0" smtClean="0"/>
              <a:t>The real time rule formation engine listens for the user interactions that are communicated to the event handler</a:t>
            </a:r>
          </a:p>
          <a:p>
            <a:pPr marL="235481" indent="-235481">
              <a:buAutoNum type="arabicParenR"/>
            </a:pPr>
            <a:r>
              <a:rPr lang="en-US" baseline="0" dirty="0" smtClean="0"/>
              <a:t>This is then encoded to a set of rules</a:t>
            </a:r>
          </a:p>
          <a:p>
            <a:pPr marL="235481" indent="-235481"/>
            <a:endParaRPr lang="en-US" baseline="0" dirty="0" smtClean="0"/>
          </a:p>
          <a:p>
            <a:pPr marL="235481" indent="-235481"/>
            <a:r>
              <a:rPr lang="en-US" baseline="0" dirty="0" smtClean="0"/>
              <a:t>A rule disassemble (in the RTRFE)  separates the antecedents and consequents. Then are shaped by a real-time ambience relation resolver which resolves relationships of information received from the internal system to the user. To avoid conflicts a contextual Consequence Focus Conflict Detection Mechanism tests whether the users current action conflict with other Maps</a:t>
            </a:r>
          </a:p>
          <a:p>
            <a:pPr marL="235481" indent="-235481"/>
            <a:endParaRPr lang="en-US" baseline="0" dirty="0" smtClean="0"/>
          </a:p>
          <a:p>
            <a:pPr marL="235481" indent="-235481"/>
            <a:r>
              <a:rPr lang="en-US" baseline="0" dirty="0" smtClean="0"/>
              <a:t>To resolve conflicts PiP will</a:t>
            </a:r>
          </a:p>
          <a:p>
            <a:pPr marL="235481" indent="-235481">
              <a:buFont typeface="Arial" pitchFamily="34" charset="0"/>
              <a:buChar char="•"/>
            </a:pPr>
            <a:r>
              <a:rPr lang="en-US" baseline="0" dirty="0" smtClean="0"/>
              <a:t>Gather the information in the conflict</a:t>
            </a:r>
          </a:p>
          <a:p>
            <a:pPr marL="235481" indent="-235481">
              <a:buFont typeface="Arial" pitchFamily="34" charset="0"/>
              <a:buChar char="•"/>
            </a:pPr>
            <a:r>
              <a:rPr lang="en-US" baseline="0" dirty="0" smtClean="0"/>
              <a:t>Isolate the conflicting actions from those in the current Map </a:t>
            </a:r>
          </a:p>
          <a:p>
            <a:pPr marL="235481" indent="-235481">
              <a:buFont typeface="Arial" pitchFamily="34" charset="0"/>
              <a:buChar char="•"/>
            </a:pPr>
            <a:r>
              <a:rPr lang="en-US" baseline="0" dirty="0" smtClean="0"/>
              <a:t>Present Conflicts to the user so that he may avoid the conflict in the future.</a:t>
            </a:r>
            <a:br>
              <a:rPr lang="en-US" baseline="0" dirty="0" smtClean="0"/>
            </a:br>
            <a:endParaRPr lang="en-US" baseline="0" dirty="0" smtClean="0"/>
          </a:p>
          <a:p>
            <a:pPr marL="235481" indent="-235481"/>
            <a:r>
              <a:rPr lang="en-US" baseline="0" dirty="0" smtClean="0"/>
              <a:t>To Play a MAP the user just drags the map on the GUI to the play mode (a little weird considering every device is a user interface)</a:t>
            </a:r>
          </a:p>
        </p:txBody>
      </p:sp>
      <p:sp>
        <p:nvSpPr>
          <p:cNvPr id="4" name="Slide Number Placeholder 3"/>
          <p:cNvSpPr>
            <a:spLocks noGrp="1"/>
          </p:cNvSpPr>
          <p:nvPr>
            <p:ph type="sldNum" sz="quarter" idx="10"/>
          </p:nvPr>
        </p:nvSpPr>
        <p:spPr/>
        <p:txBody>
          <a:bodyPr/>
          <a:lstStyle/>
          <a:p>
            <a:fld id="{1BBC2123-1F23-43B6-8C17-C6513CE29FA3}"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ontology</a:t>
            </a:r>
            <a:r>
              <a:rPr lang="en-US" dirty="0" smtClean="0"/>
              <a:t> formally represents knowledge as a set of concepts within a </a:t>
            </a:r>
            <a:r>
              <a:rPr lang="en-US" dirty="0" smtClean="0">
                <a:hlinkClick r:id="rId3" action="ppaction://hlinkfile" tooltip="Domain of discourse"/>
              </a:rPr>
              <a:t>domain</a:t>
            </a:r>
            <a:r>
              <a:rPr lang="en-US" dirty="0" smtClean="0"/>
              <a:t>, and the relationships between those concepts. It can be used to </a:t>
            </a:r>
            <a:r>
              <a:rPr lang="en-US" dirty="0" smtClean="0">
                <a:hlinkClick r:id="rId4" action="ppaction://hlinkfile" tooltip="Reasoning"/>
              </a:rPr>
              <a:t>reason</a:t>
            </a:r>
            <a:r>
              <a:rPr lang="en-US" dirty="0" smtClean="0"/>
              <a:t> about the entities within that domain, and may be used to describe the domain.</a:t>
            </a:r>
          </a:p>
          <a:p>
            <a:endParaRPr lang="en-US" dirty="0" smtClean="0"/>
          </a:p>
          <a:p>
            <a:r>
              <a:rPr lang="en-US" dirty="0" smtClean="0"/>
              <a:t>This is a standard manner</a:t>
            </a:r>
            <a:r>
              <a:rPr lang="en-US" baseline="0" dirty="0" smtClean="0"/>
              <a:t> that all parties on the system can understand and forms the core internal vocabulary for information with in the network space.</a:t>
            </a:r>
          </a:p>
          <a:p>
            <a:endParaRPr lang="en-US" baseline="0" dirty="0" smtClean="0"/>
          </a:p>
          <a:p>
            <a:r>
              <a:rPr lang="en-US" baseline="0" dirty="0" smtClean="0"/>
              <a:t>In order to implement a set of explicitly well-defined vocabularies was needed to model the decomposed devices and the communications they form, the services they provide and the rule they follow to the actions that they take.  The author mentions that existing ontology does not have key PIP mechanisms like decomposing functions and coordinating actions. Most of dcomp relates to decomposing and community leading to the name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BBC2123-1F23-43B6-8C17-C6513CE29FA3}"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F301295-D9EA-4555-92A0-54BE653AF720}" type="datetimeFigureOut">
              <a:rPr lang="en-US" smtClean="0"/>
              <a:pPr/>
              <a:t>9/14/2011</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3587719-7292-46B8-93AF-469E15C3BE5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F301295-D9EA-4555-92A0-54BE653AF720}" type="datetimeFigureOut">
              <a:rPr lang="en-US" smtClean="0"/>
              <a:pPr/>
              <a:t>9/14/2011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3587719-7292-46B8-93AF-469E15C3BE5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F301295-D9EA-4555-92A0-54BE653AF720}" type="datetimeFigureOut">
              <a:rPr lang="en-US" smtClean="0"/>
              <a:pPr/>
              <a:t>9/14/2011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3587719-7292-46B8-93AF-469E15C3BE5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F301295-D9EA-4555-92A0-54BE653AF720}" type="datetimeFigureOut">
              <a:rPr lang="en-US" smtClean="0"/>
              <a:pPr/>
              <a:t>9/14/2011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3587719-7292-46B8-93AF-469E15C3BE5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F301295-D9EA-4555-92A0-54BE653AF720}" type="datetimeFigureOut">
              <a:rPr lang="en-US" smtClean="0"/>
              <a:pPr/>
              <a:t>9/14/2011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3587719-7292-46B8-93AF-469E15C3BE5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F301295-D9EA-4555-92A0-54BE653AF720}" type="datetimeFigureOut">
              <a:rPr lang="en-US" smtClean="0"/>
              <a:pPr/>
              <a:t>9/14/2011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3587719-7292-46B8-93AF-469E15C3BE5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F301295-D9EA-4555-92A0-54BE653AF720}" type="datetimeFigureOut">
              <a:rPr lang="en-US" smtClean="0"/>
              <a:pPr/>
              <a:t>9/14/2011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33587719-7292-46B8-93AF-469E15C3BE5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F301295-D9EA-4555-92A0-54BE653AF720}" type="datetimeFigureOut">
              <a:rPr lang="en-US" smtClean="0"/>
              <a:pPr/>
              <a:t>9/14/2011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33587719-7292-46B8-93AF-469E15C3BE5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F301295-D9EA-4555-92A0-54BE653AF720}" type="datetimeFigureOut">
              <a:rPr lang="en-US" smtClean="0"/>
              <a:pPr/>
              <a:t>9/14/2011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33587719-7292-46B8-93AF-469E15C3BE5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F301295-D9EA-4555-92A0-54BE653AF720}" type="datetimeFigureOut">
              <a:rPr lang="en-US" smtClean="0"/>
              <a:pPr/>
              <a:t>9/14/2011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3587719-7292-46B8-93AF-469E15C3BE5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F301295-D9EA-4555-92A0-54BE653AF720}" type="datetimeFigureOut">
              <a:rPr lang="en-US" smtClean="0"/>
              <a:pPr/>
              <a:t>9/14/2011</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3587719-7292-46B8-93AF-469E15C3BE5B}"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F301295-D9EA-4555-92A0-54BE653AF720}" type="datetimeFigureOut">
              <a:rPr lang="en-US" smtClean="0"/>
              <a:pPr/>
              <a:t>9/14/2011</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3587719-7292-46B8-93AF-469E15C3BE5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End-user Customization of Intelligent Environments </a:t>
            </a:r>
            <a:br>
              <a:rPr lang="en-US" dirty="0" smtClean="0"/>
            </a:br>
            <a:r>
              <a:rPr lang="en-US" dirty="0" smtClean="0"/>
              <a:t>Chen, Vallaghan, Clark</a:t>
            </a:r>
            <a:endParaRPr lang="en-US" dirty="0"/>
          </a:p>
        </p:txBody>
      </p:sp>
      <p:sp>
        <p:nvSpPr>
          <p:cNvPr id="3" name="Subtitle 2"/>
          <p:cNvSpPr>
            <a:spLocks noGrp="1"/>
          </p:cNvSpPr>
          <p:nvPr>
            <p:ph type="subTitle" idx="1"/>
          </p:nvPr>
        </p:nvSpPr>
        <p:spPr/>
        <p:txBody>
          <a:bodyPr>
            <a:normAutofit/>
          </a:bodyPr>
          <a:lstStyle/>
          <a:p>
            <a:r>
              <a:rPr lang="en-US" dirty="0" smtClean="0"/>
              <a:t>Patrick Davis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Device class</a:t>
            </a:r>
          </a:p>
          <a:p>
            <a:r>
              <a:rPr lang="en-US" dirty="0" smtClean="0"/>
              <a:t>Hardware Class</a:t>
            </a:r>
          </a:p>
          <a:p>
            <a:r>
              <a:rPr lang="en-US" dirty="0" smtClean="0"/>
              <a:t>Community Class</a:t>
            </a:r>
          </a:p>
          <a:p>
            <a:r>
              <a:rPr lang="en-US" dirty="0" smtClean="0"/>
              <a:t>Rules Class</a:t>
            </a:r>
          </a:p>
          <a:p>
            <a:r>
              <a:rPr lang="en-US" dirty="0" smtClean="0"/>
              <a:t>Action, Person, Policy and Time Class</a:t>
            </a:r>
          </a:p>
          <a:p>
            <a:r>
              <a:rPr lang="en-US" dirty="0" smtClean="0"/>
              <a:t>Preference Class</a:t>
            </a:r>
          </a:p>
          <a:p>
            <a:endParaRPr lang="en-US" dirty="0" smtClean="0"/>
          </a:p>
        </p:txBody>
      </p:sp>
      <p:sp>
        <p:nvSpPr>
          <p:cNvPr id="3" name="Title 2"/>
          <p:cNvSpPr>
            <a:spLocks noGrp="1"/>
          </p:cNvSpPr>
          <p:nvPr>
            <p:ph type="title"/>
          </p:nvPr>
        </p:nvSpPr>
        <p:spPr/>
        <p:txBody>
          <a:bodyPr/>
          <a:lstStyle/>
          <a:p>
            <a:r>
              <a:rPr lang="en-US" dirty="0" smtClean="0"/>
              <a:t>Class types in dComp</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Class types in dComp</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052512" y="1991519"/>
            <a:ext cx="7038975"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dComp Performance</a:t>
            </a:r>
          </a:p>
          <a:p>
            <a:r>
              <a:rPr lang="en-US" dirty="0" smtClean="0"/>
              <a:t>PiP Evaluation</a:t>
            </a:r>
          </a:p>
          <a:p>
            <a:r>
              <a:rPr lang="en-US" dirty="0" smtClean="0"/>
              <a:t>Results</a:t>
            </a:r>
          </a:p>
          <a:p>
            <a:pPr lvl="1"/>
            <a:r>
              <a:rPr lang="en-US" dirty="0" smtClean="0"/>
              <a:t>Performance of PiP</a:t>
            </a:r>
          </a:p>
          <a:p>
            <a:pPr lvl="1"/>
            <a:r>
              <a:rPr lang="en-US" dirty="0" smtClean="0"/>
              <a:t>Questionnaire Rating</a:t>
            </a:r>
            <a:endParaRPr lang="en-US" dirty="0"/>
          </a:p>
        </p:txBody>
      </p:sp>
      <p:sp>
        <p:nvSpPr>
          <p:cNvPr id="3" name="Title 2"/>
          <p:cNvSpPr>
            <a:spLocks noGrp="1"/>
          </p:cNvSpPr>
          <p:nvPr>
            <p:ph type="title"/>
          </p:nvPr>
        </p:nvSpPr>
        <p:spPr/>
        <p:txBody>
          <a:bodyPr/>
          <a:lstStyle/>
          <a:p>
            <a:r>
              <a:rPr lang="en-US" dirty="0" smtClean="0"/>
              <a:t>Evaluation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Non-techies will be a part of the smart home</a:t>
            </a:r>
          </a:p>
          <a:p>
            <a:r>
              <a:rPr lang="en-US" dirty="0" smtClean="0"/>
              <a:t>Rules are the key</a:t>
            </a:r>
          </a:p>
          <a:p>
            <a:r>
              <a:rPr lang="en-US" dirty="0" smtClean="0"/>
              <a:t>An Interface that is easy to use</a:t>
            </a:r>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2438400"/>
            <a:ext cx="5410200" cy="1323439"/>
          </a:xfrm>
          <a:prstGeom prst="rect">
            <a:avLst/>
          </a:prstGeom>
          <a:noFill/>
        </p:spPr>
        <p:txBody>
          <a:bodyPr wrap="square" rtlCol="0">
            <a:spAutoFit/>
          </a:bodyPr>
          <a:lstStyle/>
          <a:p>
            <a:r>
              <a:rPr lang="en-US" sz="4000" dirty="0" smtClean="0"/>
              <a:t>Questions or Comments</a:t>
            </a:r>
            <a:endParaRPr lang="en-US"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971800"/>
            <a:ext cx="8229600" cy="3035491"/>
          </a:xfrm>
        </p:spPr>
        <p:txBody>
          <a:bodyPr>
            <a:normAutofit/>
          </a:bodyPr>
          <a:lstStyle/>
          <a:p>
            <a:r>
              <a:rPr lang="en-US" dirty="0" smtClean="0"/>
              <a:t>Imagine if all devices could speak</a:t>
            </a:r>
          </a:p>
          <a:p>
            <a:r>
              <a:rPr lang="en-US" dirty="0" smtClean="0"/>
              <a:t>Visualize a central device that can speak that language</a:t>
            </a:r>
          </a:p>
          <a:p>
            <a:r>
              <a:rPr lang="en-US" dirty="0" smtClean="0"/>
              <a:t>How far away are we…</a:t>
            </a:r>
          </a:p>
          <a:p>
            <a:r>
              <a:rPr lang="en-US" dirty="0" smtClean="0"/>
              <a:t>Meta – Appliances or Meta – Applications (MAps)</a:t>
            </a:r>
          </a:p>
          <a:p>
            <a:endParaRPr lang="en-US" dirty="0"/>
          </a:p>
        </p:txBody>
      </p:sp>
      <p:sp>
        <p:nvSpPr>
          <p:cNvPr id="3" name="Title 2"/>
          <p:cNvSpPr>
            <a:spLocks noGrp="1"/>
          </p:cNvSpPr>
          <p:nvPr>
            <p:ph type="title"/>
          </p:nvPr>
        </p:nvSpPr>
        <p:spPr>
          <a:xfrm>
            <a:off x="457200" y="274638"/>
            <a:ext cx="8229600" cy="2468562"/>
          </a:xfrm>
        </p:spPr>
        <p:txBody>
          <a:bodyPr>
            <a:normAutofit/>
          </a:bodyPr>
          <a:lstStyle/>
          <a:p>
            <a:r>
              <a:rPr lang="en-US" dirty="0" smtClean="0"/>
              <a:t>Meet the Jetson’s </a:t>
            </a:r>
            <a:br>
              <a:rPr lang="en-US" dirty="0" smtClean="0"/>
            </a:br>
            <a:r>
              <a:rPr lang="en-US" dirty="0" smtClean="0"/>
              <a:t>(only not as primitive cause  sprockets are </a:t>
            </a:r>
            <a:r>
              <a:rPr lang="en-US" i="1" dirty="0" smtClean="0"/>
              <a:t>so</a:t>
            </a:r>
            <a:r>
              <a:rPr lang="en-US" dirty="0" smtClean="0"/>
              <a:t> 2012)</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Rules</a:t>
            </a:r>
          </a:p>
          <a:p>
            <a:pPr lvl="1"/>
            <a:r>
              <a:rPr lang="en-US" dirty="0" smtClean="0"/>
              <a:t>Pre-Programmed Rules</a:t>
            </a:r>
          </a:p>
          <a:p>
            <a:pPr lvl="1"/>
            <a:r>
              <a:rPr lang="en-US" dirty="0" smtClean="0"/>
              <a:t>Agent Programmed Rules</a:t>
            </a:r>
          </a:p>
          <a:p>
            <a:pPr lvl="1"/>
            <a:r>
              <a:rPr lang="en-US" dirty="0" smtClean="0"/>
              <a:t>User Programmed Rules</a:t>
            </a:r>
          </a:p>
          <a:p>
            <a:pPr lvl="2"/>
            <a:r>
              <a:rPr lang="en-US" dirty="0" smtClean="0"/>
              <a:t>Program by Example</a:t>
            </a:r>
          </a:p>
          <a:p>
            <a:r>
              <a:rPr lang="en-US" dirty="0" smtClean="0"/>
              <a:t>Atomic &amp; Nuclear Functions</a:t>
            </a:r>
          </a:p>
          <a:p>
            <a:pPr lvl="2"/>
            <a:endParaRPr lang="en-US" dirty="0"/>
          </a:p>
        </p:txBody>
      </p:sp>
      <p:sp>
        <p:nvSpPr>
          <p:cNvPr id="3" name="Title 2"/>
          <p:cNvSpPr>
            <a:spLocks noGrp="1"/>
          </p:cNvSpPr>
          <p:nvPr>
            <p:ph type="title"/>
          </p:nvPr>
        </p:nvSpPr>
        <p:spPr/>
        <p:txBody>
          <a:bodyPr/>
          <a:lstStyle/>
          <a:p>
            <a:r>
              <a:rPr lang="en-US" dirty="0" smtClean="0"/>
              <a:t>Customizing Digital Homes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End User Programming</a:t>
            </a:r>
          </a:p>
          <a:p>
            <a:pPr lvl="1"/>
            <a:r>
              <a:rPr lang="en-US" dirty="0" smtClean="0"/>
              <a:t>Program By Example (PBE) </a:t>
            </a:r>
          </a:p>
          <a:p>
            <a:r>
              <a:rPr lang="en-US" dirty="0" smtClean="0"/>
              <a:t>For Non techies</a:t>
            </a:r>
          </a:p>
          <a:p>
            <a:r>
              <a:rPr lang="en-US" dirty="0" smtClean="0"/>
              <a:t>Creating Maps</a:t>
            </a:r>
          </a:p>
          <a:p>
            <a:r>
              <a:rPr lang="en-US" dirty="0" smtClean="0"/>
              <a:t>Atomic &amp; Nuclear Functions</a:t>
            </a:r>
          </a:p>
          <a:p>
            <a:pPr>
              <a:buNone/>
            </a:pP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Pervasive interactive Programming (PiP)</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is it again?</a:t>
            </a:r>
          </a:p>
          <a:p>
            <a:r>
              <a:rPr lang="en-US" dirty="0" smtClean="0"/>
              <a:t>What is the difference between a MAp and a Task</a:t>
            </a:r>
            <a:endParaRPr lang="en-US" dirty="0"/>
          </a:p>
        </p:txBody>
      </p:sp>
      <p:sp>
        <p:nvSpPr>
          <p:cNvPr id="3" name="Title 2"/>
          <p:cNvSpPr>
            <a:spLocks noGrp="1"/>
          </p:cNvSpPr>
          <p:nvPr>
            <p:ph type="title"/>
          </p:nvPr>
        </p:nvSpPr>
        <p:spPr/>
        <p:txBody>
          <a:bodyPr>
            <a:normAutofit fontScale="90000"/>
          </a:bodyPr>
          <a:lstStyle/>
          <a:p>
            <a:r>
              <a:rPr lang="en-US" dirty="0" smtClean="0"/>
              <a:t>Meta – Appliances / Applications (Maps)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Interaction Execution Engine (IEE)</a:t>
            </a:r>
          </a:p>
          <a:p>
            <a:r>
              <a:rPr lang="en-US" dirty="0" smtClean="0"/>
              <a:t>Event Handler (EH)</a:t>
            </a:r>
          </a:p>
          <a:p>
            <a:r>
              <a:rPr lang="en-US" dirty="0" smtClean="0"/>
              <a:t>Knowledge Engine (KE)</a:t>
            </a:r>
          </a:p>
          <a:p>
            <a:r>
              <a:rPr lang="en-US" dirty="0" smtClean="0"/>
              <a:t>Real-time Map Maintenance Engine (RTMM)</a:t>
            </a:r>
          </a:p>
          <a:p>
            <a:r>
              <a:rPr lang="en-US" dirty="0" smtClean="0"/>
              <a:t>Real-Time Rule Formation Engine (RTRF)</a:t>
            </a:r>
          </a:p>
          <a:p>
            <a:r>
              <a:rPr lang="en-US" dirty="0" smtClean="0"/>
              <a:t>GUI (PiPView)</a:t>
            </a:r>
            <a:endParaRPr lang="en-US" dirty="0"/>
          </a:p>
        </p:txBody>
      </p:sp>
      <p:sp>
        <p:nvSpPr>
          <p:cNvPr id="3" name="Title 2"/>
          <p:cNvSpPr>
            <a:spLocks noGrp="1"/>
          </p:cNvSpPr>
          <p:nvPr>
            <p:ph type="title"/>
          </p:nvPr>
        </p:nvSpPr>
        <p:spPr/>
        <p:txBody>
          <a:bodyPr/>
          <a:lstStyle/>
          <a:p>
            <a:r>
              <a:rPr lang="en-US" dirty="0" smtClean="0"/>
              <a:t>PiP System Architecture (Terms)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PiP Architecture (Diagram)</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2592984" y="1481138"/>
            <a:ext cx="3958032" cy="45259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Program functionality</a:t>
            </a:r>
          </a:p>
          <a:p>
            <a:r>
              <a:rPr lang="en-US" dirty="0" smtClean="0"/>
              <a:t>Create a MAp</a:t>
            </a:r>
          </a:p>
          <a:p>
            <a:r>
              <a:rPr lang="en-US" dirty="0" smtClean="0"/>
              <a:t>Resolve Conflicts</a:t>
            </a:r>
          </a:p>
          <a:p>
            <a:r>
              <a:rPr lang="en-US" dirty="0" smtClean="0"/>
              <a:t>To Run a Map</a:t>
            </a:r>
          </a:p>
          <a:p>
            <a:endParaRPr lang="en-US" dirty="0"/>
          </a:p>
        </p:txBody>
      </p:sp>
      <p:sp>
        <p:nvSpPr>
          <p:cNvPr id="3" name="Title 2"/>
          <p:cNvSpPr>
            <a:spLocks noGrp="1"/>
          </p:cNvSpPr>
          <p:nvPr>
            <p:ph type="title"/>
          </p:nvPr>
        </p:nvSpPr>
        <p:spPr/>
        <p:txBody>
          <a:bodyPr/>
          <a:lstStyle/>
          <a:p>
            <a:r>
              <a:rPr lang="en-US" dirty="0" smtClean="0"/>
              <a:t>How the System Works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is it?</a:t>
            </a:r>
          </a:p>
          <a:p>
            <a:r>
              <a:rPr lang="en-US" dirty="0" smtClean="0"/>
              <a:t>Why is it needed</a:t>
            </a:r>
          </a:p>
          <a:p>
            <a:endParaRPr lang="en-US" dirty="0" smtClean="0"/>
          </a:p>
          <a:p>
            <a:r>
              <a:rPr lang="en-US" b="1" dirty="0" smtClean="0"/>
              <a:t>D</a:t>
            </a:r>
            <a:r>
              <a:rPr lang="en-US" dirty="0" smtClean="0"/>
              <a:t>ecomposed </a:t>
            </a:r>
            <a:r>
              <a:rPr lang="en-US" b="1" dirty="0" smtClean="0"/>
              <a:t>Com</a:t>
            </a:r>
            <a:r>
              <a:rPr lang="en-US" dirty="0" smtClean="0"/>
              <a:t>munity </a:t>
            </a:r>
            <a:r>
              <a:rPr lang="en-US" b="1" dirty="0" smtClean="0"/>
              <a:t> P</a:t>
            </a:r>
            <a:r>
              <a:rPr lang="en-US" dirty="0" smtClean="0"/>
              <a:t>rogramming</a:t>
            </a:r>
            <a:endParaRPr lang="en-US" b="1" dirty="0"/>
          </a:p>
        </p:txBody>
      </p:sp>
      <p:sp>
        <p:nvSpPr>
          <p:cNvPr id="3" name="Title 2"/>
          <p:cNvSpPr>
            <a:spLocks noGrp="1"/>
          </p:cNvSpPr>
          <p:nvPr>
            <p:ph type="title"/>
          </p:nvPr>
        </p:nvSpPr>
        <p:spPr/>
        <p:txBody>
          <a:bodyPr/>
          <a:lstStyle/>
          <a:p>
            <a:r>
              <a:rPr lang="en-US" dirty="0" smtClean="0"/>
              <a:t>dComp Ontology</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3282</TotalTime>
  <Words>2263</Words>
  <Application>Microsoft Office PowerPoint</Application>
  <PresentationFormat>On-screen Show (4:3)</PresentationFormat>
  <Paragraphs>211</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End-user Customization of Intelligent Environments  Chen, Vallaghan, Clark</vt:lpstr>
      <vt:lpstr>Meet the Jetson’s  (only not as primitive cause  sprockets are so 2012)</vt:lpstr>
      <vt:lpstr>Customizing Digital Homes</vt:lpstr>
      <vt:lpstr>Pervasive interactive Programming (PiP)</vt:lpstr>
      <vt:lpstr>Meta – Appliances / Applications (Maps)</vt:lpstr>
      <vt:lpstr>PiP System Architecture (Terms)</vt:lpstr>
      <vt:lpstr>PiP Architecture (Diagram)</vt:lpstr>
      <vt:lpstr>How the System Works</vt:lpstr>
      <vt:lpstr>dComp Ontology</vt:lpstr>
      <vt:lpstr>Class types in dComp</vt:lpstr>
      <vt:lpstr>Class types in dComp</vt:lpstr>
      <vt:lpstr>Evaluation</vt:lpstr>
      <vt:lpstr>Conclusion</vt:lpstr>
      <vt:lpstr>Slide 14</vt:lpstr>
    </vt:vector>
  </TitlesOfParts>
  <Company>aclara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Patrick Davis</dc:creator>
  <cp:lastModifiedBy>Patrick Davis</cp:lastModifiedBy>
  <cp:revision>135</cp:revision>
  <dcterms:created xsi:type="dcterms:W3CDTF">2011-09-10T15:06:58Z</dcterms:created>
  <dcterms:modified xsi:type="dcterms:W3CDTF">2011-09-15T00:47:46Z</dcterms:modified>
</cp:coreProperties>
</file>