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2"/>
  </p:notesMasterIdLst>
  <p:handoutMasterIdLst>
    <p:handoutMasterId r:id="rId33"/>
  </p:handoutMasterIdLst>
  <p:sldIdLst>
    <p:sldId id="256" r:id="rId2"/>
    <p:sldId id="264" r:id="rId3"/>
    <p:sldId id="265" r:id="rId4"/>
    <p:sldId id="263" r:id="rId5"/>
    <p:sldId id="285" r:id="rId6"/>
    <p:sldId id="257" r:id="rId7"/>
    <p:sldId id="258" r:id="rId8"/>
    <p:sldId id="259" r:id="rId9"/>
    <p:sldId id="260" r:id="rId10"/>
    <p:sldId id="261" r:id="rId11"/>
    <p:sldId id="269" r:id="rId12"/>
    <p:sldId id="268" r:id="rId13"/>
    <p:sldId id="266" r:id="rId14"/>
    <p:sldId id="267" r:id="rId15"/>
    <p:sldId id="270" r:id="rId16"/>
    <p:sldId id="277" r:id="rId17"/>
    <p:sldId id="271" r:id="rId18"/>
    <p:sldId id="272" r:id="rId19"/>
    <p:sldId id="273" r:id="rId20"/>
    <p:sldId id="278" r:id="rId21"/>
    <p:sldId id="279" r:id="rId22"/>
    <p:sldId id="280" r:id="rId23"/>
    <p:sldId id="274" r:id="rId24"/>
    <p:sldId id="275" r:id="rId25"/>
    <p:sldId id="276" r:id="rId26"/>
    <p:sldId id="281" r:id="rId27"/>
    <p:sldId id="282" r:id="rId28"/>
    <p:sldId id="283" r:id="rId29"/>
    <p:sldId id="284" r:id="rId30"/>
    <p:sldId id="262" r:id="rId3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851" autoAdjust="0"/>
    <p:restoredTop sz="78462" autoAdjust="0"/>
  </p:normalViewPr>
  <p:slideViewPr>
    <p:cSldViewPr>
      <p:cViewPr varScale="1">
        <p:scale>
          <a:sx n="102" d="100"/>
          <a:sy n="102" d="100"/>
        </p:scale>
        <p:origin x="-108" y="-90"/>
      </p:cViewPr>
      <p:guideLst>
        <p:guide orient="horz" pos="2160"/>
        <p:guide pos="2880"/>
      </p:guideLst>
    </p:cSldViewPr>
  </p:slideViewPr>
  <p:outlineViewPr>
    <p:cViewPr>
      <p:scale>
        <a:sx n="33" d="100"/>
        <a:sy n="33" d="100"/>
      </p:scale>
      <p:origin x="0" y="48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546" y="-96"/>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D18826F4-E02F-4296-95BC-98C54DFAD7DD}" type="datetimeFigureOut">
              <a:rPr lang="en-US" smtClean="0"/>
              <a:t>10/19/2011</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097BA01A-E1F3-4633-A467-E8401E41CFAB}"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4D604E11-8D94-4BD7-AF4A-5F4FDA9A86F9}" type="datetimeFigureOut">
              <a:rPr lang="en-US" smtClean="0"/>
              <a:pPr/>
              <a:t>10/19/2011</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4B5FCFC4-BAC0-4DE9-BDF3-967A611CF4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5FCFC4-BAC0-4DE9-BDF3-967A611CF41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GECAD Intelligent Decision Room:</a:t>
            </a:r>
          </a:p>
          <a:p>
            <a:endParaRPr lang="en-US" dirty="0" smtClean="0"/>
          </a:p>
          <a:p>
            <a:r>
              <a:rPr lang="en-US" dirty="0" smtClean="0"/>
              <a:t>Interactive 61” Plasma screen</a:t>
            </a:r>
          </a:p>
          <a:p>
            <a:r>
              <a:rPr lang="en-US" dirty="0" smtClean="0"/>
              <a:t>Interactive holographic screen</a:t>
            </a:r>
          </a:p>
          <a:p>
            <a:r>
              <a:rPr lang="en-US" dirty="0" err="1" smtClean="0"/>
              <a:t>Mimio</a:t>
            </a:r>
            <a:r>
              <a:rPr lang="en-US" dirty="0" smtClean="0"/>
              <a:t> Note grabber</a:t>
            </a:r>
          </a:p>
          <a:p>
            <a:r>
              <a:rPr lang="en-US" dirty="0" smtClean="0"/>
              <a:t>An</a:t>
            </a:r>
            <a:r>
              <a:rPr lang="en-US" baseline="0" dirty="0" smtClean="0"/>
              <a:t> </a:t>
            </a:r>
            <a:r>
              <a:rPr lang="en-US" dirty="0" smtClean="0"/>
              <a:t>interactive 26” LCD screen (6 of them) used</a:t>
            </a:r>
            <a:r>
              <a:rPr lang="en-US" baseline="0" dirty="0" smtClean="0"/>
              <a:t> by 3 decision points</a:t>
            </a:r>
          </a:p>
          <a:p>
            <a:r>
              <a:rPr lang="en-US" baseline="0" dirty="0" smtClean="0"/>
              <a:t>3 cameras, microphones and activating terminals controlled by a CAN network</a:t>
            </a:r>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GECAD Intelligent Decision Room:</a:t>
            </a:r>
          </a:p>
          <a:p>
            <a:endParaRPr lang="en-US" dirty="0" smtClean="0"/>
          </a:p>
          <a:p>
            <a:r>
              <a:rPr lang="en-US" dirty="0" smtClean="0"/>
              <a:t>Interactive 61” Plasma screen</a:t>
            </a:r>
          </a:p>
          <a:p>
            <a:r>
              <a:rPr lang="en-US" dirty="0" smtClean="0"/>
              <a:t>Interactive holographic screen</a:t>
            </a:r>
          </a:p>
          <a:p>
            <a:r>
              <a:rPr lang="en-US" dirty="0" err="1" smtClean="0"/>
              <a:t>Mimio</a:t>
            </a:r>
            <a:r>
              <a:rPr lang="en-US" dirty="0" smtClean="0"/>
              <a:t> Note grabber</a:t>
            </a:r>
          </a:p>
          <a:p>
            <a:r>
              <a:rPr lang="en-US" dirty="0" smtClean="0"/>
              <a:t>An</a:t>
            </a:r>
            <a:r>
              <a:rPr lang="en-US" baseline="0" dirty="0" smtClean="0"/>
              <a:t> </a:t>
            </a:r>
            <a:r>
              <a:rPr lang="en-US" dirty="0" smtClean="0"/>
              <a:t>interactive 26” LCD screen (6 of them) used</a:t>
            </a:r>
            <a:r>
              <a:rPr lang="en-US" baseline="0" dirty="0" smtClean="0"/>
              <a:t> by 3 decision points</a:t>
            </a:r>
          </a:p>
          <a:p>
            <a:r>
              <a:rPr lang="en-US" baseline="0" dirty="0" smtClean="0"/>
              <a:t>3 cameras, microphones and activating terminals controlled by a CAN network</a:t>
            </a:r>
            <a:endParaRPr lang="en-US" dirty="0" smtClean="0"/>
          </a:p>
          <a:p>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5FCFC4-BAC0-4DE9-BDF3-967A611CF41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5FCFC4-BAC0-4DE9-BDF3-967A611CF41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a:t>
            </a:r>
            <a:r>
              <a:rPr lang="en-US" baseline="0" dirty="0" smtClean="0"/>
              <a:t>p work losses are attributed to being time consuming, having high costs, improperly using group dynamics.</a:t>
            </a:r>
          </a:p>
          <a:p>
            <a:r>
              <a:rPr lang="en-US" baseline="0" dirty="0" smtClean="0"/>
              <a:t>Groups are better to understand problems and </a:t>
            </a:r>
            <a:r>
              <a:rPr lang="en-US" baseline="0" dirty="0" smtClean="0"/>
              <a:t>detect flaws, </a:t>
            </a:r>
            <a:r>
              <a:rPr lang="en-US" baseline="0" dirty="0" smtClean="0"/>
              <a:t>participant’s different knowledge, and processing skills allow results that could not be achieved individually.</a:t>
            </a:r>
          </a:p>
          <a:p>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Use a simplified model of Groups and Social Systems for Decision Making processes, balancing Emotional and Rational aspects in a correct way</a:t>
            </a:r>
          </a:p>
          <a:p>
            <a:r>
              <a:rPr lang="en-US" dirty="0" smtClean="0"/>
              <a:t>• Use a decision making simulation system to support meeting participants. This will involve the emotional component in the decision making process</a:t>
            </a:r>
          </a:p>
          <a:p>
            <a:r>
              <a:rPr lang="en-US" dirty="0" smtClean="0"/>
              <a:t>• Use an argumentation support system, suggesting arguments to be used by a meeting participant in the interaction with other participants</a:t>
            </a:r>
          </a:p>
          <a:p>
            <a:r>
              <a:rPr lang="en-US" dirty="0" smtClean="0"/>
              <a:t>• The mixed initiative interface for the developed system</a:t>
            </a:r>
          </a:p>
          <a:p>
            <a:r>
              <a:rPr lang="en-US" dirty="0" smtClean="0"/>
              <a:t>• The availability of the system in order to be used in any place, in different devices and at different times.</a:t>
            </a:r>
          </a:p>
          <a:p>
            <a:endParaRPr lang="en-US" dirty="0" smtClean="0"/>
          </a:p>
          <a:p>
            <a:r>
              <a:rPr lang="en-US" dirty="0" smtClean="0"/>
              <a:t>Some of the Components:</a:t>
            </a:r>
          </a:p>
          <a:p>
            <a:pPr>
              <a:buFontTx/>
              <a:buChar char="-"/>
            </a:pPr>
            <a:r>
              <a:rPr lang="en-US" dirty="0" smtClean="0"/>
              <a:t> </a:t>
            </a:r>
            <a:r>
              <a:rPr lang="en-US" dirty="0" err="1" smtClean="0"/>
              <a:t>WebMeeting</a:t>
            </a:r>
            <a:r>
              <a:rPr lang="en-US" dirty="0" smtClean="0"/>
              <a:t> Plus</a:t>
            </a:r>
          </a:p>
          <a:p>
            <a:pPr>
              <a:buFontTx/>
              <a:buChar char="-"/>
            </a:pPr>
            <a:r>
              <a:rPr lang="en-US" dirty="0" smtClean="0"/>
              <a:t> ABS4GD (Agent Based Simulation for Group Decision)</a:t>
            </a:r>
          </a:p>
          <a:p>
            <a:pPr>
              <a:buFontTx/>
              <a:buChar char="-"/>
            </a:pPr>
            <a:r>
              <a:rPr lang="en-US" dirty="0" smtClean="0"/>
              <a:t> WebABS4GD</a:t>
            </a:r>
          </a:p>
          <a:p>
            <a:pPr>
              <a:buFontTx/>
              <a:buChar char="-"/>
            </a:pPr>
            <a:r>
              <a:rPr lang="en-US" dirty="0" smtClean="0"/>
              <a:t> IGTAI (Idea Generation Tool for Ambient Intelligence)</a:t>
            </a:r>
          </a:p>
          <a:p>
            <a:pPr>
              <a:buFontTx/>
              <a:buChar char="-"/>
            </a:pPr>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87">
              <a:defRPr/>
            </a:pPr>
            <a:r>
              <a:rPr lang="en-US" b="1" dirty="0" smtClean="0"/>
              <a:t>Focused on multi-criteria problems</a:t>
            </a:r>
            <a:r>
              <a:rPr lang="en-US" b="1" baseline="0" dirty="0" smtClean="0"/>
              <a:t> </a:t>
            </a:r>
            <a:r>
              <a:rPr lang="en-US" baseline="0" dirty="0" smtClean="0"/>
              <a:t>where there are several alternatives that are evaluated by various decision criteria</a:t>
            </a:r>
          </a:p>
          <a:p>
            <a:pPr defTabSz="923087">
              <a:defRPr/>
            </a:pPr>
            <a:r>
              <a:rPr lang="en-US" b="1" dirty="0" smtClean="0"/>
              <a:t>Allows participants to post arguments in favor/neutral/against</a:t>
            </a:r>
            <a:r>
              <a:rPr lang="en-US" dirty="0" smtClean="0"/>
              <a:t> the</a:t>
            </a:r>
            <a:r>
              <a:rPr lang="en-US" baseline="0" dirty="0" smtClean="0"/>
              <a:t> different alternatives being discussed in reference to a particular problem</a:t>
            </a:r>
          </a:p>
          <a:p>
            <a:pPr defTabSz="923087">
              <a:defRPr/>
            </a:pPr>
            <a:endParaRPr lang="en-US" dirty="0" smtClean="0"/>
          </a:p>
        </p:txBody>
      </p:sp>
      <p:sp>
        <p:nvSpPr>
          <p:cNvPr id="4" name="Slide Number Placeholder 3"/>
          <p:cNvSpPr>
            <a:spLocks noGrp="1"/>
          </p:cNvSpPr>
          <p:nvPr>
            <p:ph type="sldNum" sz="quarter" idx="10"/>
          </p:nvPr>
        </p:nvSpPr>
        <p:spPr/>
        <p:txBody>
          <a:bodyPr/>
          <a:lstStyle/>
          <a:p>
            <a:fld id="{4B5FCFC4-BAC0-4DE9-BDF3-967A611CF41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Facilitator agent helps the responsible for the meeting in its organization.  Coordinates all the process and at the end of the meeting reports the results to the responsible</a:t>
            </a:r>
          </a:p>
          <a:p>
            <a:r>
              <a:rPr lang="en-US" baseline="0" dirty="0" smtClean="0"/>
              <a:t>The Assistant agent works as an assistant to the participant of the meeting presenting all the updated information at the meeting.  Like a bridge between the participant and the participant agent.</a:t>
            </a:r>
          </a:p>
          <a:p>
            <a:r>
              <a:rPr lang="en-US" baseline="0" dirty="0" smtClean="0"/>
              <a:t>The participant agent is the most important agent and can best be described according to the layers it is made up by: the knowledge layer, the communication layer, and the reasoning layer.</a:t>
            </a:r>
          </a:p>
          <a:p>
            <a:r>
              <a:rPr lang="en-US" baseline="0" dirty="0" smtClean="0"/>
              <a:t>Let’s take a closer look at its layers.</a:t>
            </a:r>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knowledge layer has information about the environment where</a:t>
            </a:r>
            <a:r>
              <a:rPr lang="en-US" baseline="0" dirty="0" smtClean="0"/>
              <a:t> he is situated, about the public profile of the other participant’s agents in the decision meeting group, and its own preferences and goals.  This information has a lot of uncertainty associated with it.  As interactions continue it will become more accurate.</a:t>
            </a:r>
          </a:p>
          <a:p>
            <a:endParaRPr lang="en-US" baseline="0" dirty="0" smtClean="0"/>
          </a:p>
          <a:p>
            <a:r>
              <a:rPr lang="en-US" baseline="0" dirty="0" smtClean="0"/>
              <a:t>The interaction layer is responsible for the communication with other agents, the interface with the user of the group decision making simulator and by the mixed initiative interaction between participant and agent.</a:t>
            </a:r>
          </a:p>
          <a:p>
            <a:endParaRPr lang="en-US" baseline="0" dirty="0" smtClean="0"/>
          </a:p>
          <a:p>
            <a:r>
              <a:rPr lang="en-US" baseline="0" dirty="0" smtClean="0"/>
              <a:t>The reasoning layer contains four major components: the argumentative system, the decision making module, the emotional system, and the reputation module.</a:t>
            </a:r>
          </a:p>
          <a:p>
            <a:endParaRPr lang="en-US" baseline="0" dirty="0" smtClean="0"/>
          </a:p>
          <a:p>
            <a:r>
              <a:rPr lang="en-US" baseline="0" dirty="0" smtClean="0"/>
              <a:t>The argumentative system is responsible for the arguments generation.  </a:t>
            </a:r>
            <a:r>
              <a:rPr lang="en-US" dirty="0" smtClean="0"/>
              <a:t>This component will generate explanatory arguments and persuasive arguments, using the internal agent’s emotional state and about what he thinks of the others agents’ profile (including the emotional state).</a:t>
            </a:r>
          </a:p>
          <a:p>
            <a:endParaRPr lang="en-US" dirty="0" smtClean="0"/>
          </a:p>
          <a:p>
            <a:r>
              <a:rPr lang="en-US" dirty="0" smtClean="0"/>
              <a:t>The decision making module will support agents when choosing the preferred alternative and will classify all the set of alternatives in three classes: preferred, indifferent and inadmissible.</a:t>
            </a:r>
          </a:p>
          <a:p>
            <a:endParaRPr lang="en-US" dirty="0" smtClean="0"/>
          </a:p>
          <a:p>
            <a:r>
              <a:rPr lang="pt-BR" dirty="0" smtClean="0"/>
              <a:t>The emotional system </a:t>
            </a:r>
            <a:r>
              <a:rPr lang="en-US" dirty="0" smtClean="0"/>
              <a:t>will generate emotions and moods, affecting the choice of the arguments to send to the others participants, the evaluation of the received arguments, and the final decision.</a:t>
            </a:r>
          </a:p>
          <a:p>
            <a:endParaRPr lang="en-US" dirty="0" smtClean="0"/>
          </a:p>
          <a:p>
            <a:r>
              <a:rPr lang="en-US" dirty="0" smtClean="0"/>
              <a:t>The reputation module defines the level of trust to the participant agent in the delegation of actions.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B5FCFC4-BAC0-4DE9-BDF3-967A611CF41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Types</a:t>
            </a:r>
            <a:r>
              <a:rPr lang="en-US" baseline="0" dirty="0" smtClean="0"/>
              <a:t> of arguments are used by agents to persuade each other.</a:t>
            </a:r>
          </a:p>
          <a:p>
            <a:r>
              <a:rPr lang="en-US" dirty="0" smtClean="0"/>
              <a:t>This selection of arguments is compatible with the power relations identified in the political model: reward, coercive, referent, and legitimate.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B5FCFC4-BAC0-4DE9-BDF3-967A611CF41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Goals for Smart Office</a:t>
            </a:r>
            <a:r>
              <a:rPr lang="en-US" baseline="0" dirty="0" smtClean="0"/>
              <a:t>s and Intelligent Decision Spaces.  Talking about determining the state, adapting to their desires, and improving their involvement and satisfaction with their environment.  For example, adaptive lighting.</a:t>
            </a:r>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Uses scale proposed by</a:t>
            </a:r>
            <a:r>
              <a:rPr lang="en-US" baseline="0" dirty="0" smtClean="0"/>
              <a:t> Krauss for the definition of strong and weak arguments</a:t>
            </a:r>
          </a:p>
          <a:p>
            <a:pPr>
              <a:buFontTx/>
              <a:buChar char="-"/>
            </a:pPr>
            <a:r>
              <a:rPr lang="en-US" baseline="0" dirty="0" smtClean="0"/>
              <a:t>Without characteristic data about an opponent, the selection follow the order defined by Krauss</a:t>
            </a:r>
          </a:p>
          <a:p>
            <a:pPr>
              <a:buFontTx/>
              <a:buChar char="-"/>
            </a:pPr>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5FCFC4-BAC0-4DE9-BDF3-967A611CF41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 the idea generation</a:t>
            </a:r>
            <a:r>
              <a:rPr lang="en-US" baseline="0" dirty="0" smtClean="0"/>
              <a:t> task</a:t>
            </a:r>
          </a:p>
          <a:p>
            <a:r>
              <a:rPr lang="en-US" baseline="0" dirty="0" smtClean="0"/>
              <a:t>Several known techniques such as</a:t>
            </a:r>
          </a:p>
          <a:p>
            <a:r>
              <a:rPr lang="en-US" baseline="0" dirty="0" smtClean="0"/>
              <a:t> - the Nominal Group Technique (NGT)</a:t>
            </a:r>
          </a:p>
          <a:p>
            <a:r>
              <a:rPr lang="en-US" baseline="0" dirty="0" smtClean="0"/>
              <a:t> - Theory of Inventive Problem Solving Profession Classes-Great Results (TRIZ)</a:t>
            </a:r>
          </a:p>
          <a:p>
            <a:r>
              <a:rPr lang="en-US" baseline="0" dirty="0" smtClean="0"/>
              <a:t> - Mind-mapping</a:t>
            </a:r>
          </a:p>
          <a:p>
            <a:r>
              <a:rPr lang="en-US" baseline="0" dirty="0" smtClean="0"/>
              <a:t> - Brainstorming</a:t>
            </a:r>
          </a:p>
          <a:p>
            <a:r>
              <a:rPr lang="en-US" baseline="0" dirty="0" smtClean="0"/>
              <a:t> - cooperative KJ</a:t>
            </a:r>
          </a:p>
          <a:p>
            <a:endParaRPr lang="en-US" baseline="0" dirty="0" smtClean="0"/>
          </a:p>
          <a:p>
            <a:r>
              <a:rPr lang="en-US" baseline="0" dirty="0" smtClean="0"/>
              <a:t>Need two principals and four rules to be successful:</a:t>
            </a:r>
          </a:p>
          <a:p>
            <a:endParaRPr lang="en-US" baseline="0" dirty="0" smtClean="0"/>
          </a:p>
          <a:p>
            <a:r>
              <a:rPr lang="en-US" baseline="0" dirty="0" smtClean="0"/>
              <a:t>Judgment Delay means that in the use of this technique there is no space to criticize the other’s ideas because that could stop the improvement of some ideas.</a:t>
            </a:r>
          </a:p>
          <a:p>
            <a:r>
              <a:rPr lang="en-US" baseline="0" dirty="0" smtClean="0"/>
              <a:t>The Amount Creates Quality means that the existence of more ideas means a better final solution.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B5FCFC4-BAC0-4DE9-BDF3-967A611CF41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collection of agents that work at a particular moment in the simulator:</a:t>
            </a:r>
          </a:p>
          <a:p>
            <a:pPr>
              <a:buFontTx/>
              <a:buChar char="-"/>
            </a:pPr>
            <a:r>
              <a:rPr lang="en-US" dirty="0" smtClean="0"/>
              <a:t>ten participant agents</a:t>
            </a:r>
          </a:p>
          <a:p>
            <a:pPr>
              <a:buFontTx/>
              <a:buChar char="-"/>
            </a:pPr>
            <a:r>
              <a:rPr lang="en-US" dirty="0" smtClean="0"/>
              <a:t> facilitator agent (responsible for the follow-up of all simulations)</a:t>
            </a:r>
          </a:p>
          <a:p>
            <a:pPr>
              <a:buFontTx/>
              <a:buChar char="-"/>
            </a:pPr>
            <a:r>
              <a:rPr lang="en-US" dirty="0" smtClean="0"/>
              <a:t> the voting agent</a:t>
            </a:r>
          </a:p>
          <a:p>
            <a:pPr>
              <a:buFontTx/>
              <a:buChar char="-"/>
            </a:pPr>
            <a:r>
              <a:rPr lang="en-US" dirty="0" smtClean="0"/>
              <a:t> the clock agent (OAA is not specially designed for simulation, for that reason it was necessary to introduce a clock agent to control the simulation)</a:t>
            </a:r>
          </a:p>
          <a:p>
            <a:pPr>
              <a:buFontTx/>
              <a:buChar char="-"/>
            </a:pPr>
            <a:r>
              <a:rPr lang="en-US" dirty="0" smtClean="0"/>
              <a:t> the </a:t>
            </a:r>
            <a:r>
              <a:rPr lang="en-US" dirty="0" err="1" smtClean="0"/>
              <a:t>oaa</a:t>
            </a:r>
            <a:r>
              <a:rPr lang="en-US" dirty="0" smtClean="0"/>
              <a:t> monitor (i.e. an agent that belongs to the OAA platform, and is used to trace, debug and profile communication events for an OAA agent community) </a:t>
            </a:r>
          </a:p>
          <a:p>
            <a:pPr>
              <a:buFontTx/>
              <a:buChar char="-"/>
            </a:pPr>
            <a:r>
              <a:rPr lang="en-US" dirty="0" smtClean="0"/>
              <a:t> the application agent (responsible for the communication between the community of agents and the simulator interface).</a:t>
            </a:r>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extract of the arguments exchanged by the participant agents.  Once a simulation is accomplished, agents update the knowledge about the other agents’ profile (e.g. agent credibility).</a:t>
            </a:r>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a:t>
            </a:r>
            <a:r>
              <a:rPr lang="en-US" baseline="0" dirty="0" smtClean="0"/>
              <a:t> screen of the system.</a:t>
            </a:r>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left presents a window of the responsible of the meeting where it is possible to see, in the top, a list of all the participants in the meeting. The public profile of each one of the participants can be </a:t>
            </a:r>
            <a:r>
              <a:rPr lang="en-US" dirty="0" err="1" smtClean="0"/>
              <a:t>visualised</a:t>
            </a:r>
            <a:r>
              <a:rPr lang="en-US" dirty="0" smtClean="0"/>
              <a:t> by the responsible if he intends to do it. </a:t>
            </a:r>
          </a:p>
          <a:p>
            <a:endParaRPr lang="en-US" dirty="0" smtClean="0"/>
          </a:p>
          <a:p>
            <a:r>
              <a:rPr lang="en-US" dirty="0" smtClean="0"/>
              <a:t>In the bottom of the window it is presented a graphic with the trend of the meeting. For each alternative the characteristics can be </a:t>
            </a:r>
            <a:r>
              <a:rPr lang="en-US" dirty="0" err="1" smtClean="0"/>
              <a:t>visualised</a:t>
            </a:r>
            <a:r>
              <a:rPr lang="en-US" dirty="0" smtClean="0"/>
              <a:t>, as well as how many participants may support that alternative.</a:t>
            </a:r>
          </a:p>
          <a:p>
            <a:endParaRPr lang="en-US" dirty="0" smtClean="0"/>
          </a:p>
          <a:p>
            <a:r>
              <a:rPr lang="en-US" dirty="0" smtClean="0"/>
              <a:t>On the right there is a window of the participant where it is possible to see a table with all the requests made by a participant/agent of a meeting to all the other participants.</a:t>
            </a:r>
          </a:p>
          <a:p>
            <a:endParaRPr lang="en-US" dirty="0" smtClean="0"/>
          </a:p>
          <a:p>
            <a:r>
              <a:rPr lang="en-US" dirty="0" smtClean="0"/>
              <a:t>In the bottom it is possible to see a graphic that shows all the preferred alternatives of the participant. The graphic shows to the participant the trends and the chances of each alternative.</a:t>
            </a:r>
          </a:p>
          <a:p>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Meeting Desktop panel where it is possible to see the user ranking that consists of a three bar graphic representing the number of ideas introduced by the current user, the number of ideas from the worst and from the best one as well as the total number of ideas introduced.</a:t>
            </a:r>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a:t>
            </a:r>
            <a:r>
              <a:rPr lang="en-US" baseline="0" dirty="0" smtClean="0"/>
              <a:t> decision is one of our most coveted human traits.  Now we are trying to replace the human in the </a:t>
            </a:r>
            <a:r>
              <a:rPr lang="en-US" baseline="0" dirty="0" smtClean="0"/>
              <a:t>process.  </a:t>
            </a:r>
            <a:r>
              <a:rPr lang="en-US" baseline="0" dirty="0" smtClean="0"/>
              <a:t>Why?  </a:t>
            </a:r>
            <a:r>
              <a:rPr lang="en-US" baseline="0" dirty="0" smtClean="0"/>
              <a:t>Because</a:t>
            </a:r>
            <a:r>
              <a:rPr lang="en-US" dirty="0" smtClean="0"/>
              <a:t> w</a:t>
            </a:r>
            <a:r>
              <a:rPr lang="en-US" baseline="0" dirty="0" smtClean="0"/>
              <a:t>e </a:t>
            </a:r>
            <a:r>
              <a:rPr lang="en-US" baseline="0" dirty="0" smtClean="0"/>
              <a:t>now have increased business opportunities and there is intense competition.  We need fast decision making to succeed.  If any of you have tried to make a decision with someone overseas you are aware that takes longer </a:t>
            </a:r>
            <a:r>
              <a:rPr lang="en-US" baseline="0" dirty="0" smtClean="0"/>
              <a:t>to talk about ideas and to </a:t>
            </a:r>
            <a:r>
              <a:rPr lang="en-US" baseline="0" dirty="0" smtClean="0"/>
              <a:t>make a </a:t>
            </a:r>
            <a:r>
              <a:rPr lang="en-US" baseline="0" dirty="0" smtClean="0"/>
              <a:t>decision. Instead </a:t>
            </a:r>
            <a:r>
              <a:rPr lang="en-US" baseline="0" dirty="0" smtClean="0"/>
              <a:t>of a few hours… it might take a few days.  We have to deal with time zones and differing holiday calendars, etc.</a:t>
            </a:r>
          </a:p>
          <a:p>
            <a:endParaRPr lang="en-US" baseline="0" dirty="0" smtClean="0"/>
          </a:p>
          <a:p>
            <a:r>
              <a:rPr lang="en-US" baseline="0" dirty="0" smtClean="0"/>
              <a:t>We want these environments to “[promote] an easy management, efficient actions and, most importantly, to support the creation and selection of the most advantageous decisions”.</a:t>
            </a:r>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20" y="4379595"/>
            <a:ext cx="5547360" cy="4456430"/>
          </a:xfrm>
        </p:spPr>
        <p:txBody>
          <a:bodyPr>
            <a:normAutofit fontScale="92500"/>
          </a:bodyPr>
          <a:lstStyle/>
          <a:p>
            <a:r>
              <a:rPr lang="en-US" dirty="0" smtClean="0"/>
              <a:t>Let’s take a step back and look at how</a:t>
            </a:r>
            <a:r>
              <a:rPr lang="en-US" baseline="0" dirty="0" smtClean="0"/>
              <a:t> our environment has changed.   Let’s get our mind around how we have meetings and make decisions on a daily basis in our lives.</a:t>
            </a:r>
          </a:p>
          <a:p>
            <a:endParaRPr lang="en-US" dirty="0" smtClean="0"/>
          </a:p>
          <a:p>
            <a:r>
              <a:rPr lang="en-US" dirty="0" smtClean="0"/>
              <a:t>Started as a definite time and location.  Slowly moved to become non-location based.  Now</a:t>
            </a:r>
            <a:r>
              <a:rPr lang="en-US" baseline="0" dirty="0" smtClean="0"/>
              <a:t> moving to non-time based and non-location based.  Examples are </a:t>
            </a:r>
            <a:r>
              <a:rPr lang="en-US" baseline="0" dirty="0" err="1" smtClean="0"/>
              <a:t>Evites</a:t>
            </a:r>
            <a:r>
              <a:rPr lang="en-US" baseline="0" dirty="0" smtClean="0"/>
              <a:t>, Email </a:t>
            </a:r>
            <a:r>
              <a:rPr lang="en-US" baseline="0" dirty="0" smtClean="0"/>
              <a:t>Announcements, </a:t>
            </a:r>
            <a:r>
              <a:rPr lang="en-US" baseline="0" dirty="0" smtClean="0"/>
              <a:t>Google Docs, Blog Comments, Survey Monkey.  All are trying to accomplish something different and each style of meeting has a different purpose.  We also have surveys that are a type of meeting.</a:t>
            </a:r>
          </a:p>
          <a:p>
            <a:endParaRPr lang="en-US" baseline="0" dirty="0" smtClean="0"/>
          </a:p>
          <a:p>
            <a:r>
              <a:rPr lang="en-US" baseline="0" dirty="0" smtClean="0"/>
              <a:t>Wouldn’t it be great if when you got an </a:t>
            </a:r>
            <a:r>
              <a:rPr lang="en-US" baseline="0" dirty="0" err="1" smtClean="0"/>
              <a:t>evite</a:t>
            </a:r>
            <a:r>
              <a:rPr lang="en-US" baseline="0" dirty="0" smtClean="0"/>
              <a:t>, it would check your calendar and automatically reply and add it to your calendar if appropriate?  Wouldn’t it be great if it knew certain events like </a:t>
            </a:r>
            <a:r>
              <a:rPr lang="en-US" baseline="0" dirty="0" smtClean="0"/>
              <a:t>jewelry </a:t>
            </a:r>
            <a:r>
              <a:rPr lang="en-US" baseline="0" dirty="0" smtClean="0"/>
              <a:t>parties that you did not want to attend and would automatically respond appropriately to that?  What about only accepting invitations to those that you prefer to spend time with?</a:t>
            </a:r>
          </a:p>
          <a:p>
            <a:endParaRPr lang="en-US" baseline="0" dirty="0" smtClean="0"/>
          </a:p>
          <a:p>
            <a:r>
              <a:rPr lang="en-US" baseline="0" dirty="0" smtClean="0"/>
              <a:t>Extend that concept to collaboration… What if you could have </a:t>
            </a:r>
            <a:r>
              <a:rPr lang="en-US" baseline="0" dirty="0" err="1" smtClean="0"/>
              <a:t>evite</a:t>
            </a:r>
            <a:r>
              <a:rPr lang="en-US" baseline="0" dirty="0" smtClean="0"/>
              <a:t> negotiate a time to have a end of season party with others automatically based on each user’s preferences and feelings about a specific day or time?  It could use Survey Monkey to understand the user’s preferences and feelings towards different ideas and then automatically negotiate between the users.  Based on the results would automatically generate an </a:t>
            </a:r>
            <a:r>
              <a:rPr lang="en-US" baseline="0" dirty="0" err="1" smtClean="0"/>
              <a:t>evite</a:t>
            </a:r>
            <a:r>
              <a:rPr lang="en-US" baseline="0" dirty="0" smtClean="0"/>
              <a:t> to the group.  </a:t>
            </a:r>
            <a:endParaRPr lang="en-US" baseline="0" dirty="0" smtClean="0"/>
          </a:p>
          <a:p>
            <a:endParaRPr lang="en-US" dirty="0" smtClean="0"/>
          </a:p>
          <a:p>
            <a:r>
              <a:rPr lang="en-US" baseline="0" dirty="0" smtClean="0"/>
              <a:t>Better </a:t>
            </a:r>
            <a:r>
              <a:rPr lang="en-US" baseline="0" dirty="0" smtClean="0"/>
              <a:t>yet, it could analyze your Google calendar and understand how you like to spend your time and then generate your preferences for you.  It could </a:t>
            </a:r>
            <a:r>
              <a:rPr lang="en-US" baseline="0" dirty="0" smtClean="0"/>
              <a:t>data-mine </a:t>
            </a:r>
            <a:r>
              <a:rPr lang="en-US" baseline="0" dirty="0" smtClean="0"/>
              <a:t>your email and GPS history to </a:t>
            </a:r>
            <a:r>
              <a:rPr lang="en-US" baseline="0" dirty="0" smtClean="0"/>
              <a:t>determine </a:t>
            </a:r>
            <a:r>
              <a:rPr lang="en-US" baseline="0" dirty="0" smtClean="0"/>
              <a:t>when you like to do certain activities and then generate your preferences and feelings towards doing certain activities or doing activities at certain times.</a:t>
            </a:r>
          </a:p>
        </p:txBody>
      </p:sp>
      <p:sp>
        <p:nvSpPr>
          <p:cNvPr id="4" name="Slide Number Placeholder 3"/>
          <p:cNvSpPr>
            <a:spLocks noGrp="1"/>
          </p:cNvSpPr>
          <p:nvPr>
            <p:ph type="sldNum" sz="quarter" idx="10"/>
          </p:nvPr>
        </p:nvSpPr>
        <p:spPr/>
        <p:txBody>
          <a:bodyPr/>
          <a:lstStyle/>
          <a:p>
            <a:fld id="{4B5FCFC4-BAC0-4DE9-BDF3-967A611CF41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5FCFC4-BAC0-4DE9-BDF3-967A611CF41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lvl="2" defTabSz="923087">
              <a:defRPr/>
            </a:pPr>
            <a:r>
              <a:rPr lang="en-US" dirty="0" smtClean="0"/>
              <a:t>Smart offices are</a:t>
            </a:r>
            <a:r>
              <a:rPr lang="en-US" baseline="0" dirty="0" smtClean="0"/>
              <a:t> used for decision making.  There are three main types of ways they can be implemented.</a:t>
            </a:r>
            <a:endParaRPr lang="en-US" dirty="0" smtClean="0"/>
          </a:p>
          <a:p>
            <a:pPr marL="0" lvl="2" defTabSz="923087">
              <a:defRPr/>
            </a:pPr>
            <a:endParaRPr lang="en-US" dirty="0" smtClean="0"/>
          </a:p>
          <a:p>
            <a:pPr marL="0" lvl="2" defTabSz="923087">
              <a:defRPr/>
            </a:pPr>
            <a:r>
              <a:rPr lang="en-US" dirty="0" smtClean="0"/>
              <a:t>Reactive and Rule-Based Decision Systems have a set of facts and rules representing the various states of the environment and its inhabitants. Actions are triggered when all conditions satisfied.  This</a:t>
            </a:r>
            <a:r>
              <a:rPr lang="en-US" baseline="0" dirty="0" smtClean="0"/>
              <a:t> technique must be constructed by the programmer or the user.</a:t>
            </a:r>
            <a:endParaRPr lang="en-US" dirty="0" smtClean="0"/>
          </a:p>
          <a:p>
            <a:pPr marL="0" lvl="2" defTabSz="923087">
              <a:defRPr/>
            </a:pPr>
            <a:endParaRPr lang="en-US" dirty="0" smtClean="0"/>
          </a:p>
          <a:p>
            <a:pPr marL="0" lvl="2" defTabSz="923087">
              <a:defRPr/>
            </a:pPr>
            <a:r>
              <a:rPr lang="en-US" dirty="0" smtClean="0"/>
              <a:t>Planning</a:t>
            </a:r>
            <a:r>
              <a:rPr lang="en-US" baseline="0" dirty="0" smtClean="0"/>
              <a:t> Algorithms have a model of the environment, the available actions, the resulting effects, and are able to generate a solution in the form of a sequence of actions that lead to desired tasks’ objectives.  They use decision making agents to autonomously select the best actions.</a:t>
            </a:r>
          </a:p>
          <a:p>
            <a:pPr marL="0" lvl="2" defTabSz="923087">
              <a:defRPr/>
            </a:pPr>
            <a:endParaRPr lang="en-US" baseline="0" dirty="0" smtClean="0"/>
          </a:p>
          <a:p>
            <a:pPr marL="0" lvl="2" defTabSz="923087">
              <a:defRPr/>
            </a:pPr>
            <a:r>
              <a:rPr lang="en-US" baseline="0" dirty="0" smtClean="0"/>
              <a:t>Machine Learning Algorithms techniques have a highly complex environments to be controlled according to the preferences of its inhabitants and solution pass by hierarchical multi-agent systems with reinforced learning.  But, they require the inhabitant or the programmer to provide a training set of data to the system.  And pose many challenges to safety considerations and computational efficiency in large scale environments, but has the possibility to perform many useful tasks, improve comfort, and be energy efficient.</a:t>
            </a:r>
          </a:p>
          <a:p>
            <a:pPr marL="0" lvl="2" defTabSz="923087">
              <a:defRPr/>
            </a:pPr>
            <a:endParaRPr lang="en-US" baseline="0" dirty="0" smtClean="0"/>
          </a:p>
          <a:p>
            <a:pPr marL="0" lvl="2" defTabSz="923087">
              <a:defRPr/>
            </a:pPr>
            <a:r>
              <a:rPr lang="en-US" baseline="0" dirty="0" smtClean="0"/>
              <a:t>To summarize, smart offices are an environment that can adapt itself to user needs, release users from routine tasks, change the environment to suit their preferences, and access services available at each moment by customized interfaces.  All of those factors as used to improve the efficiency of decision making.</a:t>
            </a:r>
          </a:p>
        </p:txBody>
      </p:sp>
      <p:sp>
        <p:nvSpPr>
          <p:cNvPr id="4" name="Slide Number Placeholder 3"/>
          <p:cNvSpPr>
            <a:spLocks noGrp="1"/>
          </p:cNvSpPr>
          <p:nvPr>
            <p:ph type="sldNum" sz="quarter" idx="10"/>
          </p:nvPr>
        </p:nvSpPr>
        <p:spPr/>
        <p:txBody>
          <a:bodyPr/>
          <a:lstStyle/>
          <a:p>
            <a:fld id="{4B5FCFC4-BAC0-4DE9-BDF3-967A611CF41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093" y="4225925"/>
            <a:ext cx="6780107" cy="4149090"/>
          </a:xfrm>
        </p:spPr>
        <p:txBody>
          <a:bodyPr>
            <a:noAutofit/>
          </a:bodyPr>
          <a:lstStyle/>
          <a:p>
            <a:r>
              <a:rPr lang="en-US" sz="1100" dirty="0" smtClean="0"/>
              <a:t>Active Badge – Badge that user wears when inside building.  Allows receptionist to locate user and transfer that user’s incoming calls to the nearest phone.</a:t>
            </a:r>
          </a:p>
          <a:p>
            <a:endParaRPr lang="en-US" sz="1100" dirty="0" smtClean="0"/>
          </a:p>
          <a:p>
            <a:r>
              <a:rPr lang="en-US" sz="1100" dirty="0" smtClean="0"/>
              <a:t>MONICA – Anticipate user intentions and augment the environment to communicate useful information through user monitoring.  Used gesture recognition, 3 dimensional mouse, a magic board, magic desk, finger and click detection, virtual assistance, support for distributed collaborative work, user tracking, face recognition, activity detection, and an internet agent.</a:t>
            </a:r>
          </a:p>
          <a:p>
            <a:endParaRPr lang="en-US" sz="1100" dirty="0" smtClean="0"/>
          </a:p>
          <a:p>
            <a:r>
              <a:rPr lang="en-US" sz="1100" dirty="0" smtClean="0"/>
              <a:t>Intelligent Environment Laboratory of IGD Rostock – Creates an interactive environment based on multimodal interfaces, and </a:t>
            </a:r>
            <a:r>
              <a:rPr lang="en-US" sz="1100" b="1" dirty="0" smtClean="0"/>
              <a:t>goal-oriented</a:t>
            </a:r>
            <a:r>
              <a:rPr lang="en-US" sz="1100" dirty="0" smtClean="0"/>
              <a:t> interaction (deviates from the normal function oriented interaction).  Uses speech analysis and recognition, dialogue management system, context manager, different sensors for perception, planning assistant, scheduler, and lots of devices.</a:t>
            </a:r>
          </a:p>
          <a:p>
            <a:endParaRPr lang="en-US" sz="1100" dirty="0" smtClean="0"/>
          </a:p>
          <a:p>
            <a:r>
              <a:rPr lang="en-US" sz="1100" dirty="0" smtClean="0"/>
              <a:t>Smart </a:t>
            </a:r>
            <a:r>
              <a:rPr lang="en-US" sz="1100" dirty="0" err="1" smtClean="0"/>
              <a:t>DoorPlate</a:t>
            </a:r>
            <a:r>
              <a:rPr lang="en-US" sz="1100" dirty="0" smtClean="0"/>
              <a:t> – Performs simple secretarial tasks (for example: accept and forward messages).  Display note and change them remotely.  Has a person tracking system, additional sensors (for example detect if door is open), and actuators like door locks.  Focused on the scenario of visitor direction services.  Is peer-to-peer unlike usually client-server systems.</a:t>
            </a:r>
          </a:p>
          <a:p>
            <a:endParaRPr lang="en-US" sz="1100" dirty="0" smtClean="0"/>
          </a:p>
          <a:p>
            <a:r>
              <a:rPr lang="en-US" sz="1100" dirty="0" smtClean="0"/>
              <a:t>Stanford’s Interactive Workspaces – Focus on augmenting a dedicated meeting space with technology such as large displays, wireless/multimodal I/O devices, and seamless integration of mobile and wireless “appliances” including handheld PCs.  Table was designed to look like a standard conference room table, but was actually a 3’x4’ display.  System infrastructure is a middleware infrastructure tying together devices that have their own low-level operating system.</a:t>
            </a:r>
          </a:p>
          <a:p>
            <a:endParaRPr lang="en-US" sz="1100" dirty="0" smtClean="0"/>
          </a:p>
          <a:p>
            <a:r>
              <a:rPr lang="en-US" sz="1100" dirty="0" smtClean="0"/>
              <a:t>Sensor-R-Us – Uses “base stations” and “personal sensors” to detect the occurrence of meetings.</a:t>
            </a:r>
          </a:p>
          <a:p>
            <a:endParaRPr lang="en-US" sz="1100" dirty="0" smtClean="0"/>
          </a:p>
          <a:p>
            <a:r>
              <a:rPr lang="en-US" sz="1100" dirty="0" smtClean="0"/>
              <a:t>Ambient Agoras – A social architectural space that supports collaboration, informal communication, and social awareness.  Can take certain self directed actions based on previously collected information and leaves the human out from the decision process.  Empowers function in the foreground to empower users to make decisions and take mature and responsible actions.</a:t>
            </a:r>
          </a:p>
        </p:txBody>
      </p:sp>
      <p:sp>
        <p:nvSpPr>
          <p:cNvPr id="4" name="Slide Number Placeholder 3"/>
          <p:cNvSpPr>
            <a:spLocks noGrp="1"/>
          </p:cNvSpPr>
          <p:nvPr>
            <p:ph type="sldNum" sz="quarter" idx="10"/>
          </p:nvPr>
        </p:nvSpPr>
        <p:spPr/>
        <p:txBody>
          <a:bodyPr/>
          <a:lstStyle/>
          <a:p>
            <a:fld id="{4B5FCFC4-BAC0-4DE9-BDF3-967A611CF41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FCFC4-BAC0-4DE9-BDF3-967A611CF41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MIT – Has</a:t>
            </a:r>
            <a:r>
              <a:rPr lang="en-US" baseline="0" dirty="0" smtClean="0"/>
              <a:t> two components: one is reactive and the other is adaptive.  </a:t>
            </a:r>
            <a:r>
              <a:rPr lang="en-US" baseline="0" dirty="0" smtClean="0"/>
              <a:t>They believe </a:t>
            </a:r>
            <a:r>
              <a:rPr lang="en-US" baseline="0" dirty="0" smtClean="0"/>
              <a:t>that these environments should assist the user rather than requiring the user to attend to everyday activities.  Supports change and adapts.  Change is initiated by anonymous devices customized to users, by explicit user requests, by the needs of applications, and different operating conditions.</a:t>
            </a:r>
            <a:endParaRPr lang="en-US" dirty="0" smtClean="0"/>
          </a:p>
          <a:p>
            <a:endParaRPr lang="en-US" dirty="0" smtClean="0"/>
          </a:p>
          <a:p>
            <a:r>
              <a:rPr lang="en-US" dirty="0" smtClean="0"/>
              <a:t>IDIAP – Data recorded is precisely</a:t>
            </a:r>
            <a:r>
              <a:rPr lang="en-US" baseline="0" dirty="0" smtClean="0"/>
              <a:t> synchronized so that every microphone, pen-stroke, and video sample can be associated with simultaneously captured samples from other media streams.  Uses XML to catalogue all data which is accessible with an off-line interactive browsing system.</a:t>
            </a:r>
          </a:p>
          <a:p>
            <a:endParaRPr lang="en-US" baseline="0" dirty="0" smtClean="0"/>
          </a:p>
          <a:p>
            <a:r>
              <a:rPr lang="en-US" baseline="0" dirty="0" err="1" smtClean="0"/>
              <a:t>SMaRT</a:t>
            </a:r>
            <a:r>
              <a:rPr lang="en-US" baseline="0" dirty="0" smtClean="0"/>
              <a:t> – Provides meeting support services not requiring explicit human computer interaction.  It enables the room to react to appropriately  to user’s needs which maintains the focus on their own </a:t>
            </a:r>
            <a:r>
              <a:rPr lang="en-US" b="1" baseline="0" dirty="0" smtClean="0"/>
              <a:t>goals</a:t>
            </a:r>
            <a:r>
              <a:rPr lang="en-US" baseline="0" dirty="0" smtClean="0"/>
              <a:t>.  Collects data on behaviors and analyzes the participants’ interactions and activities on the meeting.</a:t>
            </a:r>
          </a:p>
          <a:p>
            <a:endParaRPr lang="en-US" baseline="0" dirty="0" smtClean="0"/>
          </a:p>
          <a:p>
            <a:r>
              <a:rPr lang="en-US" baseline="0" dirty="0" smtClean="0"/>
              <a:t>NIST – Sense on-going human activities and respond to them.  </a:t>
            </a:r>
            <a:r>
              <a:rPr lang="en-US" baseline="0" dirty="0" smtClean="0"/>
              <a:t>Integrates </a:t>
            </a:r>
            <a:r>
              <a:rPr lang="en-US" baseline="0" dirty="0" smtClean="0"/>
              <a:t>components from multiple sources, </a:t>
            </a:r>
            <a:r>
              <a:rPr lang="en-US" baseline="0" dirty="0" smtClean="0"/>
              <a:t>(extracts </a:t>
            </a:r>
            <a:r>
              <a:rPr lang="en-US" baseline="0" dirty="0" smtClean="0"/>
              <a:t>low-level semantic descriptions in the form of annotations from the data streams from which it infers higher-level annotations about the users tasks in the meeting context</a:t>
            </a:r>
            <a:r>
              <a:rPr lang="en-US" baseline="0" dirty="0" smtClean="0"/>
              <a:t>.)</a:t>
            </a:r>
            <a:endParaRPr lang="en-US" baseline="0" dirty="0" smtClean="0"/>
          </a:p>
          <a:p>
            <a:endParaRPr lang="en-US" baseline="0" dirty="0" smtClean="0"/>
          </a:p>
          <a:p>
            <a:r>
              <a:rPr lang="en-US" baseline="0" dirty="0" smtClean="0"/>
              <a:t>M4 and AMI – Multi Modal Meeting Manager – Translate captured information into annotated meeting minutes that allow for high-level retrieval questions.  Enables structuring, browsing, and querying of an archive of </a:t>
            </a:r>
            <a:r>
              <a:rPr lang="en-US" baseline="0" dirty="0" smtClean="0"/>
              <a:t>automatically </a:t>
            </a:r>
            <a:r>
              <a:rPr lang="en-US" baseline="0" dirty="0" smtClean="0"/>
              <a:t>analyzed meetings.  </a:t>
            </a:r>
            <a:r>
              <a:rPr lang="en-US" baseline="0" dirty="0" smtClean="0"/>
              <a:t>(Augmented </a:t>
            </a:r>
            <a:r>
              <a:rPr lang="en-US" baseline="0" dirty="0" smtClean="0"/>
              <a:t>Multi-party Interaction enhances the value of the multi-modal recordings and to make human interaction more effective in real-time</a:t>
            </a:r>
            <a:r>
              <a:rPr lang="en-US" baseline="0"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B5FCFC4-BAC0-4DE9-BDF3-967A611CF41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7" name="Object 15"/>
          <p:cNvGraphicFramePr>
            <a:graphicFrameLocks noChangeAspect="1"/>
          </p:cNvGraphicFramePr>
          <p:nvPr/>
        </p:nvGraphicFramePr>
        <p:xfrm>
          <a:off x="44450" y="2393950"/>
          <a:ext cx="9077325" cy="1819275"/>
        </p:xfrm>
        <a:graphic>
          <a:graphicData uri="http://schemas.openxmlformats.org/presentationml/2006/ole">
            <p:oleObj spid="_x0000_s1026" name="Image" r:id="rId3" imgW="10209524" imgH="1815873" progId="">
              <p:embed/>
            </p:oleObj>
          </a:graphicData>
        </a:graphic>
      </p:graphicFrame>
      <p:grpSp>
        <p:nvGrpSpPr>
          <p:cNvPr id="2" name="Group 16"/>
          <p:cNvGrpSpPr>
            <a:grpSpLocks/>
          </p:cNvGrpSpPr>
          <p:nvPr/>
        </p:nvGrpSpPr>
        <p:grpSpPr bwMode="auto">
          <a:xfrm>
            <a:off x="34925" y="4292600"/>
            <a:ext cx="9074150" cy="2520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w="9525">
              <a:noFill/>
              <a:miter lim="800000"/>
              <a:headEnd/>
              <a:tailEnd/>
            </a:ln>
            <a:effectLst/>
          </p:spPr>
          <p:txBody>
            <a:bodyPr wrap="none" anchor="ctr"/>
            <a:lstStyle/>
            <a:p>
              <a:endParaRPr lang="en-US"/>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endParaRPr lang="en-US"/>
            </a:p>
          </p:txBody>
        </p:sp>
      </p:grpSp>
      <p:sp>
        <p:nvSpPr>
          <p:cNvPr id="3091"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endParaRPr lang="en-US"/>
          </a:p>
        </p:txBody>
      </p:sp>
      <p:grpSp>
        <p:nvGrpSpPr>
          <p:cNvPr id="3"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endParaRPr lang="en-US"/>
            </a:p>
          </p:txBody>
        </p:sp>
        <p:sp>
          <p:nvSpPr>
            <p:cNvPr id="3094"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3095"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3096"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3097"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grpSp>
      <p:sp>
        <p:nvSpPr>
          <p:cNvPr id="3074" name="Rectangle 2"/>
          <p:cNvSpPr>
            <a:spLocks noGrp="1" noChangeArrowheads="1"/>
          </p:cNvSpPr>
          <p:nvPr>
            <p:ph type="ctrTitle"/>
          </p:nvPr>
        </p:nvSpPr>
        <p:spPr bwMode="ltGray">
          <a:xfrm>
            <a:off x="762000" y="990600"/>
            <a:ext cx="7772400" cy="1066800"/>
          </a:xfrm>
        </p:spPr>
        <p:txBody>
          <a:bodyPr/>
          <a:lstStyle>
            <a:lvl1pPr algn="ct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E70E0FAC-A86D-4492-8A1B-C814B8C79692}" type="datetime1">
              <a:rPr lang="en-US" smtClean="0"/>
              <a:pPr/>
              <a:t>10/19/2011</a:t>
            </a:fld>
            <a:endParaRPr 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760BADAE-A79A-439B-948C-63B48F6E03FE}" type="slidenum">
              <a:rPr lang="en-US" smtClean="0"/>
              <a:pPr/>
              <a:t>‹#›</a:t>
            </a:fld>
            <a:endParaRPr lang="en-US"/>
          </a:p>
        </p:txBody>
      </p:sp>
      <p:grpSp>
        <p:nvGrpSpPr>
          <p:cNvPr id="4" name="Group 26"/>
          <p:cNvGrpSpPr>
            <a:grpSpLocks/>
          </p:cNvGrpSpPr>
          <p:nvPr/>
        </p:nvGrpSpPr>
        <p:grpSpPr bwMode="auto">
          <a:xfrm>
            <a:off x="2482850" y="2895600"/>
            <a:ext cx="2698750" cy="1041400"/>
            <a:chOff x="1610" y="1965"/>
            <a:chExt cx="1700" cy="656"/>
          </a:xfrm>
        </p:grpSpPr>
        <p:pic>
          <p:nvPicPr>
            <p:cNvPr id="3099" name="Picture 27" descr="Untitled-1 copy"/>
            <p:cNvPicPr>
              <a:picLocks noChangeAspect="1" noChangeArrowheads="1"/>
            </p:cNvPicPr>
            <p:nvPr userDrawn="1"/>
          </p:nvPicPr>
          <p:blipFill>
            <a:blip r:embed="rId4" cstate="print"/>
            <a:srcRect/>
            <a:stretch>
              <a:fillRect/>
            </a:stretch>
          </p:blipFill>
          <p:spPr bwMode="gray">
            <a:xfrm>
              <a:off x="2426" y="1965"/>
              <a:ext cx="590" cy="590"/>
            </a:xfrm>
            <a:prstGeom prst="rect">
              <a:avLst/>
            </a:prstGeom>
            <a:noFill/>
          </p:spPr>
        </p:pic>
        <p:pic>
          <p:nvPicPr>
            <p:cNvPr id="3100" name="Picture 28" descr="Untitled-1 copy"/>
            <p:cNvPicPr>
              <a:picLocks noChangeAspect="1" noChangeArrowheads="1"/>
            </p:cNvPicPr>
            <p:nvPr userDrawn="1"/>
          </p:nvPicPr>
          <p:blipFill>
            <a:blip r:embed="rId5" cstate="print"/>
            <a:srcRect/>
            <a:stretch>
              <a:fillRect/>
            </a:stretch>
          </p:blipFill>
          <p:spPr bwMode="gray">
            <a:xfrm>
              <a:off x="3061" y="2372"/>
              <a:ext cx="249" cy="249"/>
            </a:xfrm>
            <a:prstGeom prst="rect">
              <a:avLst/>
            </a:prstGeom>
            <a:noFill/>
          </p:spPr>
        </p:pic>
        <p:pic>
          <p:nvPicPr>
            <p:cNvPr id="3101" name="Picture 29" descr="Untitled-1 copy"/>
            <p:cNvPicPr>
              <a:picLocks noChangeAspect="1" noChangeArrowheads="1"/>
            </p:cNvPicPr>
            <p:nvPr userDrawn="1"/>
          </p:nvPicPr>
          <p:blipFill>
            <a:blip r:embed="rId4" cstate="print"/>
            <a:srcRect/>
            <a:stretch>
              <a:fillRect/>
            </a:stretch>
          </p:blipFill>
          <p:spPr bwMode="gray">
            <a:xfrm>
              <a:off x="1610" y="2237"/>
              <a:ext cx="363" cy="363"/>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07638F-7487-46F9-8F94-680F2A19436B}" type="datetime1">
              <a:rPr lang="en-US" smtClean="0"/>
              <a:pPr/>
              <a:t>10/19/2011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2DEAA1-E0E5-4DAA-9C16-D45CD6D1E7BB}" type="datetime1">
              <a:rPr lang="en-US" smtClean="0"/>
              <a:pPr/>
              <a:t>10/19/2011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281743A6-A36F-4E56-8BD8-683FCC8EAACD}" type="datetime1">
              <a:rPr lang="en-US" smtClean="0"/>
              <a:pPr/>
              <a:t>10/19/2011</a:t>
            </a:fld>
            <a:endParaRPr lang="en-US"/>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16F754-E258-4736-A0E3-A2EC4E05DF69}" type="datetime1">
              <a:rPr lang="en-US" smtClean="0"/>
              <a:pPr/>
              <a:t>10/19/2011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9D0F544-3A7B-4266-ADF0-406C745EACFB}" type="datetime1">
              <a:rPr lang="en-US" smtClean="0"/>
              <a:pPr/>
              <a:t>10/19/2011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86DE966-A7D7-4F90-85E6-AFCC0EBD4398}" type="datetime1">
              <a:rPr lang="en-US" smtClean="0"/>
              <a:pPr/>
              <a:t>10/19/2011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87390C9-7439-4DFA-8A94-522C1F13732C}" type="datetime1">
              <a:rPr lang="en-US" smtClean="0"/>
              <a:pPr/>
              <a:t>10/19/2011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F7DD56E-4161-44A7-945A-E7A01C777B22}" type="datetime1">
              <a:rPr lang="en-US" smtClean="0"/>
              <a:pPr/>
              <a:t>10/19/2011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85DDA53-4D0D-4084-810B-EA4CE69F56D9}" type="datetime1">
              <a:rPr lang="en-US" smtClean="0"/>
              <a:pPr/>
              <a:t>10/19/2011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78F2EF1-6236-445D-90F5-E5EC26B4451B}" type="datetime1">
              <a:rPr lang="en-US" smtClean="0"/>
              <a:pPr/>
              <a:t>10/19/2011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512ED7D-26A8-4DD0-858E-B1B044227F52}" type="datetime1">
              <a:rPr lang="en-US" smtClean="0"/>
              <a:pPr/>
              <a:t>10/19/2011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0BADAE-A79A-439B-948C-63B48F6E03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endParaRPr lang="en-US"/>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endParaRPr lang="en-US"/>
            </a:p>
          </p:txBody>
        </p:sp>
        <p:sp>
          <p:nvSpPr>
            <p:cNvPr id="1038" name="Freeform 14"/>
            <p:cNvSpPr>
              <a:spLocks/>
            </p:cNvSpPr>
            <p:nvPr userDrawn="1"/>
          </p:nvSpPr>
          <p:spPr bwMode="gray">
            <a:xfrm>
              <a:off x="-1" y="513"/>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endParaRPr lang="en-US"/>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en-US"/>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en-US"/>
          </a:p>
        </p:txBody>
      </p:sp>
      <p:pic>
        <p:nvPicPr>
          <p:cNvPr id="1041" name="Picture 17" descr="Untitled-1 copy"/>
          <p:cNvPicPr>
            <a:picLocks noChangeAspect="1" noChangeArrowheads="1"/>
          </p:cNvPicPr>
          <p:nvPr/>
        </p:nvPicPr>
        <p:blipFill>
          <a:blip r:embed="rId14" cstate="print"/>
          <a:srcRect/>
          <a:stretch>
            <a:fillRect/>
          </a:stretch>
        </p:blipFill>
        <p:spPr bwMode="gray">
          <a:xfrm>
            <a:off x="252413" y="382588"/>
            <a:ext cx="720725" cy="720725"/>
          </a:xfrm>
          <a:prstGeom prst="rect">
            <a:avLst/>
          </a:prstGeom>
          <a:noFill/>
        </p:spPr>
      </p:pic>
      <p:pic>
        <p:nvPicPr>
          <p:cNvPr id="1042" name="Picture 18" descr="Untitled-1 copy"/>
          <p:cNvPicPr>
            <a:picLocks noChangeAspect="1" noChangeArrowheads="1"/>
          </p:cNvPicPr>
          <p:nvPr/>
        </p:nvPicPr>
        <p:blipFill>
          <a:blip r:embed="rId15" cstate="print"/>
          <a:srcRect/>
          <a:stretch>
            <a:fillRect/>
          </a:stretch>
        </p:blipFill>
        <p:spPr bwMode="gray">
          <a:xfrm>
            <a:off x="973138" y="765175"/>
            <a:ext cx="358775" cy="358775"/>
          </a:xfrm>
          <a:prstGeom prst="rect">
            <a:avLst/>
          </a:prstGeom>
          <a:noFill/>
        </p:spPr>
      </p:pic>
      <p:sp>
        <p:nvSpPr>
          <p:cNvPr id="1026" name="Rectangle 2"/>
          <p:cNvSpPr>
            <a:spLocks noGrp="1" noChangeArrowheads="1"/>
          </p:cNvSpPr>
          <p:nvPr>
            <p:ph type="title"/>
          </p:nvPr>
        </p:nvSpPr>
        <p:spPr bwMode="gray">
          <a:xfrm>
            <a:off x="1676400" y="274638"/>
            <a:ext cx="66294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948ACCC-DA51-4229-BAEE-6AE2FA40F805}" type="datetime1">
              <a:rPr lang="en-US" smtClean="0"/>
              <a:pPr/>
              <a:t>10/19/2011</a:t>
            </a:fld>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60BADAE-A79A-439B-948C-63B48F6E03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t>Smart Offices and Intelligent Decision Rooms</a:t>
            </a:r>
            <a:br>
              <a:rPr lang="en-US" sz="3600" dirty="0" smtClean="0"/>
            </a:br>
            <a:r>
              <a:rPr lang="en-US" sz="2400" dirty="0" smtClean="0"/>
              <a:t>By Ramos, </a:t>
            </a:r>
            <a:r>
              <a:rPr lang="en-US" sz="2400" dirty="0" err="1" smtClean="0"/>
              <a:t>Marreiros</a:t>
            </a:r>
            <a:r>
              <a:rPr lang="en-US" sz="2400" dirty="0" smtClean="0"/>
              <a:t>, Santos, and </a:t>
            </a:r>
            <a:r>
              <a:rPr lang="en-US" sz="2400" dirty="0" err="1" smtClean="0"/>
              <a:t>Freitas</a:t>
            </a:r>
            <a:r>
              <a:rPr lang="en-US" sz="2400" dirty="0" smtClean="0"/>
              <a:t> </a:t>
            </a:r>
            <a:endParaRPr lang="en-US" sz="3600" dirty="0"/>
          </a:p>
        </p:txBody>
      </p:sp>
      <p:sp>
        <p:nvSpPr>
          <p:cNvPr id="3" name="Subtitle 2"/>
          <p:cNvSpPr>
            <a:spLocks noGrp="1"/>
          </p:cNvSpPr>
          <p:nvPr>
            <p:ph type="subTitle" idx="1"/>
          </p:nvPr>
        </p:nvSpPr>
        <p:spPr/>
        <p:txBody>
          <a:bodyPr/>
          <a:lstStyle/>
          <a:p>
            <a:r>
              <a:rPr lang="en-US" dirty="0" smtClean="0"/>
              <a:t>Nancy Shah</a:t>
            </a:r>
          </a:p>
          <a:p>
            <a:r>
              <a:rPr lang="en-US" dirty="0" smtClean="0"/>
              <a:t>October 19, 2011</a:t>
            </a:r>
          </a:p>
        </p:txBody>
      </p:sp>
      <p:sp>
        <p:nvSpPr>
          <p:cNvPr id="4" name="Slide Number Placeholder 3"/>
          <p:cNvSpPr>
            <a:spLocks noGrp="1"/>
          </p:cNvSpPr>
          <p:nvPr>
            <p:ph type="sldNum" sz="quarter" idx="4"/>
          </p:nvPr>
        </p:nvSpPr>
        <p:spPr/>
        <p:txBody>
          <a:bodyPr/>
          <a:lstStyle/>
          <a:p>
            <a:fld id="{760BADAE-A79A-439B-948C-63B48F6E03F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LAID Project</a:t>
            </a:r>
            <a:endParaRPr lang="en-US" dirty="0"/>
          </a:p>
        </p:txBody>
      </p:sp>
      <p:sp>
        <p:nvSpPr>
          <p:cNvPr id="3" name="Content Placeholder 2"/>
          <p:cNvSpPr>
            <a:spLocks noGrp="1"/>
          </p:cNvSpPr>
          <p:nvPr>
            <p:ph idx="1"/>
          </p:nvPr>
        </p:nvSpPr>
        <p:spPr>
          <a:xfrm>
            <a:off x="457200" y="1447801"/>
            <a:ext cx="8229600" cy="1143000"/>
          </a:xfrm>
        </p:spPr>
        <p:txBody>
          <a:bodyPr/>
          <a:lstStyle/>
          <a:p>
            <a:pPr algn="ctr">
              <a:buNone/>
            </a:pPr>
            <a:r>
              <a:rPr lang="en-US" b="1" dirty="0" smtClean="0"/>
              <a:t>L</a:t>
            </a:r>
            <a:r>
              <a:rPr lang="en-US" dirty="0" smtClean="0"/>
              <a:t>aboratory of </a:t>
            </a:r>
            <a:r>
              <a:rPr lang="en-US" b="1" dirty="0" smtClean="0"/>
              <a:t>A</a:t>
            </a:r>
            <a:r>
              <a:rPr lang="en-US" dirty="0" smtClean="0"/>
              <a:t>mbient </a:t>
            </a:r>
            <a:r>
              <a:rPr lang="en-US" b="1" dirty="0" smtClean="0"/>
              <a:t>I</a:t>
            </a:r>
            <a:r>
              <a:rPr lang="en-US" dirty="0" smtClean="0"/>
              <a:t>ntelligent for </a:t>
            </a:r>
            <a:r>
              <a:rPr lang="en-US" b="1" dirty="0" smtClean="0"/>
              <a:t>D</a:t>
            </a:r>
            <a:r>
              <a:rPr lang="en-US" dirty="0" smtClean="0"/>
              <a:t>ecision Support</a:t>
            </a:r>
          </a:p>
        </p:txBody>
      </p:sp>
      <p:sp>
        <p:nvSpPr>
          <p:cNvPr id="4" name="Slide Number Placeholder 3"/>
          <p:cNvSpPr>
            <a:spLocks noGrp="1"/>
          </p:cNvSpPr>
          <p:nvPr>
            <p:ph type="sldNum" sz="quarter" idx="12"/>
          </p:nvPr>
        </p:nvSpPr>
        <p:spPr/>
        <p:txBody>
          <a:bodyPr/>
          <a:lstStyle/>
          <a:p>
            <a:fld id="{760BADAE-A79A-439B-948C-63B48F6E03FE}" type="slidenum">
              <a:rPr lang="en-US" smtClean="0"/>
              <a:pPr/>
              <a:t>10</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1" y="2971800"/>
            <a:ext cx="9144000" cy="2743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Intelligent Decision Room</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11</a:t>
            </a:fld>
            <a:endParaRPr lang="en-US"/>
          </a:p>
        </p:txBody>
      </p:sp>
      <p:pic>
        <p:nvPicPr>
          <p:cNvPr id="5" name="Picture 2"/>
          <p:cNvPicPr>
            <a:picLocks noChangeAspect="1" noChangeArrowheads="1"/>
          </p:cNvPicPr>
          <p:nvPr/>
        </p:nvPicPr>
        <p:blipFill>
          <a:blip r:embed="rId3" cstate="print"/>
          <a:srcRect/>
          <a:stretch>
            <a:fillRect/>
          </a:stretch>
        </p:blipFill>
        <p:spPr bwMode="auto">
          <a:xfrm>
            <a:off x="838200" y="1447800"/>
            <a:ext cx="7162801" cy="496831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Meetings</a:t>
            </a:r>
            <a:endParaRPr lang="en-US" dirty="0"/>
          </a:p>
        </p:txBody>
      </p:sp>
      <p:sp>
        <p:nvSpPr>
          <p:cNvPr id="3" name="Content Placeholder 2"/>
          <p:cNvSpPr>
            <a:spLocks noGrp="1"/>
          </p:cNvSpPr>
          <p:nvPr>
            <p:ph idx="1"/>
          </p:nvPr>
        </p:nvSpPr>
        <p:spPr/>
        <p:txBody>
          <a:bodyPr/>
          <a:lstStyle/>
          <a:p>
            <a:r>
              <a:rPr lang="en-US" dirty="0" smtClean="0"/>
              <a:t>Important events involving people at different locations</a:t>
            </a:r>
          </a:p>
          <a:p>
            <a:r>
              <a:rPr lang="en-US" dirty="0" smtClean="0"/>
              <a:t>Ideas are exposed</a:t>
            </a:r>
          </a:p>
          <a:p>
            <a:r>
              <a:rPr lang="en-US" dirty="0" smtClean="0"/>
              <a:t>Alternatives are considered</a:t>
            </a:r>
          </a:p>
          <a:p>
            <a:r>
              <a:rPr lang="en-US" dirty="0" smtClean="0"/>
              <a:t>Argumentation and negotiation take place</a:t>
            </a:r>
          </a:p>
          <a:p>
            <a:r>
              <a:rPr lang="en-US" dirty="0" smtClean="0"/>
              <a:t>Affected by the emotional and rational aspects of participants</a:t>
            </a:r>
          </a:p>
          <a:p>
            <a:endParaRPr lang="en-US" dirty="0" smtClean="0"/>
          </a:p>
        </p:txBody>
      </p:sp>
      <p:sp>
        <p:nvSpPr>
          <p:cNvPr id="4" name="Slide Number Placeholder 3"/>
          <p:cNvSpPr>
            <a:spLocks noGrp="1"/>
          </p:cNvSpPr>
          <p:nvPr>
            <p:ph type="sldNum" sz="quarter" idx="12"/>
          </p:nvPr>
        </p:nvSpPr>
        <p:spPr/>
        <p:txBody>
          <a:bodyPr/>
          <a:lstStyle/>
          <a:p>
            <a:fld id="{760BADAE-A79A-439B-948C-63B48F6E03FE}"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a:t>
            </a:r>
            <a:endParaRPr lang="en-US" dirty="0"/>
          </a:p>
        </p:txBody>
      </p:sp>
      <p:sp>
        <p:nvSpPr>
          <p:cNvPr id="3" name="Content Placeholder 2"/>
          <p:cNvSpPr>
            <a:spLocks noGrp="1"/>
          </p:cNvSpPr>
          <p:nvPr>
            <p:ph idx="1"/>
          </p:nvPr>
        </p:nvSpPr>
        <p:spPr>
          <a:xfrm>
            <a:off x="457200" y="1447800"/>
            <a:ext cx="8229600" cy="4949825"/>
          </a:xfrm>
        </p:spPr>
        <p:txBody>
          <a:bodyPr/>
          <a:lstStyle/>
          <a:p>
            <a:r>
              <a:rPr lang="en-US" dirty="0" smtClean="0"/>
              <a:t>Supports distributed and asynchronous meetings</a:t>
            </a:r>
          </a:p>
          <a:p>
            <a:pPr lvl="2"/>
            <a:r>
              <a:rPr lang="en-US" dirty="0" smtClean="0"/>
              <a:t>Participants can participate where ever they are</a:t>
            </a:r>
          </a:p>
          <a:p>
            <a:r>
              <a:rPr lang="en-US" dirty="0" smtClean="0"/>
              <a:t>Uses computer networks</a:t>
            </a:r>
          </a:p>
          <a:p>
            <a:r>
              <a:rPr lang="en-US" dirty="0" smtClean="0"/>
              <a:t>Shares information and services</a:t>
            </a:r>
          </a:p>
          <a:p>
            <a:r>
              <a:rPr lang="en-US" dirty="0" smtClean="0"/>
              <a:t>Emotion handling is included</a:t>
            </a:r>
          </a:p>
          <a:p>
            <a:r>
              <a:rPr lang="en-US" dirty="0" smtClean="0"/>
              <a:t>Supports past review in an intuitive way</a:t>
            </a:r>
          </a:p>
          <a:p>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Ubiquitous Group Decision Making</a:t>
            </a:r>
            <a:endParaRPr lang="en-US" sz="3200" dirty="0"/>
          </a:p>
        </p:txBody>
      </p:sp>
      <p:sp>
        <p:nvSpPr>
          <p:cNvPr id="3" name="Content Placeholder 2"/>
          <p:cNvSpPr>
            <a:spLocks noGrp="1"/>
          </p:cNvSpPr>
          <p:nvPr>
            <p:ph idx="1"/>
          </p:nvPr>
        </p:nvSpPr>
        <p:spPr/>
        <p:txBody>
          <a:bodyPr/>
          <a:lstStyle/>
          <a:p>
            <a:r>
              <a:rPr lang="en-US" dirty="0" smtClean="0"/>
              <a:t>Interactive computer-based environment</a:t>
            </a:r>
          </a:p>
          <a:p>
            <a:r>
              <a:rPr lang="en-US" dirty="0" smtClean="0"/>
              <a:t>Supports concerted and coordinated team effort towards completion of joint tasks</a:t>
            </a:r>
          </a:p>
          <a:p>
            <a:r>
              <a:rPr lang="en-US" dirty="0" smtClean="0"/>
              <a:t>Reduce the loss associated to group work</a:t>
            </a:r>
          </a:p>
          <a:p>
            <a:r>
              <a:rPr lang="en-US" dirty="0" smtClean="0"/>
              <a:t>Improve the gains of group work</a:t>
            </a:r>
          </a:p>
          <a:p>
            <a:r>
              <a:rPr lang="en-US" dirty="0" smtClean="0"/>
              <a:t>High quality information and content</a:t>
            </a:r>
          </a:p>
          <a:p>
            <a:pPr lvl="2"/>
            <a:r>
              <a:rPr lang="en-US" dirty="0" smtClean="0"/>
              <a:t>Available to any user, anywhere, at anytime and on any device</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Ubiquitous System Architecture</a:t>
            </a:r>
            <a:endParaRPr lang="en-US" sz="3600"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15</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990600" y="1447800"/>
            <a:ext cx="7010400" cy="5257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WebMeeting</a:t>
            </a:r>
            <a:r>
              <a:rPr lang="en-US" dirty="0" smtClean="0"/>
              <a:t> Plus</a:t>
            </a:r>
            <a:endParaRPr lang="en-US" dirty="0"/>
          </a:p>
        </p:txBody>
      </p:sp>
      <p:sp>
        <p:nvSpPr>
          <p:cNvPr id="3" name="Content Placeholder 2"/>
          <p:cNvSpPr>
            <a:spLocks noGrp="1"/>
          </p:cNvSpPr>
          <p:nvPr>
            <p:ph idx="1"/>
          </p:nvPr>
        </p:nvSpPr>
        <p:spPr/>
        <p:txBody>
          <a:bodyPr/>
          <a:lstStyle/>
          <a:p>
            <a:r>
              <a:rPr lang="en-US" dirty="0" smtClean="0"/>
              <a:t>Group Decision Support System (GDSS)</a:t>
            </a:r>
          </a:p>
          <a:p>
            <a:r>
              <a:rPr lang="en-US" dirty="0" smtClean="0"/>
              <a:t>Audio and Video streaming</a:t>
            </a:r>
          </a:p>
          <a:p>
            <a:r>
              <a:rPr lang="en-US" dirty="0" smtClean="0"/>
              <a:t>Focused on multi-criteria problems</a:t>
            </a:r>
          </a:p>
          <a:p>
            <a:r>
              <a:rPr lang="en-US" dirty="0" smtClean="0"/>
              <a:t>Provide support for activities associated with the whole meeting life cycle</a:t>
            </a:r>
          </a:p>
          <a:p>
            <a:r>
              <a:rPr lang="en-US" dirty="0" smtClean="0"/>
              <a:t>Allows participants to post arguments in favor/neutral/against </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ABS4GD</a:t>
            </a:r>
            <a:endParaRPr lang="en-US" sz="3600" dirty="0"/>
          </a:p>
        </p:txBody>
      </p:sp>
      <p:sp>
        <p:nvSpPr>
          <p:cNvPr id="3" name="Content Placeholder 2"/>
          <p:cNvSpPr>
            <a:spLocks noGrp="1"/>
          </p:cNvSpPr>
          <p:nvPr>
            <p:ph idx="1"/>
          </p:nvPr>
        </p:nvSpPr>
        <p:spPr/>
        <p:txBody>
          <a:bodyPr/>
          <a:lstStyle/>
          <a:p>
            <a:r>
              <a:rPr lang="en-US" sz="2800" b="1" dirty="0" smtClean="0"/>
              <a:t>A</a:t>
            </a:r>
            <a:r>
              <a:rPr lang="en-US" sz="2800" dirty="0" smtClean="0"/>
              <a:t>gent </a:t>
            </a:r>
            <a:r>
              <a:rPr lang="en-US" sz="2800" b="1" dirty="0" smtClean="0"/>
              <a:t>B</a:t>
            </a:r>
            <a:r>
              <a:rPr lang="en-US" sz="2800" dirty="0" smtClean="0"/>
              <a:t>ased </a:t>
            </a:r>
            <a:r>
              <a:rPr lang="en-US" sz="2800" b="1" dirty="0" smtClean="0"/>
              <a:t>S</a:t>
            </a:r>
            <a:r>
              <a:rPr lang="en-US" sz="2800" dirty="0" smtClean="0"/>
              <a:t>imulation for </a:t>
            </a:r>
            <a:r>
              <a:rPr lang="en-US" sz="2800" b="1" dirty="0" smtClean="0"/>
              <a:t>G</a:t>
            </a:r>
            <a:r>
              <a:rPr lang="en-US" sz="2800" dirty="0" smtClean="0"/>
              <a:t>roup </a:t>
            </a:r>
            <a:r>
              <a:rPr lang="en-US" sz="2800" b="1" dirty="0" smtClean="0"/>
              <a:t>D</a:t>
            </a:r>
            <a:r>
              <a:rPr lang="en-US" sz="2800" dirty="0" smtClean="0"/>
              <a:t>ecision</a:t>
            </a:r>
          </a:p>
          <a:p>
            <a:r>
              <a:rPr lang="en-US" sz="2800" dirty="0" smtClean="0"/>
              <a:t>Simulate group decision making processes</a:t>
            </a:r>
          </a:p>
          <a:p>
            <a:pPr lvl="2"/>
            <a:r>
              <a:rPr lang="en-US" sz="2000" dirty="0" smtClean="0"/>
              <a:t>Considers emotional and argumentative factors of the participants</a:t>
            </a:r>
          </a:p>
          <a:p>
            <a:r>
              <a:rPr lang="en-US" sz="2800" dirty="0" smtClean="0"/>
              <a:t>User maintains a database of participant’s profiles and group’s model history</a:t>
            </a:r>
          </a:p>
          <a:p>
            <a:pPr lvl="2"/>
            <a:r>
              <a:rPr lang="en-US" sz="2000" dirty="0" smtClean="0"/>
              <a:t>Model is build incrementally during the different interactions of the user with the system</a:t>
            </a:r>
          </a:p>
          <a:p>
            <a:r>
              <a:rPr lang="en-US" sz="2800" dirty="0" smtClean="0"/>
              <a:t>WebABS4GD is web version</a:t>
            </a:r>
          </a:p>
          <a:p>
            <a:pPr lvl="2"/>
            <a:r>
              <a:rPr lang="en-US" sz="2000" dirty="0" smtClean="0"/>
              <a:t>Needed for platforms like mobile phones, etc.</a:t>
            </a:r>
            <a:endParaRPr lang="en-US" dirty="0"/>
          </a:p>
          <a:p>
            <a:r>
              <a:rPr lang="en-US" sz="2800" dirty="0" smtClean="0"/>
              <a:t>Three different types of agents:</a:t>
            </a:r>
          </a:p>
          <a:p>
            <a:pPr lvl="2"/>
            <a:r>
              <a:rPr lang="en-US" sz="2000" dirty="0" smtClean="0"/>
              <a:t>Facilitator, Assistant, and Participant</a:t>
            </a:r>
          </a:p>
        </p:txBody>
      </p:sp>
      <p:sp>
        <p:nvSpPr>
          <p:cNvPr id="4" name="Slide Number Placeholder 3"/>
          <p:cNvSpPr>
            <a:spLocks noGrp="1"/>
          </p:cNvSpPr>
          <p:nvPr>
            <p:ph type="sldNum" sz="quarter" idx="12"/>
          </p:nvPr>
        </p:nvSpPr>
        <p:spPr/>
        <p:txBody>
          <a:bodyPr/>
          <a:lstStyle/>
          <a:p>
            <a:fld id="{760BADAE-A79A-439B-948C-63B48F6E03FE}"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Agent</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18</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1066800" y="1524000"/>
            <a:ext cx="6881812" cy="514072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Argumentation System</a:t>
            </a:r>
            <a:endParaRPr lang="en-US" dirty="0"/>
          </a:p>
        </p:txBody>
      </p:sp>
      <p:sp>
        <p:nvSpPr>
          <p:cNvPr id="3" name="Content Placeholder 2"/>
          <p:cNvSpPr>
            <a:spLocks noGrp="1"/>
          </p:cNvSpPr>
          <p:nvPr>
            <p:ph idx="1"/>
          </p:nvPr>
        </p:nvSpPr>
        <p:spPr>
          <a:xfrm>
            <a:off x="457200" y="1447800"/>
            <a:ext cx="8229600" cy="4953000"/>
          </a:xfrm>
        </p:spPr>
        <p:txBody>
          <a:bodyPr/>
          <a:lstStyle/>
          <a:p>
            <a:r>
              <a:rPr lang="en-US" sz="2800" dirty="0" smtClean="0"/>
              <a:t>May be classified according to six different types</a:t>
            </a:r>
          </a:p>
          <a:p>
            <a:pPr lvl="2"/>
            <a:r>
              <a:rPr lang="en-US" sz="2000" dirty="0" smtClean="0"/>
              <a:t>threats, promise of a future reward and appeals, appeal to past reward, appeal to counter-example, appeal to prevailing practice, appeal to self interest</a:t>
            </a:r>
          </a:p>
          <a:p>
            <a:r>
              <a:rPr lang="en-US" sz="2800" dirty="0" smtClean="0"/>
              <a:t>Generates persuasive arguments from the participant’s agent knowledge base</a:t>
            </a:r>
          </a:p>
          <a:p>
            <a:r>
              <a:rPr lang="en-US" sz="2800" dirty="0" smtClean="0"/>
              <a:t>Allows exchange of a request, refuse, accept, request with argument</a:t>
            </a:r>
          </a:p>
          <a:p>
            <a:r>
              <a:rPr lang="en-US" sz="2800" dirty="0" smtClean="0"/>
              <a:t>Replaces the user when he is not available</a:t>
            </a:r>
          </a:p>
          <a:p>
            <a:pPr lvl="2"/>
            <a:r>
              <a:rPr lang="en-US" sz="2000" dirty="0" smtClean="0"/>
              <a:t>autonomy of the participant agent is connected with the trust that the user has in the agent</a:t>
            </a:r>
          </a:p>
          <a:p>
            <a:pPr lvl="2"/>
            <a:r>
              <a:rPr lang="en-US" sz="2000" dirty="0" smtClean="0"/>
              <a:t>user can approve or reject the locutions made by the participant agent</a:t>
            </a:r>
            <a:endParaRPr lang="en-US" sz="2000"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chor="ctr"/>
          <a:lstStyle/>
          <a:p>
            <a:pPr algn="ctr">
              <a:buNone/>
            </a:pPr>
            <a:r>
              <a:rPr lang="en-US" i="1" dirty="0" smtClean="0"/>
              <a:t>“Nowadays computing technology research is focused on the development of Smart Environments… to define a </a:t>
            </a:r>
            <a:r>
              <a:rPr lang="en-US" b="1" i="1" dirty="0" smtClean="0"/>
              <a:t>desired state for its inhabitants </a:t>
            </a:r>
            <a:r>
              <a:rPr lang="en-US" i="1" dirty="0" smtClean="0"/>
              <a:t>and </a:t>
            </a:r>
            <a:r>
              <a:rPr lang="en-US" b="1" i="1" dirty="0" smtClean="0"/>
              <a:t>perform adaptation to [their] desires </a:t>
            </a:r>
            <a:r>
              <a:rPr lang="en-US" i="1" dirty="0" smtClean="0"/>
              <a:t>and therefore </a:t>
            </a:r>
            <a:r>
              <a:rPr lang="en-US" b="1" i="1" dirty="0" smtClean="0"/>
              <a:t>improving their involvement and satisfaction</a:t>
            </a:r>
            <a:r>
              <a:rPr lang="en-US" i="1" dirty="0" smtClean="0"/>
              <a:t> with the environment.”</a:t>
            </a:r>
            <a:endParaRPr lang="en-US" i="1"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Argument</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20</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457200" y="1600200"/>
            <a:ext cx="8222019" cy="48910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Selection</a:t>
            </a:r>
            <a:endParaRPr lang="en-US" dirty="0"/>
          </a:p>
        </p:txBody>
      </p:sp>
      <p:sp>
        <p:nvSpPr>
          <p:cNvPr id="3" name="Content Placeholder 2"/>
          <p:cNvSpPr>
            <a:spLocks noGrp="1"/>
          </p:cNvSpPr>
          <p:nvPr>
            <p:ph idx="1"/>
          </p:nvPr>
        </p:nvSpPr>
        <p:spPr/>
        <p:txBody>
          <a:bodyPr/>
          <a:lstStyle/>
          <a:p>
            <a:r>
              <a:rPr lang="en-US" dirty="0" smtClean="0"/>
              <a:t>Based on agent emotional state</a:t>
            </a:r>
          </a:p>
          <a:p>
            <a:pPr lvl="1"/>
            <a:r>
              <a:rPr lang="en-US" dirty="0" smtClean="0"/>
              <a:t>If the agent is in a good mood he will start with a weak argument</a:t>
            </a:r>
          </a:p>
          <a:p>
            <a:pPr lvl="1"/>
            <a:r>
              <a:rPr lang="en-US" dirty="0" smtClean="0"/>
              <a:t>If the agent is in a bad mood he will start with a strong argument</a:t>
            </a:r>
          </a:p>
          <a:p>
            <a:r>
              <a:rPr lang="en-US" dirty="0" smtClean="0"/>
              <a:t>Uses scale proposed by Krauss</a:t>
            </a:r>
          </a:p>
          <a:p>
            <a:pPr lvl="1"/>
            <a:r>
              <a:rPr lang="en-US" dirty="0" smtClean="0"/>
              <a:t>Appeals to a prevailing practice are the weakest</a:t>
            </a:r>
          </a:p>
          <a:p>
            <a:pPr lvl="1"/>
            <a:r>
              <a:rPr lang="en-US" dirty="0" smtClean="0"/>
              <a:t>Threats are the strongest arguments</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Evaluation</a:t>
            </a:r>
            <a:endParaRPr lang="en-US" dirty="0"/>
          </a:p>
        </p:txBody>
      </p:sp>
      <p:sp>
        <p:nvSpPr>
          <p:cNvPr id="3" name="Content Placeholder 2"/>
          <p:cNvSpPr>
            <a:spLocks noGrp="1"/>
          </p:cNvSpPr>
          <p:nvPr>
            <p:ph idx="1"/>
          </p:nvPr>
        </p:nvSpPr>
        <p:spPr/>
        <p:txBody>
          <a:bodyPr/>
          <a:lstStyle/>
          <a:p>
            <a:r>
              <a:rPr lang="en-US" dirty="0" smtClean="0"/>
              <a:t>Analyze all arguments based on:</a:t>
            </a:r>
          </a:p>
          <a:p>
            <a:pPr lvl="2"/>
            <a:r>
              <a:rPr lang="en-US" dirty="0" smtClean="0"/>
              <a:t>Existence of preference for the argument</a:t>
            </a:r>
          </a:p>
          <a:p>
            <a:pPr lvl="2"/>
            <a:r>
              <a:rPr lang="en-US" dirty="0" smtClean="0"/>
              <a:t>Credibility of proponent</a:t>
            </a:r>
          </a:p>
          <a:p>
            <a:pPr lvl="2"/>
            <a:r>
              <a:rPr lang="en-US" dirty="0" smtClean="0"/>
              <a:t>Strength of argument</a:t>
            </a:r>
          </a:p>
          <a:p>
            <a:pPr lvl="2"/>
            <a:r>
              <a:rPr lang="en-US" dirty="0" smtClean="0"/>
              <a:t>Quality of information about opponent if present</a:t>
            </a:r>
          </a:p>
          <a:p>
            <a:pPr lvl="2"/>
            <a:r>
              <a:rPr lang="en-US" dirty="0" smtClean="0"/>
              <a:t>Validity of argument</a:t>
            </a:r>
          </a:p>
          <a:p>
            <a:r>
              <a:rPr lang="en-US" dirty="0" smtClean="0"/>
              <a:t>Requests without an argument are accepted</a:t>
            </a:r>
          </a:p>
          <a:p>
            <a:pPr lvl="2"/>
            <a:r>
              <a:rPr lang="en-US" dirty="0" smtClean="0"/>
              <a:t>Utility of the request shapes the acceptance</a:t>
            </a:r>
          </a:p>
        </p:txBody>
      </p:sp>
      <p:sp>
        <p:nvSpPr>
          <p:cNvPr id="4" name="Slide Number Placeholder 3"/>
          <p:cNvSpPr>
            <a:spLocks noGrp="1"/>
          </p:cNvSpPr>
          <p:nvPr>
            <p:ph type="sldNum" sz="quarter" idx="12"/>
          </p:nvPr>
        </p:nvSpPr>
        <p:spPr/>
        <p:txBody>
          <a:bodyPr/>
          <a:lstStyle/>
          <a:p>
            <a:fld id="{760BADAE-A79A-439B-948C-63B48F6E03F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System</a:t>
            </a:r>
            <a:endParaRPr lang="en-US" dirty="0"/>
          </a:p>
        </p:txBody>
      </p:sp>
      <p:sp>
        <p:nvSpPr>
          <p:cNvPr id="3" name="Content Placeholder 2"/>
          <p:cNvSpPr>
            <a:spLocks noGrp="1"/>
          </p:cNvSpPr>
          <p:nvPr>
            <p:ph idx="1"/>
          </p:nvPr>
        </p:nvSpPr>
        <p:spPr/>
        <p:txBody>
          <a:bodyPr/>
          <a:lstStyle/>
          <a:p>
            <a:r>
              <a:rPr lang="en-US" sz="2800" dirty="0" smtClean="0"/>
              <a:t>Those used are identified in OCC Model:</a:t>
            </a:r>
          </a:p>
          <a:p>
            <a:pPr lvl="2"/>
            <a:r>
              <a:rPr lang="en-US" sz="2000" dirty="0" smtClean="0"/>
              <a:t>Joy, Hope, Relief, Pride, Gratitude, Like, Distress, Fear, Disappointment, Remorse, Anger, and Dislike</a:t>
            </a:r>
          </a:p>
          <a:p>
            <a:r>
              <a:rPr lang="en-US" sz="2800" dirty="0" smtClean="0"/>
              <a:t>Agent’s Mood based on:</a:t>
            </a:r>
          </a:p>
          <a:p>
            <a:pPr lvl="2"/>
            <a:r>
              <a:rPr lang="en-US" sz="2000" dirty="0" smtClean="0"/>
              <a:t>Past emotions</a:t>
            </a:r>
          </a:p>
          <a:p>
            <a:pPr lvl="2"/>
            <a:r>
              <a:rPr lang="en-US" sz="2000" dirty="0" smtClean="0"/>
              <a:t>Other Agent’s mood</a:t>
            </a:r>
          </a:p>
          <a:p>
            <a:r>
              <a:rPr lang="en-US" sz="2800" dirty="0" smtClean="0"/>
              <a:t>Properties characterizing agent model:</a:t>
            </a:r>
          </a:p>
          <a:p>
            <a:pPr lvl="2"/>
            <a:r>
              <a:rPr lang="en-US" sz="2000" dirty="0" smtClean="0"/>
              <a:t>Gratitude, Debts, Benevolent, Credibility, (Un)Preferred arguments</a:t>
            </a:r>
          </a:p>
          <a:p>
            <a:r>
              <a:rPr lang="en-US" sz="2800" dirty="0" smtClean="0"/>
              <a:t>Mood overcomes the model’s biggest criticism</a:t>
            </a:r>
          </a:p>
          <a:p>
            <a:pPr lvl="2"/>
            <a:r>
              <a:rPr lang="en-US" dirty="0" smtClean="0"/>
              <a:t>Considers past interactions and past emotions</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Generation Techniques</a:t>
            </a:r>
            <a:endParaRPr lang="en-US" dirty="0"/>
          </a:p>
        </p:txBody>
      </p:sp>
      <p:sp>
        <p:nvSpPr>
          <p:cNvPr id="3" name="Content Placeholder 2"/>
          <p:cNvSpPr>
            <a:spLocks noGrp="1"/>
          </p:cNvSpPr>
          <p:nvPr>
            <p:ph idx="1"/>
          </p:nvPr>
        </p:nvSpPr>
        <p:spPr/>
        <p:txBody>
          <a:bodyPr/>
          <a:lstStyle/>
          <a:p>
            <a:r>
              <a:rPr lang="en-US" sz="2800" dirty="0" smtClean="0"/>
              <a:t>Aims to add a formal structure to thinking</a:t>
            </a:r>
          </a:p>
          <a:p>
            <a:pPr lvl="2"/>
            <a:r>
              <a:rPr lang="en-US" sz="2000" dirty="0" smtClean="0"/>
              <a:t>Beginning with the question that is intended to be answered</a:t>
            </a:r>
          </a:p>
          <a:p>
            <a:r>
              <a:rPr lang="en-US" sz="2800" dirty="0" smtClean="0"/>
              <a:t>Two principals:</a:t>
            </a:r>
          </a:p>
          <a:p>
            <a:pPr lvl="2"/>
            <a:r>
              <a:rPr lang="en-US" sz="2000" dirty="0" smtClean="0"/>
              <a:t>Judgment Delay</a:t>
            </a:r>
          </a:p>
          <a:p>
            <a:pPr lvl="2"/>
            <a:r>
              <a:rPr lang="en-US" sz="2000" dirty="0" smtClean="0"/>
              <a:t>The Amount Creates Quality</a:t>
            </a:r>
          </a:p>
          <a:p>
            <a:r>
              <a:rPr lang="en-US" sz="2800" dirty="0" smtClean="0"/>
              <a:t>Four Rules:</a:t>
            </a:r>
          </a:p>
          <a:p>
            <a:pPr lvl="2"/>
            <a:r>
              <a:rPr lang="en-US" sz="2000" dirty="0" smtClean="0"/>
              <a:t>Focus on Quantity</a:t>
            </a:r>
          </a:p>
          <a:p>
            <a:pPr lvl="2"/>
            <a:r>
              <a:rPr lang="en-US" sz="2000" dirty="0" smtClean="0"/>
              <a:t>No Criticism</a:t>
            </a:r>
          </a:p>
          <a:p>
            <a:pPr lvl="2"/>
            <a:r>
              <a:rPr lang="en-US" sz="2000" dirty="0" smtClean="0"/>
              <a:t>Unusual Ideas are Welcome</a:t>
            </a:r>
          </a:p>
          <a:p>
            <a:pPr lvl="2"/>
            <a:r>
              <a:rPr lang="en-US" sz="2000" dirty="0" smtClean="0"/>
              <a:t>Combine and Improve Ideas</a:t>
            </a:r>
          </a:p>
          <a:p>
            <a:pPr lvl="2"/>
            <a:endParaRPr lang="en-US" sz="2000" dirty="0" smtClean="0"/>
          </a:p>
          <a:p>
            <a:pPr lvl="2"/>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25</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1752600" y="1600200"/>
            <a:ext cx="5486400" cy="471662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exchange</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26</a:t>
            </a:fld>
            <a:endParaRPr lang="en-US"/>
          </a:p>
        </p:txBody>
      </p:sp>
      <p:pic>
        <p:nvPicPr>
          <p:cNvPr id="6146" name="Picture 2"/>
          <p:cNvPicPr>
            <a:picLocks noChangeAspect="1" noChangeArrowheads="1"/>
          </p:cNvPicPr>
          <p:nvPr/>
        </p:nvPicPr>
        <p:blipFill>
          <a:blip r:embed="rId3" cstate="print"/>
          <a:srcRect/>
          <a:stretch>
            <a:fillRect/>
          </a:stretch>
        </p:blipFill>
        <p:spPr bwMode="auto">
          <a:xfrm>
            <a:off x="1905000" y="1676400"/>
            <a:ext cx="5023203" cy="4419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WebMeeting</a:t>
            </a:r>
            <a:r>
              <a:rPr lang="en-US" dirty="0" smtClean="0"/>
              <a:t> Plus</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27</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381000" y="1447800"/>
            <a:ext cx="8392747" cy="50720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Organizer and Participant Window</a:t>
            </a:r>
            <a:endParaRPr lang="en-US" sz="3200"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28</a:t>
            </a:fld>
            <a:endParaRPr lang="en-US"/>
          </a:p>
        </p:txBody>
      </p:sp>
      <p:pic>
        <p:nvPicPr>
          <p:cNvPr id="8194" name="Picture 2"/>
          <p:cNvPicPr>
            <a:picLocks noChangeAspect="1" noChangeArrowheads="1"/>
          </p:cNvPicPr>
          <p:nvPr/>
        </p:nvPicPr>
        <p:blipFill>
          <a:blip r:embed="rId3" cstate="print"/>
          <a:srcRect/>
          <a:stretch>
            <a:fillRect/>
          </a:stretch>
        </p:blipFill>
        <p:spPr bwMode="auto">
          <a:xfrm>
            <a:off x="533400" y="1447800"/>
            <a:ext cx="3774006" cy="48768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495800" y="1447800"/>
            <a:ext cx="4159855" cy="4876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Desktop Panel</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29</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1676400" y="1524000"/>
            <a:ext cx="6019800" cy="508775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a:t>
            </a:r>
            <a:endParaRPr lang="en-US" dirty="0"/>
          </a:p>
        </p:txBody>
      </p:sp>
      <p:sp>
        <p:nvSpPr>
          <p:cNvPr id="3" name="Content Placeholder 2"/>
          <p:cNvSpPr>
            <a:spLocks noGrp="1"/>
          </p:cNvSpPr>
          <p:nvPr>
            <p:ph idx="1"/>
          </p:nvPr>
        </p:nvSpPr>
        <p:spPr/>
        <p:txBody>
          <a:bodyPr anchor="ctr"/>
          <a:lstStyle/>
          <a:p>
            <a:pPr algn="ctr">
              <a:buNone/>
            </a:pPr>
            <a:r>
              <a:rPr lang="en-US" i="1" dirty="0" smtClean="0"/>
              <a:t>“…’intelligent’ or ‘smart’ environments and systems interact with human beings in a </a:t>
            </a:r>
            <a:r>
              <a:rPr lang="en-US" b="1" i="1" dirty="0" smtClean="0"/>
              <a:t>helpful, adaptive, active and unobtrusive way</a:t>
            </a:r>
            <a:r>
              <a:rPr lang="en-US" i="1" dirty="0" smtClean="0"/>
              <a:t>.  They may still be </a:t>
            </a:r>
            <a:r>
              <a:rPr lang="en-US" b="1" i="1" dirty="0" smtClean="0"/>
              <a:t>proactive, acting autonomously, anticipate user needs</a:t>
            </a:r>
            <a:r>
              <a:rPr lang="en-US" i="1" dirty="0" smtClean="0"/>
              <a:t>, and in some circumstances the may even </a:t>
            </a:r>
            <a:r>
              <a:rPr lang="en-US" b="1" i="1" dirty="0" smtClean="0"/>
              <a:t>replace the user</a:t>
            </a:r>
            <a:r>
              <a:rPr lang="en-US" i="1" dirty="0" smtClean="0"/>
              <a:t>.”</a:t>
            </a:r>
            <a:endParaRPr lang="en-US" i="1"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r>
              <a:rPr lang="en-US" sz="2800" dirty="0" smtClean="0"/>
              <a:t>Systems are still too passive</a:t>
            </a:r>
          </a:p>
          <a:p>
            <a:r>
              <a:rPr lang="en-US" sz="2800" dirty="0" smtClean="0"/>
              <a:t>Intelligent Decision Rooms should integrate </a:t>
            </a:r>
            <a:r>
              <a:rPr lang="en-US" sz="2800" dirty="0" err="1" smtClean="0"/>
              <a:t>AmI</a:t>
            </a:r>
            <a:r>
              <a:rPr lang="en-US" sz="2800" dirty="0" smtClean="0"/>
              <a:t> environments </a:t>
            </a:r>
            <a:r>
              <a:rPr lang="en-US" sz="2800" dirty="0" smtClean="0"/>
              <a:t>to:</a:t>
            </a:r>
            <a:endParaRPr lang="en-US" sz="2000" dirty="0" smtClean="0"/>
          </a:p>
          <a:p>
            <a:pPr lvl="2"/>
            <a:r>
              <a:rPr lang="en-US" sz="2000" dirty="0" smtClean="0"/>
              <a:t>interpreting the environment state</a:t>
            </a:r>
          </a:p>
          <a:p>
            <a:pPr lvl="2"/>
            <a:r>
              <a:rPr lang="en-US" sz="2000" dirty="0" smtClean="0"/>
              <a:t>representing the information and knowledge associated with the environment</a:t>
            </a:r>
          </a:p>
          <a:p>
            <a:pPr lvl="2"/>
            <a:r>
              <a:rPr lang="en-US" sz="2000" dirty="0" smtClean="0"/>
              <a:t>modeling, simulating and representing entities in the environment</a:t>
            </a:r>
          </a:p>
          <a:p>
            <a:pPr lvl="2"/>
            <a:r>
              <a:rPr lang="en-US" sz="2000" dirty="0" smtClean="0"/>
              <a:t>planning decisions or actions</a:t>
            </a:r>
          </a:p>
          <a:p>
            <a:pPr lvl="2"/>
            <a:r>
              <a:rPr lang="en-US" sz="2000" dirty="0" smtClean="0"/>
              <a:t>learning about the environment and associated aspects</a:t>
            </a:r>
          </a:p>
          <a:p>
            <a:pPr lvl="2"/>
            <a:r>
              <a:rPr lang="en-US" sz="2000" dirty="0" smtClean="0"/>
              <a:t>interacting with humans</a:t>
            </a:r>
          </a:p>
          <a:p>
            <a:pPr lvl="2"/>
            <a:r>
              <a:rPr lang="en-US" sz="2000" dirty="0" smtClean="0"/>
              <a:t>acting on the environment</a:t>
            </a:r>
          </a:p>
          <a:p>
            <a:endParaRPr lang="en-US" dirty="0" smtClean="0"/>
          </a:p>
        </p:txBody>
      </p:sp>
      <p:sp>
        <p:nvSpPr>
          <p:cNvPr id="4" name="Slide Number Placeholder 3"/>
          <p:cNvSpPr>
            <a:spLocks noGrp="1"/>
          </p:cNvSpPr>
          <p:nvPr>
            <p:ph type="sldNum" sz="quarter" idx="12"/>
          </p:nvPr>
        </p:nvSpPr>
        <p:spPr/>
        <p:txBody>
          <a:bodyPr/>
          <a:lstStyle/>
          <a:p>
            <a:fld id="{760BADAE-A79A-439B-948C-63B48F6E03FE}" type="slidenum">
              <a:rPr lang="en-US" smtClean="0"/>
              <a:pPr/>
              <a:t>30</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Evolution of Our Environment</a:t>
            </a:r>
            <a:endParaRPr lang="en-US" sz="3600" dirty="0"/>
          </a:p>
        </p:txBody>
      </p:sp>
      <p:sp>
        <p:nvSpPr>
          <p:cNvPr id="3" name="Content Placeholder 2"/>
          <p:cNvSpPr>
            <a:spLocks noGrp="1"/>
          </p:cNvSpPr>
          <p:nvPr>
            <p:ph idx="1"/>
          </p:nvPr>
        </p:nvSpPr>
        <p:spPr>
          <a:xfrm>
            <a:off x="457200" y="1447800"/>
            <a:ext cx="8229600" cy="5410200"/>
          </a:xfrm>
        </p:spPr>
        <p:txBody>
          <a:bodyPr/>
          <a:lstStyle/>
          <a:p>
            <a:r>
              <a:rPr lang="en-US" sz="2400" dirty="0" smtClean="0"/>
              <a:t>In-person meetings</a:t>
            </a:r>
          </a:p>
          <a:p>
            <a:pPr lvl="2"/>
            <a:r>
              <a:rPr lang="en-US" sz="1800" dirty="0" smtClean="0"/>
              <a:t>specific time and specific place</a:t>
            </a:r>
          </a:p>
          <a:p>
            <a:r>
              <a:rPr lang="en-US" sz="2400" dirty="0" smtClean="0"/>
              <a:t>Over the phone meetings</a:t>
            </a:r>
          </a:p>
          <a:p>
            <a:pPr lvl="2"/>
            <a:r>
              <a:rPr lang="en-US" sz="1800" dirty="0" smtClean="0"/>
              <a:t>Meet at a specific time either over the phone or in-person</a:t>
            </a:r>
          </a:p>
          <a:p>
            <a:r>
              <a:rPr lang="en-US" sz="2400" dirty="0" smtClean="0"/>
              <a:t>Postal Mail Meetings</a:t>
            </a:r>
          </a:p>
          <a:p>
            <a:pPr lvl="2"/>
            <a:r>
              <a:rPr lang="en-US" sz="1800" dirty="0" smtClean="0"/>
              <a:t>Letters received and then response mailed</a:t>
            </a:r>
          </a:p>
          <a:p>
            <a:r>
              <a:rPr lang="en-US" sz="2400" dirty="0" smtClean="0"/>
              <a:t>Web Meetings</a:t>
            </a:r>
          </a:p>
          <a:p>
            <a:pPr lvl="2"/>
            <a:r>
              <a:rPr lang="en-US" sz="1800" dirty="0" smtClean="0"/>
              <a:t>Visual over the web and audible over the phone at a specific time</a:t>
            </a:r>
          </a:p>
          <a:p>
            <a:r>
              <a:rPr lang="en-US" sz="2400" dirty="0" smtClean="0"/>
              <a:t>Email Meetings</a:t>
            </a:r>
          </a:p>
          <a:p>
            <a:pPr lvl="2"/>
            <a:r>
              <a:rPr lang="en-US" sz="1800" dirty="0" smtClean="0"/>
              <a:t>Communication via Reply All can be done at any time</a:t>
            </a:r>
          </a:p>
          <a:p>
            <a:r>
              <a:rPr lang="en-US" sz="2400" dirty="0" smtClean="0"/>
              <a:t>Shared Document Meetings</a:t>
            </a:r>
          </a:p>
          <a:p>
            <a:pPr lvl="2"/>
            <a:r>
              <a:rPr lang="en-US" sz="1800" dirty="0" smtClean="0"/>
              <a:t>Update a shared document in response to questions by a due date</a:t>
            </a:r>
          </a:p>
          <a:p>
            <a:r>
              <a:rPr lang="en-US" sz="2400" dirty="0" smtClean="0"/>
              <a:t>Comment Meetings</a:t>
            </a:r>
          </a:p>
          <a:p>
            <a:pPr lvl="2"/>
            <a:r>
              <a:rPr lang="en-US" sz="1800" dirty="0" smtClean="0"/>
              <a:t>Commenting on a published topic at any time</a:t>
            </a:r>
          </a:p>
          <a:p>
            <a:endParaRPr lang="en-US" sz="2000"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Meetings</a:t>
            </a:r>
            <a:endParaRPr lang="en-US" dirty="0"/>
          </a:p>
        </p:txBody>
      </p:sp>
      <p:sp>
        <p:nvSpPr>
          <p:cNvPr id="3" name="Content Placeholder 2"/>
          <p:cNvSpPr>
            <a:spLocks noGrp="1"/>
          </p:cNvSpPr>
          <p:nvPr>
            <p:ph idx="1"/>
          </p:nvPr>
        </p:nvSpPr>
        <p:spPr/>
        <p:txBody>
          <a:bodyPr/>
          <a:lstStyle/>
          <a:p>
            <a:r>
              <a:rPr lang="en-US" dirty="0" smtClean="0"/>
              <a:t>Important events involving people at different locations</a:t>
            </a:r>
          </a:p>
          <a:p>
            <a:r>
              <a:rPr lang="en-US" dirty="0" smtClean="0"/>
              <a:t>Ideas are exposed</a:t>
            </a:r>
          </a:p>
          <a:p>
            <a:r>
              <a:rPr lang="en-US" dirty="0" smtClean="0"/>
              <a:t>Alternatives are considered</a:t>
            </a:r>
          </a:p>
          <a:p>
            <a:r>
              <a:rPr lang="en-US" dirty="0" smtClean="0"/>
              <a:t>Argumentation and negotiation take place</a:t>
            </a:r>
          </a:p>
          <a:p>
            <a:r>
              <a:rPr lang="en-US" dirty="0" smtClean="0"/>
              <a:t>Affected by the emotional and rational aspects of participants</a:t>
            </a:r>
          </a:p>
          <a:p>
            <a:endParaRPr lang="en-US" dirty="0" smtClean="0"/>
          </a:p>
        </p:txBody>
      </p:sp>
      <p:sp>
        <p:nvSpPr>
          <p:cNvPr id="4" name="Slide Number Placeholder 3"/>
          <p:cNvSpPr>
            <a:spLocks noGrp="1"/>
          </p:cNvSpPr>
          <p:nvPr>
            <p:ph type="sldNum" sz="quarter" idx="12"/>
          </p:nvPr>
        </p:nvSpPr>
        <p:spPr/>
        <p:txBody>
          <a:bodyPr/>
          <a:lstStyle/>
          <a:p>
            <a:fld id="{760BADAE-A79A-439B-948C-63B48F6E03FE}"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 Tasks</a:t>
            </a:r>
            <a:endParaRPr lang="en-US" dirty="0"/>
          </a:p>
        </p:txBody>
      </p:sp>
      <p:sp>
        <p:nvSpPr>
          <p:cNvPr id="3" name="Content Placeholder 2"/>
          <p:cNvSpPr>
            <a:spLocks noGrp="1"/>
          </p:cNvSpPr>
          <p:nvPr>
            <p:ph idx="1"/>
          </p:nvPr>
        </p:nvSpPr>
        <p:spPr/>
        <p:txBody>
          <a:bodyPr/>
          <a:lstStyle/>
          <a:p>
            <a:r>
              <a:rPr lang="en-US" dirty="0" smtClean="0"/>
              <a:t>Reactive and Rule-Based Decision Systems</a:t>
            </a:r>
          </a:p>
          <a:p>
            <a:pPr lvl="2"/>
            <a:r>
              <a:rPr lang="en-US" dirty="0" smtClean="0"/>
              <a:t>Action triggered when all conditions satisfied</a:t>
            </a:r>
          </a:p>
          <a:p>
            <a:r>
              <a:rPr lang="en-US" dirty="0" smtClean="0"/>
              <a:t>Planning Algorithms</a:t>
            </a:r>
          </a:p>
          <a:p>
            <a:pPr lvl="2"/>
            <a:r>
              <a:rPr lang="en-US" dirty="0" smtClean="0"/>
              <a:t>Decision making agents autonomously select the best actions</a:t>
            </a:r>
          </a:p>
          <a:p>
            <a:r>
              <a:rPr lang="en-US" dirty="0" smtClean="0"/>
              <a:t>Learning Algorithms</a:t>
            </a:r>
          </a:p>
          <a:p>
            <a:pPr lvl="2"/>
            <a:r>
              <a:rPr lang="en-US" dirty="0" smtClean="0"/>
              <a:t>Autonomous adaptation to the inhabitants by the system</a:t>
            </a:r>
          </a:p>
          <a:p>
            <a:pPr lvl="2"/>
            <a:endParaRPr lang="en-US" dirty="0" smtClean="0"/>
          </a:p>
        </p:txBody>
      </p:sp>
      <p:sp>
        <p:nvSpPr>
          <p:cNvPr id="4" name="Slide Number Placeholder 3"/>
          <p:cNvSpPr>
            <a:spLocks noGrp="1"/>
          </p:cNvSpPr>
          <p:nvPr>
            <p:ph type="sldNum" sz="quarter" idx="12"/>
          </p:nvPr>
        </p:nvSpPr>
        <p:spPr/>
        <p:txBody>
          <a:bodyPr/>
          <a:lstStyle/>
          <a:p>
            <a:fld id="{760BADAE-A79A-439B-948C-63B48F6E03F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Projects</a:t>
            </a:r>
            <a:endParaRPr lang="en-US" dirty="0"/>
          </a:p>
        </p:txBody>
      </p:sp>
      <p:sp>
        <p:nvSpPr>
          <p:cNvPr id="4" name="Right Arrow 3"/>
          <p:cNvSpPr/>
          <p:nvPr/>
        </p:nvSpPr>
        <p:spPr>
          <a:xfrm>
            <a:off x="152400" y="3810000"/>
            <a:ext cx="8763000" cy="685800"/>
          </a:xfrm>
          <a:prstGeom prst="rightArrow">
            <a:avLst>
              <a:gd name="adj1" fmla="val 50000"/>
              <a:gd name="adj2" fmla="val 140598"/>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990600" y="3352800"/>
            <a:ext cx="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2971800"/>
            <a:ext cx="2286000" cy="369332"/>
          </a:xfrm>
          <a:prstGeom prst="rect">
            <a:avLst/>
          </a:prstGeom>
          <a:noFill/>
        </p:spPr>
        <p:txBody>
          <a:bodyPr wrap="square" rtlCol="0">
            <a:spAutoFit/>
          </a:bodyPr>
          <a:lstStyle/>
          <a:p>
            <a:r>
              <a:rPr lang="en-US" dirty="0" smtClean="0"/>
              <a:t>Active Badge (1992)</a:t>
            </a:r>
            <a:endParaRPr lang="en-US" dirty="0"/>
          </a:p>
        </p:txBody>
      </p:sp>
      <p:cxnSp>
        <p:nvCxnSpPr>
          <p:cNvPr id="9" name="Straight Connector 8"/>
          <p:cNvCxnSpPr/>
          <p:nvPr/>
        </p:nvCxnSpPr>
        <p:spPr>
          <a:xfrm flipV="1">
            <a:off x="1752600" y="419100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5105400"/>
            <a:ext cx="1828800" cy="369332"/>
          </a:xfrm>
          <a:prstGeom prst="rect">
            <a:avLst/>
          </a:prstGeom>
          <a:noFill/>
        </p:spPr>
        <p:txBody>
          <a:bodyPr wrap="square" rtlCol="0">
            <a:spAutoFit/>
          </a:bodyPr>
          <a:lstStyle/>
          <a:p>
            <a:r>
              <a:rPr lang="en-US" dirty="0" smtClean="0"/>
              <a:t>MONICA (1999)</a:t>
            </a:r>
            <a:endParaRPr lang="en-US" dirty="0"/>
          </a:p>
        </p:txBody>
      </p:sp>
      <p:cxnSp>
        <p:nvCxnSpPr>
          <p:cNvPr id="11" name="Straight Connector 10"/>
          <p:cNvCxnSpPr/>
          <p:nvPr/>
        </p:nvCxnSpPr>
        <p:spPr>
          <a:xfrm flipV="1">
            <a:off x="2819400" y="2667000"/>
            <a:ext cx="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33800" y="2895600"/>
            <a:ext cx="2362200" cy="646331"/>
          </a:xfrm>
          <a:prstGeom prst="rect">
            <a:avLst/>
          </a:prstGeom>
          <a:noFill/>
        </p:spPr>
        <p:txBody>
          <a:bodyPr wrap="square" rtlCol="0">
            <a:spAutoFit/>
          </a:bodyPr>
          <a:lstStyle/>
          <a:p>
            <a:r>
              <a:rPr lang="en-US" dirty="0" smtClean="0"/>
              <a:t>Stanford’s Interactive Workspaces (2004)</a:t>
            </a:r>
            <a:endParaRPr lang="en-US" dirty="0"/>
          </a:p>
        </p:txBody>
      </p:sp>
      <p:cxnSp>
        <p:nvCxnSpPr>
          <p:cNvPr id="20" name="Straight Connector 19"/>
          <p:cNvCxnSpPr/>
          <p:nvPr/>
        </p:nvCxnSpPr>
        <p:spPr>
          <a:xfrm flipV="1">
            <a:off x="3657600" y="4191000"/>
            <a:ext cx="0" cy="160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81200" y="1752600"/>
            <a:ext cx="2667000" cy="914400"/>
          </a:xfrm>
          <a:prstGeom prst="rect">
            <a:avLst/>
          </a:prstGeom>
          <a:noFill/>
        </p:spPr>
        <p:txBody>
          <a:bodyPr wrap="square" rtlCol="0">
            <a:spAutoFit/>
          </a:bodyPr>
          <a:lstStyle/>
          <a:p>
            <a:r>
              <a:rPr lang="en-US" dirty="0" smtClean="0"/>
              <a:t>Intelligent Environment Laboratory of </a:t>
            </a:r>
            <a:r>
              <a:rPr lang="en-US" dirty="0"/>
              <a:t>I</a:t>
            </a:r>
            <a:r>
              <a:rPr lang="en-US" dirty="0" smtClean="0"/>
              <a:t>GD Rostock (2002)</a:t>
            </a:r>
            <a:endParaRPr lang="en-US" dirty="0"/>
          </a:p>
        </p:txBody>
      </p:sp>
      <p:cxnSp>
        <p:nvCxnSpPr>
          <p:cNvPr id="24" name="Straight Connector 23"/>
          <p:cNvCxnSpPr/>
          <p:nvPr/>
        </p:nvCxnSpPr>
        <p:spPr>
          <a:xfrm flipV="1">
            <a:off x="4800600" y="35052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29200" y="5029200"/>
            <a:ext cx="2438400" cy="369332"/>
          </a:xfrm>
          <a:prstGeom prst="rect">
            <a:avLst/>
          </a:prstGeom>
          <a:noFill/>
        </p:spPr>
        <p:txBody>
          <a:bodyPr wrap="square" rtlCol="0">
            <a:spAutoFit/>
          </a:bodyPr>
          <a:lstStyle/>
          <a:p>
            <a:r>
              <a:rPr lang="en-US" dirty="0" smtClean="0"/>
              <a:t>Sensor-R-Us (2005)</a:t>
            </a:r>
            <a:endParaRPr lang="en-US" dirty="0"/>
          </a:p>
        </p:txBody>
      </p:sp>
      <p:sp>
        <p:nvSpPr>
          <p:cNvPr id="35" name="TextBox 34"/>
          <p:cNvSpPr txBox="1"/>
          <p:nvPr/>
        </p:nvSpPr>
        <p:spPr>
          <a:xfrm>
            <a:off x="2286000" y="5791200"/>
            <a:ext cx="2667000" cy="381000"/>
          </a:xfrm>
          <a:prstGeom prst="rect">
            <a:avLst/>
          </a:prstGeom>
          <a:noFill/>
        </p:spPr>
        <p:txBody>
          <a:bodyPr wrap="square" rtlCol="0">
            <a:spAutoFit/>
          </a:bodyPr>
          <a:lstStyle/>
          <a:p>
            <a:r>
              <a:rPr lang="en-US" dirty="0" smtClean="0"/>
              <a:t>Smart Doorplate (2003)</a:t>
            </a:r>
            <a:endParaRPr lang="en-US" dirty="0"/>
          </a:p>
        </p:txBody>
      </p:sp>
      <p:sp>
        <p:nvSpPr>
          <p:cNvPr id="36" name="TextBox 35"/>
          <p:cNvSpPr txBox="1"/>
          <p:nvPr/>
        </p:nvSpPr>
        <p:spPr>
          <a:xfrm>
            <a:off x="6019800" y="2057400"/>
            <a:ext cx="2667000" cy="381000"/>
          </a:xfrm>
          <a:prstGeom prst="rect">
            <a:avLst/>
          </a:prstGeom>
          <a:noFill/>
        </p:spPr>
        <p:txBody>
          <a:bodyPr wrap="square" rtlCol="0">
            <a:spAutoFit/>
          </a:bodyPr>
          <a:lstStyle/>
          <a:p>
            <a:r>
              <a:rPr lang="en-US" dirty="0" smtClean="0"/>
              <a:t>Ambient Agoras (2005)</a:t>
            </a:r>
            <a:endParaRPr lang="en-US" dirty="0"/>
          </a:p>
        </p:txBody>
      </p:sp>
      <p:cxnSp>
        <p:nvCxnSpPr>
          <p:cNvPr id="38" name="Straight Connector 37"/>
          <p:cNvCxnSpPr/>
          <p:nvPr/>
        </p:nvCxnSpPr>
        <p:spPr>
          <a:xfrm flipV="1">
            <a:off x="6172200" y="4191000"/>
            <a:ext cx="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086600" y="2438400"/>
            <a:ext cx="0" cy="1676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Slide Number Placeholder 43"/>
          <p:cNvSpPr>
            <a:spLocks noGrp="1"/>
          </p:cNvSpPr>
          <p:nvPr>
            <p:ph type="sldNum" sz="quarter" idx="12"/>
          </p:nvPr>
        </p:nvSpPr>
        <p:spPr/>
        <p:txBody>
          <a:bodyPr/>
          <a:lstStyle/>
          <a:p>
            <a:fld id="{760BADAE-A79A-439B-948C-63B48F6E03F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Intelligent Decision Rooms</a:t>
            </a:r>
            <a:endParaRPr lang="en-US" dirty="0"/>
          </a:p>
        </p:txBody>
      </p:sp>
      <p:sp>
        <p:nvSpPr>
          <p:cNvPr id="3" name="Content Placeholder 2"/>
          <p:cNvSpPr>
            <a:spLocks noGrp="1"/>
          </p:cNvSpPr>
          <p:nvPr>
            <p:ph idx="1"/>
          </p:nvPr>
        </p:nvSpPr>
        <p:spPr>
          <a:xfrm>
            <a:off x="457200" y="1447800"/>
            <a:ext cx="8229600" cy="5257800"/>
          </a:xfrm>
        </p:spPr>
        <p:txBody>
          <a:bodyPr/>
          <a:lstStyle/>
          <a:p>
            <a:r>
              <a:rPr lang="en-US" dirty="0" smtClean="0"/>
              <a:t>Support distributed and asynchronous meetings</a:t>
            </a:r>
          </a:p>
          <a:p>
            <a:pPr lvl="2"/>
            <a:r>
              <a:rPr lang="en-US" dirty="0" smtClean="0"/>
              <a:t>Needed for today’s global nature of business</a:t>
            </a:r>
          </a:p>
          <a:p>
            <a:r>
              <a:rPr lang="en-US" dirty="0" smtClean="0"/>
              <a:t>Drive attention to the problem</a:t>
            </a:r>
          </a:p>
          <a:p>
            <a:pPr lvl="2"/>
            <a:r>
              <a:rPr lang="en-US" dirty="0" smtClean="0"/>
              <a:t>Keep minds from wandering on needless issues</a:t>
            </a:r>
          </a:p>
          <a:p>
            <a:r>
              <a:rPr lang="en-US" dirty="0" smtClean="0"/>
              <a:t>Support multi-user interaction in real-time</a:t>
            </a:r>
          </a:p>
          <a:p>
            <a:r>
              <a:rPr lang="en-US" dirty="0" smtClean="0"/>
              <a:t>Reuses past information in an intuitive, efficient, and intelligent way</a:t>
            </a:r>
          </a:p>
          <a:p>
            <a:r>
              <a:rPr lang="en-US" dirty="0" smtClean="0"/>
              <a:t>Consider emotional factors of participants for argumentation process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760BADAE-A79A-439B-948C-63B48F6E03FE}"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Project</a:t>
            </a:r>
            <a:endParaRPr lang="en-US" dirty="0"/>
          </a:p>
        </p:txBody>
      </p:sp>
      <p:sp>
        <p:nvSpPr>
          <p:cNvPr id="4" name="Slide Number Placeholder 3"/>
          <p:cNvSpPr>
            <a:spLocks noGrp="1"/>
          </p:cNvSpPr>
          <p:nvPr>
            <p:ph type="sldNum" sz="quarter" idx="12"/>
          </p:nvPr>
        </p:nvSpPr>
        <p:spPr/>
        <p:txBody>
          <a:bodyPr/>
          <a:lstStyle/>
          <a:p>
            <a:fld id="{760BADAE-A79A-439B-948C-63B48F6E03FE}" type="slidenum">
              <a:rPr lang="en-US" smtClean="0"/>
              <a:pPr/>
              <a:t>9</a:t>
            </a:fld>
            <a:endParaRPr lang="en-US"/>
          </a:p>
        </p:txBody>
      </p:sp>
      <p:sp>
        <p:nvSpPr>
          <p:cNvPr id="5" name="Right Arrow 4"/>
          <p:cNvSpPr/>
          <p:nvPr/>
        </p:nvSpPr>
        <p:spPr>
          <a:xfrm>
            <a:off x="152400" y="3810000"/>
            <a:ext cx="8763000" cy="685800"/>
          </a:xfrm>
          <a:prstGeom prst="rightArrow">
            <a:avLst>
              <a:gd name="adj1" fmla="val 50000"/>
              <a:gd name="adj2" fmla="val 140598"/>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219200" y="3352800"/>
            <a:ext cx="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209800" y="419100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038600" y="2895600"/>
            <a:ext cx="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724400" y="4191000"/>
            <a:ext cx="0" cy="160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19200" y="5105400"/>
            <a:ext cx="2362200" cy="646331"/>
          </a:xfrm>
          <a:prstGeom prst="rect">
            <a:avLst/>
          </a:prstGeom>
          <a:noFill/>
        </p:spPr>
        <p:txBody>
          <a:bodyPr wrap="square" rtlCol="0">
            <a:spAutoFit/>
          </a:bodyPr>
          <a:lstStyle/>
          <a:p>
            <a:r>
              <a:rPr lang="en-US" dirty="0" smtClean="0"/>
              <a:t>IDIAP Smart Meeting Room (2002)</a:t>
            </a:r>
            <a:endParaRPr lang="en-US" dirty="0"/>
          </a:p>
        </p:txBody>
      </p:sp>
      <p:sp>
        <p:nvSpPr>
          <p:cNvPr id="13" name="TextBox 12"/>
          <p:cNvSpPr txBox="1"/>
          <p:nvPr/>
        </p:nvSpPr>
        <p:spPr>
          <a:xfrm>
            <a:off x="3200400" y="2514600"/>
            <a:ext cx="1752600" cy="369332"/>
          </a:xfrm>
          <a:prstGeom prst="rect">
            <a:avLst/>
          </a:prstGeom>
          <a:noFill/>
        </p:spPr>
        <p:txBody>
          <a:bodyPr wrap="square" rtlCol="0">
            <a:spAutoFit/>
          </a:bodyPr>
          <a:lstStyle/>
          <a:p>
            <a:r>
              <a:rPr lang="en-US" dirty="0" smtClean="0"/>
              <a:t> </a:t>
            </a:r>
            <a:r>
              <a:rPr lang="en-US" dirty="0" err="1" smtClean="0"/>
              <a:t>SMaRT</a:t>
            </a:r>
            <a:r>
              <a:rPr lang="en-US" dirty="0" smtClean="0"/>
              <a:t> (2003)</a:t>
            </a:r>
            <a:endParaRPr lang="en-US" dirty="0"/>
          </a:p>
        </p:txBody>
      </p:sp>
      <p:sp>
        <p:nvSpPr>
          <p:cNvPr id="14" name="TextBox 13"/>
          <p:cNvSpPr txBox="1"/>
          <p:nvPr/>
        </p:nvSpPr>
        <p:spPr>
          <a:xfrm>
            <a:off x="5257800" y="3048000"/>
            <a:ext cx="2133600" cy="369332"/>
          </a:xfrm>
          <a:prstGeom prst="rect">
            <a:avLst/>
          </a:prstGeom>
          <a:noFill/>
        </p:spPr>
        <p:txBody>
          <a:bodyPr wrap="square" rtlCol="0">
            <a:spAutoFit/>
          </a:bodyPr>
          <a:lstStyle/>
          <a:p>
            <a:r>
              <a:rPr lang="en-US" dirty="0" smtClean="0"/>
              <a:t>M4 and AMI (2004)</a:t>
            </a:r>
            <a:endParaRPr lang="en-US" dirty="0"/>
          </a:p>
        </p:txBody>
      </p:sp>
      <p:sp>
        <p:nvSpPr>
          <p:cNvPr id="15" name="TextBox 14"/>
          <p:cNvSpPr txBox="1"/>
          <p:nvPr/>
        </p:nvSpPr>
        <p:spPr>
          <a:xfrm>
            <a:off x="3733800" y="5715000"/>
            <a:ext cx="2209800" cy="646331"/>
          </a:xfrm>
          <a:prstGeom prst="rect">
            <a:avLst/>
          </a:prstGeom>
          <a:noFill/>
        </p:spPr>
        <p:txBody>
          <a:bodyPr wrap="square" rtlCol="0">
            <a:spAutoFit/>
          </a:bodyPr>
          <a:lstStyle/>
          <a:p>
            <a:r>
              <a:rPr lang="en-US" dirty="0" smtClean="0"/>
              <a:t> NIST Smart Space Project (2003)</a:t>
            </a:r>
            <a:endParaRPr lang="en-US" dirty="0"/>
          </a:p>
        </p:txBody>
      </p:sp>
      <p:cxnSp>
        <p:nvCxnSpPr>
          <p:cNvPr id="16" name="Straight Connector 15"/>
          <p:cNvCxnSpPr/>
          <p:nvPr/>
        </p:nvCxnSpPr>
        <p:spPr>
          <a:xfrm flipV="1">
            <a:off x="6172200" y="3352800"/>
            <a:ext cx="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 y="2743200"/>
            <a:ext cx="2438400" cy="646331"/>
          </a:xfrm>
          <a:prstGeom prst="rect">
            <a:avLst/>
          </a:prstGeom>
          <a:noFill/>
        </p:spPr>
        <p:txBody>
          <a:bodyPr wrap="square" rtlCol="0">
            <a:spAutoFit/>
          </a:bodyPr>
          <a:lstStyle/>
          <a:p>
            <a:r>
              <a:rPr lang="en-US" dirty="0" smtClean="0"/>
              <a:t>MIT Intelligent Room Project (1997)</a:t>
            </a:r>
            <a:endParaRPr lang="en-US" dirty="0"/>
          </a:p>
        </p:txBody>
      </p:sp>
    </p:spTree>
  </p:cSld>
  <p:clrMapOvr>
    <a:masterClrMapping/>
  </p:clrMapOvr>
</p:sld>
</file>

<file path=ppt/theme/theme1.xml><?xml version="1.0" encoding="utf-8"?>
<a:theme xmlns:a="http://schemas.openxmlformats.org/drawingml/2006/main" name="TS001136796">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BlueStripeSample</Template>
  <TotalTime>3163</TotalTime>
  <Words>3590</Words>
  <Application>Microsoft Office PowerPoint</Application>
  <PresentationFormat>On-screen Show (4:3)</PresentationFormat>
  <Paragraphs>344</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TS001136796</vt:lpstr>
      <vt:lpstr>Image</vt:lpstr>
      <vt:lpstr>Smart Offices and Intelligent Decision Rooms By Ramos, Marreiros, Santos, and Freitas </vt:lpstr>
      <vt:lpstr>Introduction </vt:lpstr>
      <vt:lpstr>Introduction (cont.)</vt:lpstr>
      <vt:lpstr>Evolution of Our Environment</vt:lpstr>
      <vt:lpstr>Characteristics of Meetings</vt:lpstr>
      <vt:lpstr>Decision Making Tasks</vt:lpstr>
      <vt:lpstr>Timeline of Projects</vt:lpstr>
      <vt:lpstr>Intelligent Decision Rooms</vt:lpstr>
      <vt:lpstr>Timeline of Project</vt:lpstr>
      <vt:lpstr>LAID Project</vt:lpstr>
      <vt:lpstr>Intelligent Decision Room</vt:lpstr>
      <vt:lpstr>Characteristics of Meetings</vt:lpstr>
      <vt:lpstr>Main Features</vt:lpstr>
      <vt:lpstr>Ubiquitous Group Decision Making</vt:lpstr>
      <vt:lpstr>Ubiquitous System Architecture</vt:lpstr>
      <vt:lpstr>WebMeeting Plus</vt:lpstr>
      <vt:lpstr>ABS4GD</vt:lpstr>
      <vt:lpstr>Participant Agent</vt:lpstr>
      <vt:lpstr>Argumentation System</vt:lpstr>
      <vt:lpstr>Simple Argument</vt:lpstr>
      <vt:lpstr>Argument Selection</vt:lpstr>
      <vt:lpstr>Argument Evaluation</vt:lpstr>
      <vt:lpstr>Emotional System</vt:lpstr>
      <vt:lpstr>Idea Generation Techniques</vt:lpstr>
      <vt:lpstr>Implementation</vt:lpstr>
      <vt:lpstr>Arguments exchange</vt:lpstr>
      <vt:lpstr>WebMeeting Plus</vt:lpstr>
      <vt:lpstr>Organizer and Participant Window</vt:lpstr>
      <vt:lpstr>Meeting Desktop Panel</vt:lpstr>
      <vt:lpstr>Wrap Up</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Shah</dc:creator>
  <cp:lastModifiedBy>Nancy Shah</cp:lastModifiedBy>
  <cp:revision>134</cp:revision>
  <dcterms:created xsi:type="dcterms:W3CDTF">2011-10-16T11:50:24Z</dcterms:created>
  <dcterms:modified xsi:type="dcterms:W3CDTF">2011-10-19T19:34:30Z</dcterms:modified>
</cp:coreProperties>
</file>