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5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E67D38-98F1-48E7-82BA-680743D0110D}">
          <p14:sldIdLst>
            <p14:sldId id="256"/>
            <p14:sldId id="258"/>
            <p14:sldId id="257"/>
          </p14:sldIdLst>
        </p14:section>
        <p14:section name="Introduction" id="{9D7C84AB-788B-4F0E-BF45-F511B1A7FC84}">
          <p14:sldIdLst>
            <p14:sldId id="259"/>
          </p14:sldIdLst>
        </p14:section>
        <p14:section name="Classification" id="{5CEABFA7-AA71-41BE-95E1-95557B0FA9F0}">
          <p14:sldIdLst>
            <p14:sldId id="260"/>
          </p14:sldIdLst>
        </p14:section>
        <p14:section name="Related Work" id="{99164BE3-7F5E-42C6-AA07-EECA1B68D3E2}">
          <p14:sldIdLst>
            <p14:sldId id="261"/>
          </p14:sldIdLst>
        </p14:section>
        <p14:section name="Problem Statements" id="{21B1B743-6A41-4779-8324-938986A23E29}">
          <p14:sldIdLst>
            <p14:sldId id="262"/>
          </p14:sldIdLst>
        </p14:section>
        <p14:section name="Proposed Smart Systems" id="{91B55706-2B4B-4941-8AB7-922888BF4306}">
          <p14:sldIdLst>
            <p14:sldId id="263"/>
          </p14:sldIdLst>
        </p14:section>
        <p14:section name="Architecture" id="{033BE257-58DC-4A2F-97BC-15CC3E01DFCB}">
          <p14:sldIdLst>
            <p14:sldId id="264"/>
          </p14:sldIdLst>
        </p14:section>
        <p14:section name="Visualization Decoupled" id="{02A57EB5-BFB4-4CF4-A210-E0AF9F86661C}">
          <p14:sldIdLst>
            <p14:sldId id="265"/>
          </p14:sldIdLst>
        </p14:section>
        <p14:section name="Conclusion" id="{534397B5-DF26-4DC7-AB81-99EAF5636760}">
          <p14:sldIdLst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B25"/>
    <a:srgbClr val="FFFF85"/>
    <a:srgbClr val="EC205F"/>
    <a:srgbClr val="F89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CBA02-BEB9-49DE-9399-FE32D8F4E5D9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A630A-12A3-4129-825B-7D687E02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obabilistic" TargetMode="External"/><Relationship Id="rId3" Type="http://schemas.openxmlformats.org/officeDocument/2006/relationships/hyperlink" Target="http://en.wikipedia.org/wiki/Statistics" TargetMode="External"/><Relationship Id="rId7" Type="http://schemas.openxmlformats.org/officeDocument/2006/relationships/hyperlink" Target="http://en.wikipedia.org/wiki/Regression_analysi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lassification_(machine_learning)" TargetMode="External"/><Relationship Id="rId5" Type="http://schemas.openxmlformats.org/officeDocument/2006/relationships/hyperlink" Target="http://en.wikipedia.org/wiki/Supervised_learning" TargetMode="External"/><Relationship Id="rId10" Type="http://schemas.openxmlformats.org/officeDocument/2006/relationships/hyperlink" Target="http://en.wikipedia.org/wiki/Linear_classifier" TargetMode="External"/><Relationship Id="rId4" Type="http://schemas.openxmlformats.org/officeDocument/2006/relationships/hyperlink" Target="http://en.wikipedia.org/wiki/Computer_science" TargetMode="External"/><Relationship Id="rId9" Type="http://schemas.openxmlformats.org/officeDocument/2006/relationships/hyperlink" Target="http://en.wikipedia.org/wiki/Binary_classifie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AAL not actually defined nor classified in this section. Classified in 3.1.3 where it is explained that manual</a:t>
            </a:r>
            <a:r>
              <a:rPr lang="en-US" baseline="0" dirty="0" smtClean="0"/>
              <a:t> systems use devices worn by individuals and automated systems use visual and non-visual indications.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A630A-12A3-4129-825B-7D687E02C9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2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Asserts that even if encrypted, the data can be stolen –</a:t>
            </a:r>
            <a:r>
              <a:rPr lang="en-US" baseline="0" dirty="0" smtClean="0"/>
              <a:t> nothing to back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A630A-12A3-4129-825B-7D687E02C9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7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A </a:t>
            </a:r>
            <a:r>
              <a:rPr lang="en-US" b="1" dirty="0" smtClean="0">
                <a:effectLst/>
              </a:rPr>
              <a:t>support vector machine</a:t>
            </a:r>
            <a:r>
              <a:rPr lang="en-US" dirty="0" smtClean="0">
                <a:effectLst/>
              </a:rPr>
              <a:t> (</a:t>
            </a:r>
            <a:r>
              <a:rPr lang="en-US" b="1" dirty="0" smtClean="0">
                <a:effectLst/>
              </a:rPr>
              <a:t>SVM</a:t>
            </a:r>
            <a:r>
              <a:rPr lang="en-US" dirty="0" smtClean="0">
                <a:effectLst/>
              </a:rPr>
              <a:t>) is a concept in </a:t>
            </a:r>
            <a:r>
              <a:rPr lang="en-US" dirty="0" smtClean="0">
                <a:effectLst/>
                <a:hlinkClick r:id="rId3" action="ppaction://hlinkfile" tooltip="Statistics"/>
              </a:rPr>
              <a:t>statistics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effectLst/>
                <a:hlinkClick r:id="rId4" action="ppaction://hlinkfile" tooltip="Computer science"/>
              </a:rPr>
              <a:t>computer science</a:t>
            </a:r>
            <a:r>
              <a:rPr lang="en-US" dirty="0" smtClean="0">
                <a:effectLst/>
              </a:rPr>
              <a:t> for a set of related </a:t>
            </a:r>
            <a:r>
              <a:rPr lang="en-US" dirty="0" smtClean="0">
                <a:effectLst/>
                <a:hlinkClick r:id="rId5" action="ppaction://hlinkfile" tooltip="Supervised learning"/>
              </a:rPr>
              <a:t>supervised learning</a:t>
            </a:r>
            <a:r>
              <a:rPr lang="en-US" dirty="0" smtClean="0">
                <a:effectLst/>
              </a:rPr>
              <a:t> methods that analyze data and recognize patterns, used for </a:t>
            </a:r>
            <a:r>
              <a:rPr lang="en-US" dirty="0" smtClean="0">
                <a:effectLst/>
                <a:hlinkClick r:id="rId6" action="ppaction://hlinkfile" tooltip="Classification (machine learning)"/>
              </a:rPr>
              <a:t>classification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effectLst/>
                <a:hlinkClick r:id="rId7" action="ppaction://hlinkfile" tooltip="Regression analysis"/>
              </a:rPr>
              <a:t>regression analysis</a:t>
            </a:r>
            <a:r>
              <a:rPr lang="en-US" dirty="0" smtClean="0">
                <a:effectLst/>
              </a:rPr>
              <a:t>. The standard SVM takes a set of input data and predicts, for each given input, which of two possible classes comprises the input, making the SVM a non-</a:t>
            </a:r>
            <a:r>
              <a:rPr lang="en-US" dirty="0" smtClean="0">
                <a:effectLst/>
                <a:hlinkClick r:id="rId8" action="ppaction://hlinkfile" tooltip="Probabilistic"/>
              </a:rPr>
              <a:t>probabilistic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hlinkClick r:id="rId9" action="ppaction://hlinkfile" tooltip="Binary classifier"/>
              </a:rPr>
              <a:t>binary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hlinkClick r:id="rId10" action="ppaction://hlinkfile" tooltip="Linear classifier"/>
              </a:rPr>
              <a:t>linear classifier</a:t>
            </a:r>
            <a:r>
              <a:rPr lang="en-US" dirty="0" smtClean="0">
                <a:effectLst/>
              </a:rPr>
              <a:t>. Given a set of training examples, each marked as belonging to one of two categories, an SVM training algorithm builds a model that assigns new examples into one category or the other. An SVM model is a representation of the examples as points in space, mapped so that the examples of the separate categories are divided by a clear gap that is as wide as possible. New examples are then mapped into that same space and predicted to belong to a category based on which side of the gap they fall 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A630A-12A3-4129-825B-7D687E02C9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5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A2A-2530-449C-986C-E8B6AE17987A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ircuitr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>
            <a:off x="953036" y="270455"/>
            <a:ext cx="7740202" cy="3244532"/>
          </a:xfrm>
          <a:prstGeom prst="snip1Rect">
            <a:avLst/>
          </a:prstGeom>
          <a:gradFill>
            <a:gsLst>
              <a:gs pos="0">
                <a:schemeClr val="accent3">
                  <a:lumMod val="75000"/>
                  <a:alpha val="70000"/>
                </a:schemeClr>
              </a:gs>
              <a:gs pos="50000">
                <a:schemeClr val="accent3">
                  <a:lumMod val="40000"/>
                  <a:lumOff val="60000"/>
                  <a:alpha val="7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478C-A956-482C-8419-617C01D5E415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1CB1-55D2-477F-8F1F-0F4BEF079A1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125" y="274638"/>
            <a:ext cx="75626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56" y="1600200"/>
            <a:ext cx="773884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016C-1F49-4D7F-B2A2-899442587A70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58FD-F8A0-49CA-AA15-35EFD7CFA206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984-B5DF-4895-8C80-7B8C0CC7CDCC}" type="datetime1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D4B1-AA9E-4C48-98F7-FA81258F9D08}" type="datetime1">
              <a:rPr lang="en-US" smtClean="0"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BFB8-D51D-460F-956F-766B3B3E3EA7}" type="datetime1">
              <a:rPr lang="en-US" smtClean="0"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35B-77FA-4BFC-834B-3F3566811B71}" type="datetime1">
              <a:rPr lang="en-US" smtClean="0"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6765-D9D5-480A-82C1-8A79A86DFE54}" type="datetime1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DC7-6661-4489-8A60-59A64A658453}" type="datetime1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1DC2-960F-4156-BD7F-C2ECBBAD7B4F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ircuitr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938151" y="274638"/>
            <a:ext cx="7748649" cy="6268666"/>
          </a:xfrm>
          <a:prstGeom prst="round2Diag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199" y="2644352"/>
            <a:ext cx="7308759" cy="880076"/>
          </a:xfrm>
        </p:spPr>
        <p:txBody>
          <a:bodyPr/>
          <a:lstStyle/>
          <a:p>
            <a:pPr algn="r"/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Presented by Leland Holmquest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2055" y="296213"/>
            <a:ext cx="7173158" cy="2420354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/>
              <a:t>Privacy Sensitive Surveillance for Assisted Living </a:t>
            </a:r>
            <a:br>
              <a:rPr lang="en-US" sz="3600" dirty="0" smtClean="0"/>
            </a:br>
            <a:r>
              <a:rPr lang="en-US" sz="3600" dirty="0" smtClean="0"/>
              <a:t>– A Smart Camera Approach</a:t>
            </a:r>
            <a:br>
              <a:rPr lang="en-US" sz="3600" dirty="0" smtClean="0"/>
            </a:br>
            <a:r>
              <a:rPr lang="en-US" sz="2400" dirty="0" smtClean="0"/>
              <a:t>Sven Fleck &amp; Wolfgang </a:t>
            </a:r>
            <a:r>
              <a:rPr lang="en-US" sz="2400" dirty="0" err="1" smtClean="0"/>
              <a:t>Stra</a:t>
            </a:r>
            <a:r>
              <a:rPr lang="el-GR" sz="2400" dirty="0" smtClean="0"/>
              <a:t>β</a:t>
            </a:r>
            <a:r>
              <a:rPr lang="en-US" sz="2400" dirty="0" err="1" smtClean="0"/>
              <a:t>er</a:t>
            </a:r>
            <a:endParaRPr lang="en-US" sz="2400" dirty="0"/>
          </a:p>
        </p:txBody>
      </p:sp>
      <p:sp>
        <p:nvSpPr>
          <p:cNvPr id="2" name="Round Diagonal Corner Rectangle 1"/>
          <p:cNvSpPr/>
          <p:nvPr/>
        </p:nvSpPr>
        <p:spPr>
          <a:xfrm>
            <a:off x="5894773" y="5477522"/>
            <a:ext cx="3142696" cy="1269505"/>
          </a:xfrm>
          <a:prstGeom prst="round2DiagRect">
            <a:avLst/>
          </a:prstGeom>
          <a:effectLst>
            <a:outerShdw blurRad="76200" dist="12700" dir="2700000" sy="-23000" kx="-800400" algn="bl" rotWithShape="0">
              <a:schemeClr val="tx1">
                <a:alpha val="2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CS895: Software for Context-aware Multi-user Systems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João Pedro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Sousa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OCT 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Decoupled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56" y="1600201"/>
            <a:ext cx="7738844" cy="48627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3D Visualization Node – XGRT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Google Earth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Web App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91" y="2086251"/>
            <a:ext cx="3671598" cy="133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01" y="2086251"/>
            <a:ext cx="1870738" cy="140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3835153" y="3610557"/>
            <a:ext cx="1991791" cy="153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53" y="5269976"/>
            <a:ext cx="3406942" cy="145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56" y="1600201"/>
            <a:ext cx="7738844" cy="2483528"/>
          </a:xfrm>
        </p:spPr>
        <p:txBody>
          <a:bodyPr/>
          <a:lstStyle/>
          <a:p>
            <a:r>
              <a:rPr lang="en-US" dirty="0" smtClean="0"/>
              <a:t>Privacy not currently addressed</a:t>
            </a:r>
          </a:p>
          <a:p>
            <a:r>
              <a:rPr lang="en-US" dirty="0" smtClean="0"/>
              <a:t>Distributed and automated smart camera</a:t>
            </a:r>
          </a:p>
          <a:p>
            <a:r>
              <a:rPr lang="en-US" dirty="0" smtClean="0"/>
              <a:t>Cameras use Support Vector Machines</a:t>
            </a:r>
          </a:p>
          <a:p>
            <a:r>
              <a:rPr lang="en-US" dirty="0" smtClean="0"/>
              <a:t>Currently in the field and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1993" y="4607547"/>
            <a:ext cx="4717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latin typeface="Calisto MT" pitchFamily="18" charset="0"/>
              </a:rPr>
              <a:t>Privacy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latin typeface="Calisto MT" pitchFamily="18" charset="0"/>
              </a:rPr>
              <a:t>Overstraining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latin typeface="Calisto MT" pitchFamily="18" charset="0"/>
              </a:rPr>
              <a:t>Flexible and expandability</a:t>
            </a:r>
            <a:endParaRPr lang="en-US" sz="2800" b="1" dirty="0">
              <a:latin typeface="Calisto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993" y="4190265"/>
            <a:ext cx="462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 statements revisited</a:t>
            </a:r>
            <a:endParaRPr lang="en-US" sz="2800" dirty="0"/>
          </a:p>
        </p:txBody>
      </p:sp>
      <p:pic>
        <p:nvPicPr>
          <p:cNvPr id="8194" name="Picture 2" descr="C:\Users\Leland\AppData\Local\Microsoft\Windows\Temporary Internet Files\Content.IE5\SKYUE6P8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549566"/>
            <a:ext cx="750163" cy="7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eland\AppData\Local\Microsoft\Windows\Temporary Internet Files\Content.IE5\SKYUE6P8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88" y="5261759"/>
            <a:ext cx="750163" cy="7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eland\AppData\Local\Microsoft\Windows\Temporary Internet Files\Content.IE5\SKYUE6P8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88709"/>
            <a:ext cx="750163" cy="7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http://img.thesun.co.uk/multimedia/archive/01056/nose-280_105634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85" y="1320529"/>
            <a:ext cx="3710866" cy="51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eland\AppData\Local\Microsoft\Windows\Temporary Internet Files\Content.IE5\SKYUE6P8\MC9004414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98146"/>
            <a:ext cx="2244342" cy="22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land\AppData\Local\Microsoft\Windows\Temporary Internet Files\Content.IE5\AA0GF43B\MC9004414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9" y="13216"/>
            <a:ext cx="2527263" cy="2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eland\AppData\Local\Microsoft\Windows\Temporary Internet Files\Content.IE5\SKYUE6P8\MM900284095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5" y="5812960"/>
            <a:ext cx="4476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eland\AppData\Local\Microsoft\Windows\Temporary Internet Files\Content.IE5\MVCHNTN3\MM900282747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46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z="1800" b="1" smtClean="0">
                <a:solidFill>
                  <a:schemeClr val="bg1"/>
                </a:solidFill>
              </a:rPr>
              <a:pPr/>
              <a:t>2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g.thesun.co.uk/multimedia/archive/01056/nose-280_105634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04" y="1626262"/>
            <a:ext cx="3494627" cy="486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5305" y="541539"/>
            <a:ext cx="349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the Art: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IRAQI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3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30" y="1417638"/>
            <a:ext cx="7669370" cy="5111951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/>
              <a:t> Introduction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/>
              <a:t> Classification of AAL &amp; Video Surveillance Systems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Related Work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Problem Statements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Proposed Smart System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Architecture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Visualization Decoupled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 proliferation</a:t>
            </a:r>
          </a:p>
          <a:p>
            <a:pPr lvl="1"/>
            <a:r>
              <a:rPr lang="en-US" dirty="0" smtClean="0"/>
              <a:t>Current architectures not scalable</a:t>
            </a:r>
          </a:p>
          <a:p>
            <a:pPr lvl="1"/>
            <a:r>
              <a:rPr lang="en-US" dirty="0" smtClean="0"/>
              <a:t>Inefficient</a:t>
            </a:r>
          </a:p>
          <a:p>
            <a:pPr lvl="1"/>
            <a:r>
              <a:rPr lang="en-US" dirty="0" smtClean="0"/>
              <a:t>Difficult to secure</a:t>
            </a:r>
          </a:p>
          <a:p>
            <a:r>
              <a:rPr lang="en-US" dirty="0" smtClean="0"/>
              <a:t>Lack of privacy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vs. Automated</a:t>
            </a:r>
          </a:p>
          <a:p>
            <a:r>
              <a:rPr lang="en-US" dirty="0" smtClean="0"/>
              <a:t>Centralized vs. Distributed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98" y="2716039"/>
            <a:ext cx="5510171" cy="407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Surveillance Systems</a:t>
            </a:r>
          </a:p>
          <a:p>
            <a:pPr lvl="1"/>
            <a:r>
              <a:rPr lang="en-US" dirty="0" smtClean="0"/>
              <a:t>All centralized server</a:t>
            </a:r>
          </a:p>
          <a:p>
            <a:pPr lvl="1"/>
            <a:r>
              <a:rPr lang="en-US" dirty="0" smtClean="0"/>
              <a:t>Asserts this architecture inherently expensive (bandwidth) and prone to misuse</a:t>
            </a:r>
          </a:p>
          <a:p>
            <a:r>
              <a:rPr lang="en-US" dirty="0" smtClean="0"/>
              <a:t>Privacy Respecting Surveillance</a:t>
            </a:r>
          </a:p>
          <a:p>
            <a:pPr lvl="1"/>
            <a:r>
              <a:rPr lang="en-US" dirty="0" smtClean="0"/>
              <a:t>Masking</a:t>
            </a:r>
          </a:p>
          <a:p>
            <a:r>
              <a:rPr lang="en-US" dirty="0" smtClean="0"/>
              <a:t>Assisted </a:t>
            </a:r>
            <a:r>
              <a:rPr lang="en-US" dirty="0" smtClean="0"/>
              <a:t>Living (manual vs. automated)</a:t>
            </a:r>
            <a:endParaRPr lang="en-US" dirty="0" smtClean="0"/>
          </a:p>
          <a:p>
            <a:r>
              <a:rPr lang="en-US" dirty="0" smtClean="0"/>
              <a:t>Smart Cameras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Privacy – current systems do not address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Overstraining data – too much data, too difficult to monitor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Limited flexibility &amp; expandability – bandwidth issues, central processing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0" y="4247634"/>
            <a:ext cx="5609485" cy="2248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1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 Smart Camera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Scene acquisition</a:t>
            </a:r>
          </a:p>
          <a:p>
            <a:r>
              <a:rPr lang="en-US" dirty="0" smtClean="0"/>
              <a:t>Scene analysis</a:t>
            </a:r>
          </a:p>
          <a:p>
            <a:r>
              <a:rPr lang="en-US" dirty="0" smtClean="0"/>
              <a:t>Virtual world</a:t>
            </a:r>
          </a:p>
          <a:p>
            <a:r>
              <a:rPr lang="en-US" dirty="0" smtClean="0"/>
              <a:t>Integrated </a:t>
            </a:r>
            <a:br>
              <a:rPr lang="en-US" dirty="0" smtClean="0"/>
            </a:br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46" y="1826299"/>
            <a:ext cx="5171253" cy="346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7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7" y="1331976"/>
            <a:ext cx="8371643" cy="503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8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339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0681A1-BD89-4CAA-A224-51B815E32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TP030003397</Template>
  <TotalTime>581</TotalTime>
  <Words>433</Words>
  <Application>Microsoft Office PowerPoint</Application>
  <PresentationFormat>On-screen Show (4:3)</PresentationFormat>
  <Paragraphs>74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TP030003397</vt:lpstr>
      <vt:lpstr>Privacy Sensitive Surveillance for Assisted Living  – A Smart Camera Approach Sven Fleck &amp; Wolfgang Straβer</vt:lpstr>
      <vt:lpstr>PowerPoint Presentation</vt:lpstr>
      <vt:lpstr>Outline</vt:lpstr>
      <vt:lpstr>Introduction</vt:lpstr>
      <vt:lpstr>Classification</vt:lpstr>
      <vt:lpstr>Related Work</vt:lpstr>
      <vt:lpstr>Problem Statements</vt:lpstr>
      <vt:lpstr>Propose Smart Camera Solution</vt:lpstr>
      <vt:lpstr>System Architecture</vt:lpstr>
      <vt:lpstr>Visualization Decoupled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Sensitive Surveillance for Assisted Living - A Smart Camera Approach</dc:title>
  <dc:creator>Leland</dc:creator>
  <cp:lastModifiedBy>Leland</cp:lastModifiedBy>
  <cp:revision>22</cp:revision>
  <dcterms:created xsi:type="dcterms:W3CDTF">2011-10-23T16:21:59Z</dcterms:created>
  <dcterms:modified xsi:type="dcterms:W3CDTF">2011-10-26T02:24:39Z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TC300033979990</vt:lpwstr>
  </property>
</Properties>
</file>