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0028" autoAdjust="0"/>
  </p:normalViewPr>
  <p:slideViewPr>
    <p:cSldViewPr>
      <p:cViewPr varScale="1">
        <p:scale>
          <a:sx n="62" d="100"/>
          <a:sy n="62" d="100"/>
        </p:scale>
        <p:origin x="-13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69265"/>
          </a:xfrm>
          <a:prstGeom prst="rect">
            <a:avLst/>
          </a:prstGeom>
        </p:spPr>
        <p:txBody>
          <a:bodyPr vert="horz" lIns="94192" tIns="47096" rIns="94192" bIns="47096" rtlCol="0"/>
          <a:lstStyle>
            <a:lvl1pPr algn="l">
              <a:defRPr sz="1200"/>
            </a:lvl1pPr>
          </a:lstStyle>
          <a:p>
            <a:endParaRPr lang="en-US"/>
          </a:p>
        </p:txBody>
      </p:sp>
      <p:sp>
        <p:nvSpPr>
          <p:cNvPr id="3" name="Date Placeholder 2"/>
          <p:cNvSpPr>
            <a:spLocks noGrp="1"/>
          </p:cNvSpPr>
          <p:nvPr>
            <p:ph type="dt" idx="1"/>
          </p:nvPr>
        </p:nvSpPr>
        <p:spPr>
          <a:xfrm>
            <a:off x="4021294" y="0"/>
            <a:ext cx="3076363" cy="469265"/>
          </a:xfrm>
          <a:prstGeom prst="rect">
            <a:avLst/>
          </a:prstGeom>
        </p:spPr>
        <p:txBody>
          <a:bodyPr vert="horz" lIns="94192" tIns="47096" rIns="94192" bIns="47096" rtlCol="0"/>
          <a:lstStyle>
            <a:lvl1pPr algn="r">
              <a:defRPr sz="1200"/>
            </a:lvl1pPr>
          </a:lstStyle>
          <a:p>
            <a:fld id="{CB6478CD-3DE0-4EBD-99DE-1CA072A921A7}" type="datetimeFigureOut">
              <a:rPr lang="en-US" smtClean="0"/>
              <a:pPr/>
              <a:t>10/26/2011</a:t>
            </a:fld>
            <a:endParaRPr lang="en-US"/>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4192" tIns="47096" rIns="94192" bIns="47096" rtlCol="0" anchor="ctr"/>
          <a:lstStyle/>
          <a:p>
            <a:endParaRPr lang="en-US"/>
          </a:p>
        </p:txBody>
      </p:sp>
      <p:sp>
        <p:nvSpPr>
          <p:cNvPr id="5" name="Notes Placeholder 4"/>
          <p:cNvSpPr>
            <a:spLocks noGrp="1"/>
          </p:cNvSpPr>
          <p:nvPr>
            <p:ph type="body" sz="quarter" idx="3"/>
          </p:nvPr>
        </p:nvSpPr>
        <p:spPr>
          <a:xfrm>
            <a:off x="709930" y="4458018"/>
            <a:ext cx="5679440" cy="4223385"/>
          </a:xfrm>
          <a:prstGeom prst="rect">
            <a:avLst/>
          </a:prstGeom>
        </p:spPr>
        <p:txBody>
          <a:bodyPr vert="horz" lIns="94192" tIns="47096" rIns="94192" bIns="4709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4406"/>
            <a:ext cx="3076363" cy="469265"/>
          </a:xfrm>
          <a:prstGeom prst="rect">
            <a:avLst/>
          </a:prstGeom>
        </p:spPr>
        <p:txBody>
          <a:bodyPr vert="horz" lIns="94192" tIns="47096" rIns="94192" bIns="47096" rtlCol="0" anchor="b"/>
          <a:lstStyle>
            <a:lvl1pPr algn="l">
              <a:defRPr sz="1200"/>
            </a:lvl1pPr>
          </a:lstStyle>
          <a:p>
            <a:endParaRPr lang="en-US"/>
          </a:p>
        </p:txBody>
      </p:sp>
      <p:sp>
        <p:nvSpPr>
          <p:cNvPr id="7" name="Slide Number Placeholder 6"/>
          <p:cNvSpPr>
            <a:spLocks noGrp="1"/>
          </p:cNvSpPr>
          <p:nvPr>
            <p:ph type="sldNum" sz="quarter" idx="5"/>
          </p:nvPr>
        </p:nvSpPr>
        <p:spPr>
          <a:xfrm>
            <a:off x="4021294" y="8914406"/>
            <a:ext cx="3076363" cy="469265"/>
          </a:xfrm>
          <a:prstGeom prst="rect">
            <a:avLst/>
          </a:prstGeom>
        </p:spPr>
        <p:txBody>
          <a:bodyPr vert="horz" lIns="94192" tIns="47096" rIns="94192" bIns="47096" rtlCol="0" anchor="b"/>
          <a:lstStyle>
            <a:lvl1pPr algn="r">
              <a:defRPr sz="1200"/>
            </a:lvl1pPr>
          </a:lstStyle>
          <a:p>
            <a:fld id="{02822832-B257-4ABA-9613-521B99F8596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Ubiquitous Computing –.</a:t>
            </a:r>
            <a:r>
              <a:rPr lang="en-US" baseline="0" dirty="0" smtClean="0"/>
              <a:t> One example Weiser used was a badge that tracks a users location.  </a:t>
            </a:r>
            <a:endParaRPr lang="en-US" dirty="0" smtClean="0"/>
          </a:p>
          <a:p>
            <a:pPr lvl="1">
              <a:buFont typeface="Arial" pitchFamily="34" charset="0"/>
              <a:buChar char="•"/>
            </a:pPr>
            <a:r>
              <a:rPr lang="en-US" dirty="0" smtClean="0"/>
              <a:t>Exact concept inception date is unknown -- 1988 was the first mention by Weiser</a:t>
            </a:r>
          </a:p>
          <a:p>
            <a:pPr lvl="1">
              <a:buFont typeface="Arial" pitchFamily="34" charset="0"/>
              <a:buChar char="•"/>
            </a:pPr>
            <a:r>
              <a:rPr lang="en-US" dirty="0" smtClean="0"/>
              <a:t>Basically background computing in life -- </a:t>
            </a:r>
            <a:r>
              <a:rPr lang="en-US" baseline="0" dirty="0" smtClean="0"/>
              <a:t>The metaphor that Weiser used describes this concept was: Writing is everywhere but it is so deeply embedded in the fabric of society that it has become invisible in the sense that we no longer notice it. A similar thing may happen with computers </a:t>
            </a:r>
            <a:endParaRPr lang="en-US" dirty="0" smtClean="0"/>
          </a:p>
          <a:p>
            <a:pPr lvl="2">
              <a:buFont typeface="Arial" pitchFamily="34" charset="0"/>
              <a:buChar char="•"/>
            </a:pPr>
            <a:endParaRPr lang="en-US" dirty="0" smtClean="0"/>
          </a:p>
          <a:p>
            <a:pPr lvl="2">
              <a:buFont typeface="Arial" pitchFamily="34" charset="0"/>
              <a:buChar char="•"/>
            </a:pPr>
            <a:r>
              <a:rPr lang="en-US" b="1" dirty="0" smtClean="0"/>
              <a:t>Different names for similar things </a:t>
            </a:r>
            <a:r>
              <a:rPr lang="en-US" b="1" dirty="0" err="1" smtClean="0"/>
              <a:t>UbiComp</a:t>
            </a:r>
            <a:r>
              <a:rPr lang="en-US" b="1" dirty="0" smtClean="0"/>
              <a:t> means different things to different people</a:t>
            </a:r>
          </a:p>
          <a:p>
            <a:pPr lvl="2">
              <a:buFont typeface="Arial" pitchFamily="34" charset="0"/>
              <a:buChar char="•"/>
            </a:pPr>
            <a:r>
              <a:rPr lang="en-US" dirty="0" smtClean="0"/>
              <a:t>Pervasive Computing –</a:t>
            </a:r>
            <a:r>
              <a:rPr lang="en-US" baseline="0" dirty="0" smtClean="0"/>
              <a:t> Embedding computers instead of standalone computers</a:t>
            </a:r>
            <a:endParaRPr lang="en-US" dirty="0" smtClean="0"/>
          </a:p>
          <a:p>
            <a:pPr lvl="2">
              <a:buFont typeface="Arial" pitchFamily="34" charset="0"/>
              <a:buChar char="•"/>
            </a:pPr>
            <a:r>
              <a:rPr lang="en-US" dirty="0" smtClean="0"/>
              <a:t>Invisible / Disappearing Computing – also</a:t>
            </a:r>
            <a:r>
              <a:rPr lang="en-US" baseline="0" dirty="0" smtClean="0"/>
              <a:t> includes embedded computers… in a way that causes the computer disappears so the user no longer thinks about it</a:t>
            </a:r>
            <a:endParaRPr lang="en-US" dirty="0" smtClean="0"/>
          </a:p>
          <a:p>
            <a:pPr lvl="2">
              <a:buFont typeface="Arial" pitchFamily="34" charset="0"/>
              <a:buChar char="•"/>
            </a:pPr>
            <a:r>
              <a:rPr lang="en-US" dirty="0" smtClean="0"/>
              <a:t>Sentient Computing – The system</a:t>
            </a:r>
            <a:r>
              <a:rPr lang="en-US" baseline="0" dirty="0" smtClean="0"/>
              <a:t> can sense some aspect of their environment in order to better to serve the user.</a:t>
            </a:r>
            <a:endParaRPr lang="en-US" dirty="0" smtClean="0"/>
          </a:p>
          <a:p>
            <a:pPr lvl="2">
              <a:buFont typeface="Arial" pitchFamily="34" charset="0"/>
              <a:buChar char="•"/>
            </a:pPr>
            <a:r>
              <a:rPr lang="en-US" dirty="0" smtClean="0"/>
              <a:t>Ambient Intelligence – </a:t>
            </a:r>
            <a:r>
              <a:rPr lang="en-US" dirty="0" err="1" smtClean="0"/>
              <a:t>simular</a:t>
            </a:r>
            <a:r>
              <a:rPr lang="en-US" baseline="0" dirty="0" smtClean="0"/>
              <a:t> to above where the system adjusts to the users</a:t>
            </a:r>
            <a:endParaRPr lang="en-US" dirty="0" smtClean="0"/>
          </a:p>
          <a:p>
            <a:pPr lvl="2">
              <a:buFont typeface="Arial" pitchFamily="34" charset="0"/>
              <a:buChar char="•"/>
            </a:pPr>
            <a:r>
              <a:rPr lang="en-US" dirty="0" smtClean="0"/>
              <a:t>Calm computing – where computers </a:t>
            </a:r>
            <a:r>
              <a:rPr lang="en-US" dirty="0" err="1" smtClean="0"/>
              <a:t>sinently</a:t>
            </a:r>
            <a:r>
              <a:rPr lang="en-US" dirty="0" smtClean="0"/>
              <a:t> take care of issues</a:t>
            </a:r>
            <a:r>
              <a:rPr lang="en-US" baseline="0" dirty="0" smtClean="0"/>
              <a:t> on behalf of users.</a:t>
            </a:r>
            <a:endParaRPr lang="en-US" dirty="0" smtClean="0"/>
          </a:p>
          <a:p>
            <a:pPr lvl="1">
              <a:buFont typeface="Arial" pitchFamily="34" charset="0"/>
              <a:buChar char="•"/>
            </a:pPr>
            <a:r>
              <a:rPr lang="en-US" dirty="0" smtClean="0"/>
              <a:t>Different things to different people</a:t>
            </a:r>
          </a:p>
          <a:p>
            <a:pPr lvl="0">
              <a:buFont typeface="Arial" pitchFamily="34" charset="0"/>
              <a:buChar char="•"/>
            </a:pPr>
            <a:r>
              <a:rPr lang="en-US" dirty="0" smtClean="0"/>
              <a:t>Security</a:t>
            </a:r>
            <a:r>
              <a:rPr lang="en-US" baseline="0" dirty="0" smtClean="0"/>
              <a:t> – As networked computer systems become more deeply embedded the type of damage can be more varied and more </a:t>
            </a:r>
            <a:r>
              <a:rPr lang="en-US" baseline="0" dirty="0" err="1" smtClean="0"/>
              <a:t>persive</a:t>
            </a:r>
            <a:r>
              <a:rPr lang="en-US" baseline="0" dirty="0" smtClean="0"/>
              <a:t>. Recently the NSA has managed to sabotage electrical generators from the internet</a:t>
            </a:r>
            <a:endParaRPr lang="en-US" dirty="0" smtClean="0"/>
          </a:p>
          <a:p>
            <a:pPr lvl="1">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02822832-B257-4ABA-9613-521B99F85967}"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Based on a set of four principles – Where slaves are bound</a:t>
            </a:r>
            <a:r>
              <a:rPr lang="en-US" baseline="0" dirty="0" smtClean="0"/>
              <a:t> to a master… but this has to be in such a way that you can sell the slave without selling the token that makes you the master.</a:t>
            </a:r>
            <a:endParaRPr lang="en-US" dirty="0" smtClean="0"/>
          </a:p>
          <a:p>
            <a:pPr lvl="1">
              <a:buFont typeface="Arial" pitchFamily="34" charset="0"/>
              <a:buChar char="•"/>
            </a:pPr>
            <a:r>
              <a:rPr lang="en-US" dirty="0" smtClean="0"/>
              <a:t>Two State principle – The slave</a:t>
            </a:r>
            <a:r>
              <a:rPr lang="en-US" baseline="0" dirty="0" smtClean="0"/>
              <a:t> can be two states </a:t>
            </a:r>
            <a:r>
              <a:rPr lang="en-US" baseline="0" dirty="0" err="1" smtClean="0"/>
              <a:t>imprintable</a:t>
            </a:r>
            <a:r>
              <a:rPr lang="en-US" baseline="0" dirty="0" smtClean="0"/>
              <a:t> and imprinted. In the </a:t>
            </a:r>
            <a:r>
              <a:rPr lang="en-US" baseline="0" dirty="0" err="1" smtClean="0"/>
              <a:t>imprintable</a:t>
            </a:r>
            <a:r>
              <a:rPr lang="en-US" baseline="0" dirty="0" smtClean="0"/>
              <a:t> state any one can take over… in the imprinted only the master (imprinted) can control</a:t>
            </a:r>
            <a:endParaRPr lang="en-US" dirty="0" smtClean="0"/>
          </a:p>
          <a:p>
            <a:pPr lvl="1">
              <a:buFont typeface="Arial" pitchFamily="34" charset="0"/>
              <a:buChar char="•"/>
            </a:pPr>
            <a:r>
              <a:rPr lang="en-US" dirty="0" smtClean="0"/>
              <a:t>Imprinting Principle</a:t>
            </a:r>
          </a:p>
          <a:p>
            <a:pPr lvl="2">
              <a:buFont typeface="Arial" pitchFamily="34" charset="0"/>
              <a:buChar char="•"/>
            </a:pPr>
            <a:r>
              <a:rPr lang="en-US" dirty="0" smtClean="0"/>
              <a:t>The mother ducklin</a:t>
            </a:r>
            <a:r>
              <a:rPr lang="en-US" baseline="0" dirty="0" smtClean="0"/>
              <a:t>g imprints on the slave in a secure manor and the mother also keeps a copy of the imprinting key.</a:t>
            </a:r>
            <a:endParaRPr lang="en-US" dirty="0" smtClean="0"/>
          </a:p>
          <a:p>
            <a:pPr lvl="1">
              <a:buFont typeface="Arial" pitchFamily="34" charset="0"/>
              <a:buChar char="•"/>
            </a:pPr>
            <a:r>
              <a:rPr lang="en-US" dirty="0" smtClean="0"/>
              <a:t>Death Principle</a:t>
            </a:r>
          </a:p>
          <a:p>
            <a:pPr lvl="2">
              <a:buFont typeface="Arial" pitchFamily="34" charset="0"/>
              <a:buChar char="•"/>
            </a:pPr>
            <a:r>
              <a:rPr lang="en-US" dirty="0" smtClean="0"/>
              <a:t>The transition from imprinted to </a:t>
            </a:r>
            <a:r>
              <a:rPr lang="en-US" dirty="0" err="1" smtClean="0"/>
              <a:t>imprintable</a:t>
            </a:r>
            <a:r>
              <a:rPr lang="en-US" dirty="0" smtClean="0"/>
              <a:t> is know as death. It may occur</a:t>
            </a:r>
            <a:r>
              <a:rPr lang="en-US" baseline="0" dirty="0" smtClean="0"/>
              <a:t> under very specific circumstances. After death the duckling is now </a:t>
            </a:r>
            <a:r>
              <a:rPr lang="en-US" baseline="0" dirty="0" err="1" smtClean="0"/>
              <a:t>imprintable</a:t>
            </a:r>
            <a:r>
              <a:rPr lang="en-US" baseline="0" dirty="0" smtClean="0"/>
              <a:t> again.</a:t>
            </a:r>
          </a:p>
          <a:p>
            <a:pPr lvl="3">
              <a:buFont typeface="Arial" pitchFamily="34" charset="0"/>
              <a:buChar char="•"/>
            </a:pPr>
            <a:r>
              <a:rPr lang="en-US" baseline="0" dirty="0" smtClean="0"/>
              <a:t>Death by order of the mother duck</a:t>
            </a:r>
          </a:p>
          <a:p>
            <a:pPr lvl="3">
              <a:buFont typeface="Arial" pitchFamily="34" charset="0"/>
              <a:buChar char="•"/>
            </a:pPr>
            <a:r>
              <a:rPr lang="en-US" baseline="0" dirty="0" smtClean="0"/>
              <a:t>Death by old age (after every interval the duckling must be reprinted)</a:t>
            </a:r>
          </a:p>
          <a:p>
            <a:pPr lvl="3">
              <a:buFont typeface="Arial" pitchFamily="34" charset="0"/>
              <a:buChar char="•"/>
            </a:pPr>
            <a:r>
              <a:rPr lang="en-US" baseline="0" dirty="0" smtClean="0"/>
              <a:t>Death by completion of a specific transaction</a:t>
            </a:r>
            <a:endParaRPr lang="en-US" dirty="0" smtClean="0"/>
          </a:p>
          <a:p>
            <a:pPr lvl="1">
              <a:buFont typeface="Arial" pitchFamily="34" charset="0"/>
              <a:buChar char="•"/>
            </a:pPr>
            <a:r>
              <a:rPr lang="en-US" dirty="0" smtClean="0"/>
              <a:t>Assassination Principle</a:t>
            </a:r>
          </a:p>
          <a:p>
            <a:pPr lvl="2">
              <a:buFont typeface="Arial" pitchFamily="34" charset="0"/>
              <a:buChar char="•"/>
            </a:pPr>
            <a:r>
              <a:rPr lang="en-US" dirty="0" smtClean="0"/>
              <a:t>The ducking</a:t>
            </a:r>
            <a:r>
              <a:rPr lang="en-US" baseline="0" dirty="0" smtClean="0"/>
              <a:t> must be built in such a way that it will be uneconomical to cause the ducklings death in any other way than prescribed.</a:t>
            </a:r>
            <a:endParaRPr lang="en-US" dirty="0" smtClean="0"/>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02822832-B257-4ABA-9613-521B99F85967}"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Data Origin Authenticity</a:t>
            </a:r>
          </a:p>
          <a:p>
            <a:pPr lvl="1">
              <a:buFont typeface="Arial" pitchFamily="34" charset="0"/>
              <a:buChar char="•"/>
            </a:pPr>
            <a:r>
              <a:rPr lang="en-US" dirty="0" smtClean="0"/>
              <a:t>Where you</a:t>
            </a:r>
            <a:r>
              <a:rPr lang="en-US" baseline="0" dirty="0" smtClean="0"/>
              <a:t> trust the message based on the place that the message came from</a:t>
            </a:r>
            <a:endParaRPr lang="en-US" dirty="0" smtClean="0"/>
          </a:p>
          <a:p>
            <a:pPr>
              <a:buFont typeface="Arial" pitchFamily="34" charset="0"/>
              <a:buChar char="•"/>
            </a:pPr>
            <a:r>
              <a:rPr lang="en-US" dirty="0" err="1" smtClean="0"/>
              <a:t>DiffieHellman</a:t>
            </a:r>
            <a:r>
              <a:rPr lang="en-US" dirty="0" smtClean="0"/>
              <a:t> key exchange</a:t>
            </a:r>
          </a:p>
          <a:p>
            <a:pPr lvl="1">
              <a:buFont typeface="Arial" pitchFamily="34" charset="0"/>
              <a:buChar char="•"/>
            </a:pPr>
            <a:r>
              <a:rPr lang="en-US" dirty="0" smtClean="0"/>
              <a:t>This is where one party comes up</a:t>
            </a:r>
            <a:r>
              <a:rPr lang="en-US" baseline="0" dirty="0" smtClean="0"/>
              <a:t> with a secret a and sends the secret though a </a:t>
            </a:r>
            <a:r>
              <a:rPr lang="en-US" baseline="0" dirty="0" err="1" smtClean="0"/>
              <a:t>funtion</a:t>
            </a:r>
            <a:r>
              <a:rPr lang="en-US" baseline="0" dirty="0" smtClean="0"/>
              <a:t> to the </a:t>
            </a:r>
            <a:r>
              <a:rPr lang="en-US" baseline="0" dirty="0" err="1" smtClean="0"/>
              <a:t>reciepent</a:t>
            </a:r>
            <a:r>
              <a:rPr lang="en-US" baseline="0" dirty="0" smtClean="0"/>
              <a:t>. The </a:t>
            </a:r>
            <a:r>
              <a:rPr lang="en-US" baseline="0" dirty="0" err="1" smtClean="0"/>
              <a:t>reciepent</a:t>
            </a:r>
            <a:r>
              <a:rPr lang="en-US" baseline="0" dirty="0" smtClean="0"/>
              <a:t> things a second secret b to the first party. The combination of the secrets are then used for the </a:t>
            </a:r>
            <a:r>
              <a:rPr lang="en-US" baseline="0" dirty="0" err="1" smtClean="0"/>
              <a:t>communcation</a:t>
            </a:r>
            <a:r>
              <a:rPr lang="en-US" baseline="0" dirty="0" smtClean="0"/>
              <a:t>. </a:t>
            </a:r>
            <a:endParaRPr lang="en-US" dirty="0" smtClean="0"/>
          </a:p>
          <a:p>
            <a:pPr>
              <a:buFont typeface="Arial" pitchFamily="34" charset="0"/>
              <a:buChar char="•"/>
            </a:pPr>
            <a:r>
              <a:rPr lang="en-US" dirty="0" smtClean="0"/>
              <a:t>Man in the middle attack above</a:t>
            </a:r>
            <a:r>
              <a:rPr lang="en-US" baseline="0" dirty="0" smtClean="0"/>
              <a:t> </a:t>
            </a:r>
            <a:r>
              <a:rPr lang="en-US" baseline="0" dirty="0" err="1" smtClean="0"/>
              <a:t>defeates</a:t>
            </a:r>
            <a:r>
              <a:rPr lang="en-US" baseline="0" dirty="0" smtClean="0"/>
              <a:t> the man in the middle because all they have is both secrets not the combination that is need to decrypt the data. However this is very </a:t>
            </a:r>
            <a:r>
              <a:rPr lang="en-US" baseline="0" dirty="0" err="1" smtClean="0"/>
              <a:t>compuntationally</a:t>
            </a:r>
            <a:r>
              <a:rPr lang="en-US" baseline="0" dirty="0" smtClean="0"/>
              <a:t> </a:t>
            </a:r>
            <a:r>
              <a:rPr lang="en-US" baseline="0" dirty="0" err="1" smtClean="0"/>
              <a:t>comsuming</a:t>
            </a:r>
            <a:r>
              <a:rPr lang="en-US" baseline="0" dirty="0" smtClean="0"/>
              <a:t>.</a:t>
            </a:r>
            <a:endParaRPr lang="en-US" dirty="0" smtClean="0"/>
          </a:p>
          <a:p>
            <a:pPr lvl="1">
              <a:buFont typeface="Arial" pitchFamily="34" charset="0"/>
              <a:buChar char="•"/>
            </a:pPr>
            <a:r>
              <a:rPr lang="en-US" dirty="0" smtClean="0"/>
              <a:t>Have two channels</a:t>
            </a:r>
          </a:p>
          <a:p>
            <a:pPr lvl="2">
              <a:buFont typeface="Arial" pitchFamily="34" charset="0"/>
              <a:buChar char="•"/>
            </a:pPr>
            <a:r>
              <a:rPr lang="en-US" dirty="0" smtClean="0"/>
              <a:t>A high capacity Channel for “long” messages which</a:t>
            </a:r>
            <a:r>
              <a:rPr lang="en-US" baseline="0" dirty="0" smtClean="0"/>
              <a:t> are verified though data – origin authentication.</a:t>
            </a:r>
            <a:endParaRPr lang="en-US" dirty="0" smtClean="0"/>
          </a:p>
          <a:p>
            <a:pPr lvl="2">
              <a:buFont typeface="Arial" pitchFamily="34" charset="0"/>
              <a:buChar char="•"/>
            </a:pPr>
            <a:r>
              <a:rPr lang="en-US" dirty="0" smtClean="0"/>
              <a:t>A low capacity Channel for Data-Origin authentication for</a:t>
            </a:r>
            <a:r>
              <a:rPr lang="en-US" baseline="0" dirty="0" smtClean="0"/>
              <a:t> the actual verification.</a:t>
            </a:r>
            <a:endParaRPr lang="en-US" dirty="0" smtClean="0"/>
          </a:p>
          <a:p>
            <a:endParaRPr lang="en-US" dirty="0"/>
          </a:p>
        </p:txBody>
      </p:sp>
      <p:sp>
        <p:nvSpPr>
          <p:cNvPr id="4" name="Slide Number Placeholder 3"/>
          <p:cNvSpPr>
            <a:spLocks noGrp="1"/>
          </p:cNvSpPr>
          <p:nvPr>
            <p:ph type="sldNum" sz="quarter" idx="10"/>
          </p:nvPr>
        </p:nvSpPr>
        <p:spPr/>
        <p:txBody>
          <a:bodyPr/>
          <a:lstStyle/>
          <a:p>
            <a:fld id="{02822832-B257-4ABA-9613-521B99F85967}"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Do you really like entering your password for every site?</a:t>
            </a:r>
          </a:p>
          <a:p>
            <a:pPr>
              <a:buFont typeface="Arial" pitchFamily="34" charset="0"/>
              <a:buChar char="•"/>
            </a:pPr>
            <a:r>
              <a:rPr lang="en-US" dirty="0" smtClean="0"/>
              <a:t>Why do we have single sign on or Identity Management (Face book sign on)</a:t>
            </a:r>
          </a:p>
          <a:p>
            <a:pPr>
              <a:buFont typeface="Arial" pitchFamily="34" charset="0"/>
              <a:buChar char="•"/>
            </a:pPr>
            <a:r>
              <a:rPr lang="en-US" dirty="0" smtClean="0"/>
              <a:t>How do we get around password (both of the </a:t>
            </a:r>
          </a:p>
          <a:p>
            <a:pPr lvl="1">
              <a:buFont typeface="Arial" pitchFamily="34" charset="0"/>
              <a:buChar char="•"/>
            </a:pPr>
            <a:r>
              <a:rPr lang="en-US" dirty="0" smtClean="0"/>
              <a:t>Tokens</a:t>
            </a:r>
          </a:p>
          <a:p>
            <a:pPr lvl="2">
              <a:buFont typeface="Arial" pitchFamily="34" charset="0"/>
              <a:buChar char="•"/>
            </a:pPr>
            <a:r>
              <a:rPr lang="en-US" dirty="0" smtClean="0"/>
              <a:t>This is something you have like a </a:t>
            </a:r>
            <a:r>
              <a:rPr lang="en-US" dirty="0" err="1" smtClean="0"/>
              <a:t>cac</a:t>
            </a:r>
            <a:r>
              <a:rPr lang="en-US" dirty="0" smtClean="0"/>
              <a:t> card</a:t>
            </a:r>
            <a:r>
              <a:rPr lang="en-US" baseline="0" dirty="0" smtClean="0"/>
              <a:t> from the government</a:t>
            </a:r>
          </a:p>
          <a:p>
            <a:pPr lvl="2">
              <a:buFont typeface="Arial" pitchFamily="34" charset="0"/>
              <a:buChar char="•"/>
            </a:pPr>
            <a:r>
              <a:rPr lang="en-US" baseline="0" dirty="0" smtClean="0"/>
              <a:t>On the very lowest </a:t>
            </a:r>
            <a:r>
              <a:rPr lang="en-US" baseline="0" dirty="0" err="1" smtClean="0"/>
              <a:t>sercurity</a:t>
            </a:r>
            <a:r>
              <a:rPr lang="en-US" baseline="0" dirty="0" smtClean="0"/>
              <a:t> the token can just be </a:t>
            </a:r>
            <a:r>
              <a:rPr lang="en-US" baseline="0" dirty="0" err="1" smtClean="0"/>
              <a:t>recored</a:t>
            </a:r>
            <a:r>
              <a:rPr lang="en-US" baseline="0" dirty="0" smtClean="0"/>
              <a:t> and replayed giving an attacker a key like copying the key to a house.</a:t>
            </a:r>
          </a:p>
          <a:p>
            <a:pPr lvl="2">
              <a:buFont typeface="Arial" pitchFamily="34" charset="0"/>
              <a:buChar char="•"/>
            </a:pPr>
            <a:r>
              <a:rPr lang="en-US" baseline="0" dirty="0" smtClean="0"/>
              <a:t>Most tokens have some kind of challenge and response.</a:t>
            </a:r>
          </a:p>
          <a:p>
            <a:pPr lvl="2">
              <a:buFont typeface="Arial" pitchFamily="34" charset="0"/>
              <a:buChar char="•"/>
            </a:pPr>
            <a:r>
              <a:rPr lang="en-US" baseline="0" dirty="0" smtClean="0"/>
              <a:t>Advantage of this is that with username and passwords the session for user password lasts until the user logs out. A token can be rechecked frequently </a:t>
            </a:r>
            <a:r>
              <a:rPr lang="en-US" baseline="0" dirty="0" err="1" smtClean="0"/>
              <a:t>soley</a:t>
            </a:r>
            <a:r>
              <a:rPr lang="en-US" baseline="0" dirty="0" smtClean="0"/>
              <a:t> based on its presence</a:t>
            </a:r>
            <a:endParaRPr lang="en-US" dirty="0" smtClean="0"/>
          </a:p>
          <a:p>
            <a:pPr lvl="1">
              <a:buFont typeface="Arial" pitchFamily="34" charset="0"/>
              <a:buChar char="•"/>
            </a:pPr>
            <a:r>
              <a:rPr lang="en-US" dirty="0" smtClean="0"/>
              <a:t>Biometrics</a:t>
            </a:r>
          </a:p>
          <a:p>
            <a:pPr lvl="2">
              <a:buFont typeface="Arial" pitchFamily="34" charset="0"/>
              <a:buChar char="•"/>
            </a:pPr>
            <a:r>
              <a:rPr lang="en-US" dirty="0" smtClean="0"/>
              <a:t>This is something that you are like your</a:t>
            </a:r>
            <a:r>
              <a:rPr lang="en-US" baseline="0" dirty="0" smtClean="0"/>
              <a:t> finger prints</a:t>
            </a:r>
          </a:p>
          <a:p>
            <a:pPr lvl="2">
              <a:buFont typeface="Arial" pitchFamily="34" charset="0"/>
              <a:buChar char="•"/>
            </a:pPr>
            <a:r>
              <a:rPr lang="en-US" baseline="0" dirty="0" smtClean="0"/>
              <a:t>This is identification not verification. An additional step must make sure that the item is still attached to the person claiming possession.  </a:t>
            </a:r>
            <a:endParaRPr lang="en-US" dirty="0" smtClean="0"/>
          </a:p>
          <a:p>
            <a:endParaRPr lang="en-US" dirty="0"/>
          </a:p>
        </p:txBody>
      </p:sp>
      <p:sp>
        <p:nvSpPr>
          <p:cNvPr id="4" name="Slide Number Placeholder 3"/>
          <p:cNvSpPr>
            <a:spLocks noGrp="1"/>
          </p:cNvSpPr>
          <p:nvPr>
            <p:ph type="sldNum" sz="quarter" idx="10"/>
          </p:nvPr>
        </p:nvSpPr>
        <p:spPr/>
        <p:txBody>
          <a:bodyPr/>
          <a:lstStyle/>
          <a:p>
            <a:fld id="{02822832-B257-4ABA-9613-521B99F85967}"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Building a system that is too inconvenient to operate because of its poorly designed security features</a:t>
            </a:r>
            <a:r>
              <a:rPr lang="en-US" baseline="0" dirty="0" smtClean="0"/>
              <a:t> will only lead customers to vote with their wallets and choose a competing product. Even a product without security.</a:t>
            </a:r>
          </a:p>
          <a:p>
            <a:endParaRPr lang="en-US" baseline="0" dirty="0" smtClean="0"/>
          </a:p>
          <a:p>
            <a:r>
              <a:rPr lang="en-US" baseline="0" dirty="0" smtClean="0"/>
              <a:t>The Product must be marketable. If you annoy the checkbook the pay check goes away</a:t>
            </a:r>
          </a:p>
        </p:txBody>
      </p:sp>
      <p:sp>
        <p:nvSpPr>
          <p:cNvPr id="4" name="Slide Number Placeholder 3"/>
          <p:cNvSpPr>
            <a:spLocks noGrp="1"/>
          </p:cNvSpPr>
          <p:nvPr>
            <p:ph type="sldNum" sz="quarter" idx="10"/>
          </p:nvPr>
        </p:nvSpPr>
        <p:spPr/>
        <p:txBody>
          <a:bodyPr/>
          <a:lstStyle/>
          <a:p>
            <a:fld id="{02822832-B257-4ABA-9613-521B99F85967}"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buFont typeface="Arial" pitchFamily="34" charset="0"/>
              <a:buChar char="•"/>
            </a:pPr>
            <a:r>
              <a:rPr lang="en-US" dirty="0" smtClean="0"/>
              <a:t>must view though someone else's eyes</a:t>
            </a:r>
          </a:p>
          <a:p>
            <a:pPr lvl="1">
              <a:buFont typeface="Arial" pitchFamily="34" charset="0"/>
              <a:buChar char="•"/>
            </a:pPr>
            <a:r>
              <a:rPr lang="en-US" dirty="0" smtClean="0"/>
              <a:t>The attacker</a:t>
            </a:r>
          </a:p>
          <a:p>
            <a:pPr lvl="2">
              <a:buFont typeface="Arial" pitchFamily="34" charset="0"/>
              <a:buChar char="•"/>
            </a:pPr>
            <a:r>
              <a:rPr lang="en-US" dirty="0" smtClean="0"/>
              <a:t>Where is the weaknesses</a:t>
            </a:r>
          </a:p>
          <a:p>
            <a:pPr lvl="2">
              <a:buFont typeface="Arial" pitchFamily="34" charset="0"/>
              <a:buChar char="•"/>
            </a:pPr>
            <a:r>
              <a:rPr lang="en-US" dirty="0" smtClean="0"/>
              <a:t>Where is the values</a:t>
            </a:r>
          </a:p>
          <a:p>
            <a:pPr lvl="2">
              <a:buFont typeface="Arial" pitchFamily="34" charset="0"/>
              <a:buChar char="•"/>
            </a:pPr>
            <a:r>
              <a:rPr lang="en-US" dirty="0" smtClean="0"/>
              <a:t>How can I</a:t>
            </a:r>
            <a:r>
              <a:rPr lang="en-US" baseline="0" dirty="0" smtClean="0"/>
              <a:t> misuse the system in order to </a:t>
            </a:r>
            <a:r>
              <a:rPr lang="en-US" baseline="0" dirty="0" err="1" smtClean="0"/>
              <a:t>breake</a:t>
            </a:r>
            <a:r>
              <a:rPr lang="en-US" baseline="0" dirty="0" smtClean="0"/>
              <a:t> it</a:t>
            </a:r>
          </a:p>
          <a:p>
            <a:pPr lvl="2">
              <a:buFont typeface="Arial" pitchFamily="34" charset="0"/>
              <a:buChar char="•"/>
            </a:pPr>
            <a:r>
              <a:rPr lang="en-US" baseline="0" dirty="0" smtClean="0"/>
              <a:t>What implicit assumptions of the designer I can </a:t>
            </a:r>
            <a:r>
              <a:rPr lang="en-US" baseline="0" dirty="0" err="1" smtClean="0"/>
              <a:t>ciolate</a:t>
            </a:r>
            <a:r>
              <a:rPr lang="en-US" baseline="0" dirty="0" smtClean="0"/>
              <a:t> to make the system misbehave</a:t>
            </a:r>
          </a:p>
          <a:p>
            <a:pPr lvl="2">
              <a:buFont typeface="Arial" pitchFamily="34" charset="0"/>
              <a:buChar char="•"/>
            </a:pPr>
            <a:r>
              <a:rPr lang="en-US" baseline="0" dirty="0" smtClean="0"/>
              <a:t>Where can I cause max damage</a:t>
            </a:r>
          </a:p>
          <a:p>
            <a:pPr lvl="2">
              <a:buFont typeface="Arial" pitchFamily="34" charset="0"/>
              <a:buChar char="•"/>
            </a:pPr>
            <a:r>
              <a:rPr lang="en-US" baseline="0" dirty="0" smtClean="0"/>
              <a:t>What are my motivations in attacking the system</a:t>
            </a:r>
          </a:p>
          <a:p>
            <a:pPr lvl="2">
              <a:buFont typeface="Arial" pitchFamily="34" charset="0"/>
              <a:buChar char="•"/>
            </a:pPr>
            <a:r>
              <a:rPr lang="en-US" baseline="0" dirty="0" smtClean="0"/>
              <a:t>What can I gain</a:t>
            </a:r>
          </a:p>
          <a:p>
            <a:pPr lvl="2">
              <a:buFont typeface="Arial" pitchFamily="34" charset="0"/>
              <a:buChar char="•"/>
            </a:pPr>
            <a:r>
              <a:rPr lang="en-US" baseline="0" dirty="0" smtClean="0"/>
              <a:t>What attacks can I </a:t>
            </a:r>
            <a:r>
              <a:rPr lang="en-US" baseline="0" dirty="0" err="1" smtClean="0"/>
              <a:t>deply</a:t>
            </a:r>
            <a:r>
              <a:rPr lang="en-US" baseline="0" dirty="0" smtClean="0"/>
              <a:t> on an industrial scale</a:t>
            </a:r>
            <a:endParaRPr lang="en-US" dirty="0" smtClean="0"/>
          </a:p>
          <a:p>
            <a:pPr lvl="1">
              <a:buFont typeface="Arial" pitchFamily="34" charset="0"/>
              <a:buChar char="•"/>
            </a:pPr>
            <a:r>
              <a:rPr lang="en-US" dirty="0" smtClean="0"/>
              <a:t>The user</a:t>
            </a:r>
          </a:p>
          <a:p>
            <a:pPr lvl="2">
              <a:buFont typeface="Arial" pitchFamily="34" charset="0"/>
              <a:buChar char="•"/>
            </a:pPr>
            <a:r>
              <a:rPr lang="en-US" dirty="0" smtClean="0"/>
              <a:t>How</a:t>
            </a:r>
            <a:r>
              <a:rPr lang="en-US" baseline="0" dirty="0" smtClean="0"/>
              <a:t> can I get this to do what I want – Top priority</a:t>
            </a:r>
          </a:p>
          <a:p>
            <a:pPr lvl="2">
              <a:buFont typeface="Arial" pitchFamily="34" charset="0"/>
              <a:buChar char="•"/>
            </a:pPr>
            <a:r>
              <a:rPr lang="en-US" baseline="0" dirty="0" smtClean="0"/>
              <a:t>Why doesn’t it work</a:t>
            </a:r>
          </a:p>
          <a:p>
            <a:pPr lvl="2">
              <a:buFont typeface="Arial" pitchFamily="34" charset="0"/>
              <a:buChar char="•"/>
            </a:pPr>
            <a:r>
              <a:rPr lang="en-US" baseline="0" dirty="0" smtClean="0"/>
              <a:t>This is too hard to do</a:t>
            </a:r>
          </a:p>
          <a:p>
            <a:pPr lvl="2">
              <a:buFont typeface="Arial" pitchFamily="34" charset="0"/>
              <a:buChar char="•"/>
            </a:pPr>
            <a:r>
              <a:rPr lang="en-US" baseline="0" dirty="0" smtClean="0"/>
              <a:t>This is frustrating</a:t>
            </a:r>
          </a:p>
          <a:p>
            <a:pPr lvl="2">
              <a:buFont typeface="Arial" pitchFamily="34" charset="0"/>
              <a:buChar char="•"/>
            </a:pPr>
            <a:r>
              <a:rPr lang="en-US" baseline="0" dirty="0" smtClean="0"/>
              <a:t>I do not enjoy this</a:t>
            </a:r>
          </a:p>
          <a:p>
            <a:pPr lvl="2">
              <a:buFont typeface="Arial" pitchFamily="34" charset="0"/>
              <a:buChar char="•"/>
            </a:pPr>
            <a:r>
              <a:rPr lang="en-US" baseline="0" dirty="0" smtClean="0"/>
              <a:t>I forget how to do this</a:t>
            </a:r>
          </a:p>
          <a:p>
            <a:pPr lvl="2">
              <a:buFont typeface="Arial" pitchFamily="34" charset="0"/>
              <a:buChar char="•"/>
            </a:pPr>
            <a:r>
              <a:rPr lang="en-US" baseline="0" dirty="0" smtClean="0"/>
              <a:t>The process is not obvious</a:t>
            </a:r>
          </a:p>
          <a:p>
            <a:pPr lvl="2">
              <a:buFont typeface="Arial" pitchFamily="34" charset="0"/>
              <a:buChar char="•"/>
            </a:pPr>
            <a:r>
              <a:rPr lang="en-US" baseline="0" dirty="0" smtClean="0"/>
              <a:t>The </a:t>
            </a:r>
            <a:r>
              <a:rPr lang="en-US" baseline="0" dirty="0" err="1" smtClean="0"/>
              <a:t>dispay</a:t>
            </a:r>
            <a:r>
              <a:rPr lang="en-US" baseline="0" dirty="0" smtClean="0"/>
              <a:t> is hard to see</a:t>
            </a:r>
          </a:p>
          <a:p>
            <a:pPr lvl="2">
              <a:buFont typeface="Arial" pitchFamily="34" charset="0"/>
              <a:buChar char="•"/>
            </a:pPr>
            <a:r>
              <a:rPr lang="en-US" baseline="0" dirty="0" smtClean="0"/>
              <a:t>The text is too small </a:t>
            </a:r>
          </a:p>
          <a:p>
            <a:pPr lvl="2">
              <a:buFont typeface="Arial" pitchFamily="34" charset="0"/>
              <a:buChar char="•"/>
            </a:pPr>
            <a:r>
              <a:rPr lang="en-US" baseline="0" dirty="0" smtClean="0"/>
              <a:t>What the hell is this rainbow spinning thing. </a:t>
            </a:r>
          </a:p>
          <a:p>
            <a:pPr lvl="2">
              <a:buFont typeface="Arial" pitchFamily="34" charset="0"/>
              <a:buChar char="•"/>
            </a:pPr>
            <a:r>
              <a:rPr lang="en-US" baseline="0" dirty="0" smtClean="0"/>
              <a:t>This message does not make sense</a:t>
            </a:r>
          </a:p>
          <a:p>
            <a:pPr lvl="2">
              <a:buFont typeface="Arial" pitchFamily="34" charset="0"/>
              <a:buChar char="•"/>
            </a:pPr>
            <a:r>
              <a:rPr lang="en-US" baseline="0" dirty="0" smtClean="0"/>
              <a:t>It did something else than I expected</a:t>
            </a:r>
          </a:p>
          <a:p>
            <a:pPr lvl="2">
              <a:buFont typeface="Arial" pitchFamily="34" charset="0"/>
              <a:buChar char="•"/>
            </a:pPr>
            <a:r>
              <a:rPr lang="en-US" baseline="0" dirty="0" smtClean="0"/>
              <a:t>My Add– I don’t like red but the company is </a:t>
            </a:r>
            <a:r>
              <a:rPr lang="en-US" baseline="0" dirty="0" err="1" smtClean="0"/>
              <a:t>requirment</a:t>
            </a:r>
            <a:r>
              <a:rPr lang="en-US" baseline="0" dirty="0" smtClean="0"/>
              <a:t> is to use red… can it be not red but </a:t>
            </a:r>
            <a:r>
              <a:rPr lang="en-US" baseline="0" dirty="0" err="1" smtClean="0"/>
              <a:t>redish</a:t>
            </a:r>
            <a:r>
              <a:rPr lang="en-US" baseline="0" dirty="0" smtClean="0"/>
              <a:t>…</a:t>
            </a:r>
            <a:endParaRPr lang="en-US" dirty="0" smtClean="0"/>
          </a:p>
          <a:p>
            <a:pPr lvl="1">
              <a:buFont typeface="Arial" pitchFamily="34" charset="0"/>
              <a:buChar char="•"/>
            </a:pPr>
            <a:endParaRPr lang="en-US" dirty="0" smtClean="0"/>
          </a:p>
          <a:p>
            <a:pPr>
              <a:buFont typeface="Arial" pitchFamily="34" charset="0"/>
              <a:buChar char="•"/>
            </a:pPr>
            <a:r>
              <a:rPr lang="en-US" dirty="0" smtClean="0"/>
              <a:t>Quote:</a:t>
            </a:r>
          </a:p>
          <a:p>
            <a:pPr lvl="1">
              <a:buFont typeface="Arial" pitchFamily="34" charset="0"/>
              <a:buChar char="•"/>
            </a:pPr>
            <a:r>
              <a:rPr lang="en-US" dirty="0" smtClean="0"/>
              <a:t>Security cannot depend upon the user’s ability to read a message from the computer and act in an informed and sensible manner […] a machine must be secure out of the factory if given to a user who cannot read</a:t>
            </a:r>
          </a:p>
          <a:p>
            <a:pPr lvl="1">
              <a:buFont typeface="Arial" pitchFamily="34" charset="0"/>
              <a:buChar char="•"/>
            </a:pPr>
            <a:r>
              <a:rPr lang="en-US" dirty="0" smtClean="0"/>
              <a:t>Meaning the security glove must fit the user comfortably but not fit the attacker</a:t>
            </a:r>
          </a:p>
          <a:p>
            <a:endParaRPr lang="en-US" dirty="0"/>
          </a:p>
        </p:txBody>
      </p:sp>
      <p:sp>
        <p:nvSpPr>
          <p:cNvPr id="4" name="Slide Number Placeholder 3"/>
          <p:cNvSpPr>
            <a:spLocks noGrp="1"/>
          </p:cNvSpPr>
          <p:nvPr>
            <p:ph type="sldNum" sz="quarter" idx="10"/>
          </p:nvPr>
        </p:nvSpPr>
        <p:spPr/>
        <p:txBody>
          <a:bodyPr/>
          <a:lstStyle/>
          <a:p>
            <a:fld id="{02822832-B257-4ABA-9613-521B99F85967}"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None/>
            </a:pPr>
            <a:r>
              <a:rPr lang="en-US" dirty="0" smtClean="0"/>
              <a:t>As said before the system</a:t>
            </a:r>
            <a:r>
              <a:rPr lang="en-US" baseline="0" dirty="0" smtClean="0"/>
              <a:t> must be marketable</a:t>
            </a:r>
            <a:endParaRPr lang="en-US" dirty="0" smtClean="0"/>
          </a:p>
          <a:p>
            <a:pPr>
              <a:buFont typeface="Arial" pitchFamily="34" charset="0"/>
              <a:buChar char="•"/>
            </a:pPr>
            <a:endParaRPr lang="en-US" dirty="0" smtClean="0"/>
          </a:p>
          <a:p>
            <a:pPr>
              <a:buFont typeface="Arial" pitchFamily="34" charset="0"/>
              <a:buChar char="•"/>
            </a:pPr>
            <a:r>
              <a:rPr lang="en-US" dirty="0" smtClean="0"/>
              <a:t>Systems are sold on the basis of features. </a:t>
            </a:r>
          </a:p>
          <a:p>
            <a:pPr lvl="1">
              <a:buFont typeface="Arial" pitchFamily="34" charset="0"/>
              <a:buChar char="•"/>
            </a:pPr>
            <a:r>
              <a:rPr lang="en-US" dirty="0" smtClean="0"/>
              <a:t>Security</a:t>
            </a:r>
            <a:r>
              <a:rPr lang="en-US" baseline="0" dirty="0" smtClean="0"/>
              <a:t> is normally just one line item</a:t>
            </a:r>
            <a:endParaRPr lang="en-US" dirty="0" smtClean="0"/>
          </a:p>
          <a:p>
            <a:pPr>
              <a:buFont typeface="Arial" pitchFamily="34" charset="0"/>
              <a:buChar char="•"/>
            </a:pPr>
            <a:r>
              <a:rPr lang="en-US" dirty="0" smtClean="0"/>
              <a:t>Customers really only care about security in terms of particular scenarios</a:t>
            </a:r>
          </a:p>
          <a:p>
            <a:pPr lvl="1">
              <a:buFont typeface="Arial" pitchFamily="34" charset="0"/>
              <a:buChar char="•"/>
            </a:pPr>
            <a:r>
              <a:rPr lang="en-US" dirty="0" smtClean="0"/>
              <a:t>They</a:t>
            </a:r>
            <a:r>
              <a:rPr lang="en-US" baseline="0" dirty="0" smtClean="0"/>
              <a:t> ask… what about this… we protect that… well what about this… we protect that… ok we are good kind of conversation. Instead of thinking like an attacker and going though any hole that is available.</a:t>
            </a:r>
            <a:endParaRPr lang="en-US" dirty="0" smtClean="0"/>
          </a:p>
          <a:p>
            <a:pPr>
              <a:buFont typeface="Arial" pitchFamily="34" charset="0"/>
              <a:buChar char="•"/>
            </a:pPr>
            <a:r>
              <a:rPr lang="en-US" dirty="0" smtClean="0"/>
              <a:t>Security features cost money to implement clients see security as an extra or just another feature that they never see.</a:t>
            </a:r>
          </a:p>
          <a:p>
            <a:pPr>
              <a:buFont typeface="Arial" pitchFamily="34" charset="0"/>
              <a:buChar char="•"/>
            </a:pPr>
            <a:r>
              <a:rPr lang="en-US" dirty="0" smtClean="0"/>
              <a:t>Again how important is privacy…</a:t>
            </a:r>
          </a:p>
          <a:p>
            <a:pPr lvl="1">
              <a:buFont typeface="Arial" pitchFamily="34" charset="0"/>
              <a:buChar char="•"/>
            </a:pPr>
            <a:r>
              <a:rPr lang="en-US" dirty="0" smtClean="0"/>
              <a:t>Client must have a bad experience with security in order to see the importance of good security</a:t>
            </a:r>
          </a:p>
          <a:p>
            <a:pPr marL="470962" lvl="1" defTabSz="941923">
              <a:buFont typeface="Arial" pitchFamily="34" charset="0"/>
              <a:buChar char="•"/>
            </a:pPr>
            <a:r>
              <a:rPr lang="en-US" dirty="0" smtClean="0"/>
              <a:t>Personal</a:t>
            </a:r>
            <a:r>
              <a:rPr lang="en-US" baseline="0" dirty="0" smtClean="0"/>
              <a:t> observation… When why pay for something that you consider intrinsic. When you hold an account with a website the mental though is to hold it like you hold a picture in your hand. If some one is to steal it we will know that they took it. And if I loan you the picture I expect you to tell me if some one steals it. Legally in most cases the company that holds the </a:t>
            </a:r>
            <a:r>
              <a:rPr lang="en-US" baseline="0" dirty="0" err="1" smtClean="0"/>
              <a:t>inforamtion</a:t>
            </a:r>
            <a:r>
              <a:rPr lang="en-US" baseline="0" dirty="0" smtClean="0"/>
              <a:t> does not have to disclose if the information is sold or stolen by either government or private agency</a:t>
            </a:r>
          </a:p>
          <a:p>
            <a:pPr marL="470962" lvl="1" defTabSz="941923">
              <a:buFont typeface="Arial" pitchFamily="34" charset="0"/>
              <a:buChar char="•"/>
            </a:pPr>
            <a:r>
              <a:rPr lang="en-US" baseline="0" dirty="0" smtClean="0"/>
              <a:t>Usually after breach happens there is a backlash to the source of the breach. But later there is no focus on future products to prevent the breach again because why pay for a feature that you never see… and you have a neck to choke when the feature fails.</a:t>
            </a:r>
            <a:endParaRPr lang="en-US" dirty="0" smtClean="0"/>
          </a:p>
          <a:p>
            <a:pPr lvl="1">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02822832-B257-4ABA-9613-521B99F85967}"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Security is Risk Management–</a:t>
            </a:r>
            <a:r>
              <a:rPr lang="en-US" baseline="0" dirty="0" smtClean="0"/>
              <a:t> when designing security it is always a balance between the value of things that you want to protect and the amount of trouble that you are willing to go though to get to those things</a:t>
            </a:r>
            <a:endParaRPr lang="en-US" dirty="0" smtClean="0"/>
          </a:p>
          <a:p>
            <a:pPr>
              <a:buFont typeface="Arial" pitchFamily="34" charset="0"/>
              <a:buChar char="•"/>
            </a:pPr>
            <a:r>
              <a:rPr lang="en-US" dirty="0" smtClean="0"/>
              <a:t>Defender thinks about– as a defender</a:t>
            </a:r>
            <a:r>
              <a:rPr lang="en-US" baseline="0" dirty="0" smtClean="0"/>
              <a:t> you think about</a:t>
            </a:r>
            <a:endParaRPr lang="en-US" dirty="0" smtClean="0"/>
          </a:p>
          <a:p>
            <a:pPr lvl="1">
              <a:buFont typeface="Arial" pitchFamily="34" charset="0"/>
              <a:buChar char="•"/>
            </a:pPr>
            <a:r>
              <a:rPr lang="en-US" dirty="0" smtClean="0"/>
              <a:t>Assets – the thing or concept that you are protecting ( I</a:t>
            </a:r>
            <a:r>
              <a:rPr lang="en-US" baseline="0" dirty="0" smtClean="0"/>
              <a:t> have gold in my house)</a:t>
            </a:r>
            <a:endParaRPr lang="en-US" dirty="0" smtClean="0"/>
          </a:p>
          <a:p>
            <a:pPr lvl="1">
              <a:buFont typeface="Arial" pitchFamily="34" charset="0"/>
              <a:buChar char="•"/>
            </a:pPr>
            <a:r>
              <a:rPr lang="en-US" dirty="0" smtClean="0"/>
              <a:t>Threats – The bad things that might happened (someone</a:t>
            </a:r>
            <a:r>
              <a:rPr lang="en-US" baseline="0" dirty="0" smtClean="0"/>
              <a:t> can steal my gold)</a:t>
            </a:r>
            <a:endParaRPr lang="en-US" dirty="0" smtClean="0"/>
          </a:p>
          <a:p>
            <a:pPr lvl="1">
              <a:buFont typeface="Arial" pitchFamily="34" charset="0"/>
              <a:buChar char="•"/>
            </a:pPr>
            <a:r>
              <a:rPr lang="en-US" dirty="0" smtClean="0"/>
              <a:t>Vulnerabilities – Weaknesses that allow threats manifest (I leave the front</a:t>
            </a:r>
            <a:r>
              <a:rPr lang="en-US" baseline="0" dirty="0" smtClean="0"/>
              <a:t> door unlocked)</a:t>
            </a:r>
            <a:endParaRPr lang="en-US" dirty="0" smtClean="0"/>
          </a:p>
          <a:p>
            <a:pPr lvl="1">
              <a:buFont typeface="Arial" pitchFamily="34" charset="0"/>
              <a:buChar char="•"/>
            </a:pPr>
            <a:r>
              <a:rPr lang="en-US" dirty="0" smtClean="0"/>
              <a:t>Attacks – the ways threats can manifest (Someone can walk into the front door)</a:t>
            </a:r>
          </a:p>
          <a:p>
            <a:pPr lvl="1">
              <a:buFont typeface="Arial" pitchFamily="34" charset="0"/>
              <a:buChar char="•"/>
            </a:pPr>
            <a:r>
              <a:rPr lang="en-US" dirty="0" smtClean="0"/>
              <a:t>Risks – The lose that can be</a:t>
            </a:r>
            <a:r>
              <a:rPr lang="en-US" baseline="0" dirty="0" smtClean="0"/>
              <a:t> caused by an attack (It may take a lot of money to replace the gold)</a:t>
            </a:r>
            <a:endParaRPr lang="en-US" dirty="0" smtClean="0"/>
          </a:p>
          <a:p>
            <a:pPr lvl="1">
              <a:buFont typeface="Arial" pitchFamily="34" charset="0"/>
              <a:buChar char="•"/>
            </a:pPr>
            <a:r>
              <a:rPr lang="en-US" dirty="0" smtClean="0"/>
              <a:t>Safeguards – Things that prevent attacks (get a few dogs)</a:t>
            </a:r>
          </a:p>
          <a:p>
            <a:pPr lvl="1">
              <a:buFont typeface="Arial" pitchFamily="34" charset="0"/>
              <a:buChar char="•"/>
            </a:pPr>
            <a:r>
              <a:rPr lang="en-US" dirty="0" smtClean="0"/>
              <a:t>Countermeasure – Things that are done</a:t>
            </a:r>
            <a:r>
              <a:rPr lang="en-US" baseline="0" dirty="0" smtClean="0"/>
              <a:t> during an attack to mitigate damage (release the hounds)</a:t>
            </a:r>
            <a:endParaRPr lang="en-US" dirty="0" smtClean="0"/>
          </a:p>
          <a:p>
            <a:endParaRPr lang="en-US" dirty="0"/>
          </a:p>
        </p:txBody>
      </p:sp>
      <p:sp>
        <p:nvSpPr>
          <p:cNvPr id="4" name="Slide Number Placeholder 3"/>
          <p:cNvSpPr>
            <a:spLocks noGrp="1"/>
          </p:cNvSpPr>
          <p:nvPr>
            <p:ph type="sldNum" sz="quarter" idx="10"/>
          </p:nvPr>
        </p:nvSpPr>
        <p:spPr/>
        <p:txBody>
          <a:bodyPr/>
          <a:lstStyle/>
          <a:p>
            <a:fld id="{02822832-B257-4ABA-9613-521B99F85967}"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Not a complete list but traditionally…</a:t>
            </a:r>
          </a:p>
          <a:p>
            <a:pPr lvl="1">
              <a:buFont typeface="Arial" pitchFamily="34" charset="0"/>
              <a:buChar char="•"/>
            </a:pPr>
            <a:r>
              <a:rPr lang="en-US" dirty="0" smtClean="0"/>
              <a:t>Confidentiality – Ensure that only authorized</a:t>
            </a:r>
            <a:r>
              <a:rPr lang="en-US" baseline="0" dirty="0" smtClean="0"/>
              <a:t> principals can read the information</a:t>
            </a:r>
            <a:endParaRPr lang="en-US" dirty="0" smtClean="0"/>
          </a:p>
          <a:p>
            <a:pPr lvl="1">
              <a:buFont typeface="Arial" pitchFamily="34" charset="0"/>
              <a:buChar char="•"/>
            </a:pPr>
            <a:r>
              <a:rPr lang="en-US" dirty="0" smtClean="0"/>
              <a:t>Integrity – Ensure that only authorized</a:t>
            </a:r>
            <a:r>
              <a:rPr lang="en-US" baseline="0" dirty="0" smtClean="0"/>
              <a:t> people can modify information</a:t>
            </a:r>
            <a:endParaRPr lang="en-US" dirty="0" smtClean="0"/>
          </a:p>
          <a:p>
            <a:pPr lvl="1">
              <a:buFont typeface="Arial" pitchFamily="34" charset="0"/>
              <a:buChar char="•"/>
            </a:pPr>
            <a:r>
              <a:rPr lang="en-US" dirty="0" smtClean="0"/>
              <a:t>Availability – Ensuring that information</a:t>
            </a:r>
            <a:r>
              <a:rPr lang="en-US" baseline="0" dirty="0" smtClean="0"/>
              <a:t> is accessible when needed. </a:t>
            </a:r>
            <a:endParaRPr lang="en-US" dirty="0" smtClean="0"/>
          </a:p>
          <a:p>
            <a:pPr>
              <a:buFont typeface="Arial" pitchFamily="34" charset="0"/>
              <a:buChar char="•"/>
            </a:pPr>
            <a:r>
              <a:rPr lang="en-US" dirty="0" smtClean="0"/>
              <a:t>To mitigate these risks</a:t>
            </a:r>
          </a:p>
          <a:p>
            <a:pPr lvl="1">
              <a:buFont typeface="Arial" pitchFamily="34" charset="0"/>
              <a:buChar char="•"/>
            </a:pPr>
            <a:r>
              <a:rPr lang="en-US" dirty="0" smtClean="0"/>
              <a:t>Authentication </a:t>
            </a:r>
          </a:p>
          <a:p>
            <a:pPr lvl="2">
              <a:buFont typeface="Arial" pitchFamily="34" charset="0"/>
              <a:buChar char="•"/>
            </a:pPr>
            <a:r>
              <a:rPr lang="en-US" dirty="0" smtClean="0"/>
              <a:t>Identification –</a:t>
            </a:r>
            <a:r>
              <a:rPr lang="en-US" baseline="0" dirty="0" smtClean="0"/>
              <a:t> understand who the person claims to be </a:t>
            </a:r>
            <a:endParaRPr lang="en-US" dirty="0" smtClean="0"/>
          </a:p>
          <a:p>
            <a:pPr lvl="2">
              <a:buFont typeface="Arial" pitchFamily="34" charset="0"/>
              <a:buChar char="•"/>
            </a:pPr>
            <a:r>
              <a:rPr lang="en-US" dirty="0" smtClean="0"/>
              <a:t>Verification– checking</a:t>
            </a:r>
            <a:r>
              <a:rPr lang="en-US" baseline="0" dirty="0" smtClean="0"/>
              <a:t> the persons id to make sure he is</a:t>
            </a:r>
            <a:endParaRPr lang="en-US" dirty="0" smtClean="0"/>
          </a:p>
          <a:p>
            <a:pPr lvl="1">
              <a:buFont typeface="Arial" pitchFamily="34" charset="0"/>
              <a:buChar char="•"/>
            </a:pPr>
            <a:r>
              <a:rPr lang="en-US" dirty="0" smtClean="0"/>
              <a:t>Authorization – Setting the access rights</a:t>
            </a:r>
            <a:r>
              <a:rPr lang="en-US" baseline="0" dirty="0" smtClean="0"/>
              <a:t> for the user.</a:t>
            </a:r>
            <a:endParaRPr lang="en-US" dirty="0" smtClean="0"/>
          </a:p>
          <a:p>
            <a:endParaRPr lang="en-US" dirty="0" smtClean="0"/>
          </a:p>
          <a:p>
            <a:r>
              <a:rPr lang="en-US" dirty="0" smtClean="0"/>
              <a:t>Going back the risk</a:t>
            </a:r>
            <a:r>
              <a:rPr lang="en-US" baseline="0" dirty="0" smtClean="0"/>
              <a:t> management on the prior slide… The idea here is to provide effective security rather than the appearance of security in order to appease the regulator. So when designing the security the balance of risk management is necessary. If the example on the prior slide where dirty old socks, the an appropriate countermeasure may instead be let the thief have what he wants as the asset has no value.</a:t>
            </a:r>
            <a:endParaRPr lang="en-US" dirty="0"/>
          </a:p>
        </p:txBody>
      </p:sp>
      <p:sp>
        <p:nvSpPr>
          <p:cNvPr id="4" name="Slide Number Placeholder 3"/>
          <p:cNvSpPr>
            <a:spLocks noGrp="1"/>
          </p:cNvSpPr>
          <p:nvPr>
            <p:ph type="sldNum" sz="quarter" idx="10"/>
          </p:nvPr>
        </p:nvSpPr>
        <p:spPr/>
        <p:txBody>
          <a:bodyPr/>
          <a:lstStyle/>
          <a:p>
            <a:fld id="{02822832-B257-4ABA-9613-521B99F8596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important does it seem to be</a:t>
            </a:r>
          </a:p>
          <a:p>
            <a:pPr>
              <a:buFont typeface="Arial" pitchFamily="34" charset="0"/>
              <a:buChar char="•"/>
            </a:pPr>
            <a:r>
              <a:rPr lang="en-US" dirty="0" smtClean="0"/>
              <a:t>Most</a:t>
            </a:r>
            <a:r>
              <a:rPr lang="en-US" baseline="0" dirty="0" smtClean="0"/>
              <a:t> victims don’t seem to care much about it… just look at face book</a:t>
            </a:r>
            <a:endParaRPr lang="en-US" dirty="0" smtClean="0"/>
          </a:p>
          <a:p>
            <a:endParaRPr lang="en-US" dirty="0" smtClean="0"/>
          </a:p>
          <a:p>
            <a:r>
              <a:rPr lang="en-US" dirty="0" smtClean="0"/>
              <a:t>How important is it</a:t>
            </a:r>
          </a:p>
          <a:p>
            <a:pPr>
              <a:buFont typeface="Arial" pitchFamily="34" charset="0"/>
              <a:buChar char="•"/>
            </a:pPr>
            <a:r>
              <a:rPr lang="en-US" dirty="0" smtClean="0"/>
              <a:t>There seems to be economic interest in violating privacy</a:t>
            </a:r>
            <a:r>
              <a:rPr lang="en-US" baseline="0" dirty="0" smtClean="0"/>
              <a:t> by default. – Think of the </a:t>
            </a:r>
            <a:r>
              <a:rPr lang="en-US" baseline="0" dirty="0" err="1" smtClean="0"/>
              <a:t>sony</a:t>
            </a:r>
            <a:r>
              <a:rPr lang="en-US" baseline="0" dirty="0" smtClean="0"/>
              <a:t> mal ware root kit that was distributed a few years ago on </a:t>
            </a:r>
            <a:r>
              <a:rPr lang="en-US" baseline="0" dirty="0" err="1" smtClean="0"/>
              <a:t>sony</a:t>
            </a:r>
            <a:r>
              <a:rPr lang="en-US" baseline="0" dirty="0" smtClean="0"/>
              <a:t> music </a:t>
            </a:r>
            <a:r>
              <a:rPr lang="en-US" baseline="0" dirty="0" err="1" smtClean="0"/>
              <a:t>cds</a:t>
            </a:r>
            <a:r>
              <a:rPr lang="en-US" baseline="0" dirty="0" smtClean="0"/>
              <a:t>. </a:t>
            </a:r>
            <a:endParaRPr lang="en-US" dirty="0" smtClean="0"/>
          </a:p>
          <a:p>
            <a:endParaRPr lang="en-US" dirty="0" smtClean="0"/>
          </a:p>
          <a:p>
            <a:pPr defTabSz="941923">
              <a:defRPr/>
            </a:pPr>
            <a:r>
              <a:rPr lang="en-US" dirty="0" smtClean="0"/>
              <a:t>Think like the enemy…</a:t>
            </a:r>
          </a:p>
          <a:p>
            <a:pPr>
              <a:buFont typeface="Arial" pitchFamily="34" charset="0"/>
              <a:buChar char="•"/>
            </a:pPr>
            <a:r>
              <a:rPr lang="en-US" dirty="0" smtClean="0"/>
              <a:t>What would an attacker think that is important?</a:t>
            </a:r>
          </a:p>
          <a:p>
            <a:pPr lvl="1">
              <a:buFont typeface="Arial" pitchFamily="34" charset="0"/>
              <a:buChar char="•"/>
            </a:pPr>
            <a:r>
              <a:rPr lang="en-US" dirty="0" smtClean="0"/>
              <a:t>May not even be considered an asset</a:t>
            </a:r>
          </a:p>
          <a:p>
            <a:pPr lvl="0">
              <a:buFont typeface="Arial" pitchFamily="34" charset="0"/>
              <a:buChar char="•"/>
            </a:pPr>
            <a:r>
              <a:rPr lang="en-US" dirty="0" smtClean="0"/>
              <a:t>How would you attack them.</a:t>
            </a:r>
          </a:p>
          <a:p>
            <a:pPr lvl="1">
              <a:buFont typeface="Arial" pitchFamily="34" charset="0"/>
              <a:buChar char="•"/>
            </a:pPr>
            <a:r>
              <a:rPr lang="en-US" dirty="0" smtClean="0"/>
              <a:t>Would</a:t>
            </a:r>
            <a:r>
              <a:rPr lang="en-US" baseline="0" dirty="0" smtClean="0"/>
              <a:t> you play by the rules</a:t>
            </a:r>
          </a:p>
          <a:p>
            <a:pPr lvl="0">
              <a:buFont typeface="Arial" pitchFamily="34" charset="0"/>
              <a:buChar char="•"/>
            </a:pPr>
            <a:r>
              <a:rPr lang="en-US" baseline="0" dirty="0" smtClean="0"/>
              <a:t>Hence some of the best defenders are ones that are used to getting around defenses.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02822832-B257-4ABA-9613-521B99F85967}"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buFont typeface="Arial" pitchFamily="34" charset="0"/>
              <a:buNone/>
            </a:pPr>
            <a:endParaRPr lang="en-US" dirty="0" smtClean="0"/>
          </a:p>
          <a:p>
            <a:pPr>
              <a:buFont typeface="Arial" pitchFamily="34" charset="0"/>
              <a:buNone/>
            </a:pPr>
            <a:r>
              <a:rPr lang="en-US" dirty="0" smtClean="0"/>
              <a:t>If with</a:t>
            </a:r>
            <a:r>
              <a:rPr lang="en-US" baseline="0" dirty="0" smtClean="0"/>
              <a:t> </a:t>
            </a:r>
            <a:r>
              <a:rPr lang="en-US" baseline="0" dirty="0" err="1" smtClean="0"/>
              <a:t>ubicomp</a:t>
            </a:r>
            <a:r>
              <a:rPr lang="en-US" baseline="0" dirty="0" smtClean="0"/>
              <a:t>– is implemented and everything that you interact with is recording interactions with you  what happens</a:t>
            </a:r>
          </a:p>
          <a:p>
            <a:pPr>
              <a:buFont typeface="Arial" pitchFamily="34" charset="0"/>
              <a:buNone/>
            </a:pPr>
            <a:endParaRPr lang="en-US" dirty="0" smtClean="0"/>
          </a:p>
          <a:p>
            <a:pPr>
              <a:buFont typeface="Arial" pitchFamily="34" charset="0"/>
              <a:buChar char="•"/>
            </a:pPr>
            <a:r>
              <a:rPr lang="en-US" dirty="0" smtClean="0"/>
              <a:t>What happens when you record every aspect of your life.</a:t>
            </a:r>
          </a:p>
          <a:p>
            <a:pPr lvl="1">
              <a:buFont typeface="Arial" pitchFamily="34" charset="0"/>
              <a:buChar char="•"/>
            </a:pPr>
            <a:r>
              <a:rPr lang="en-US" dirty="0" smtClean="0"/>
              <a:t>What if I wore one? – Which</a:t>
            </a:r>
            <a:r>
              <a:rPr lang="en-US" baseline="0" dirty="0" smtClean="0"/>
              <a:t> one of these would make you feel better.  </a:t>
            </a:r>
          </a:p>
          <a:p>
            <a:pPr lvl="1">
              <a:buFont typeface="Arial" pitchFamily="34" charset="0"/>
              <a:buChar char="•"/>
            </a:pPr>
            <a:r>
              <a:rPr lang="en-US" baseline="0" dirty="0" smtClean="0"/>
              <a:t>Would you feel better if you </a:t>
            </a:r>
            <a:r>
              <a:rPr lang="en-US" baseline="0" dirty="0" err="1" smtClean="0"/>
              <a:t>controled</a:t>
            </a:r>
            <a:r>
              <a:rPr lang="en-US" baseline="0" dirty="0" smtClean="0"/>
              <a:t> the video equipment. Then it records everything about you instead of the just interactions that I have with you – what if it was hacked?</a:t>
            </a:r>
            <a:endParaRPr lang="en-US" dirty="0" smtClean="0"/>
          </a:p>
          <a:p>
            <a:pPr>
              <a:buFont typeface="Arial" pitchFamily="34" charset="0"/>
              <a:buChar char="•"/>
            </a:pPr>
            <a:r>
              <a:rPr lang="en-US" dirty="0" smtClean="0"/>
              <a:t>What kind of things would you be ok with sharing. All</a:t>
            </a:r>
            <a:r>
              <a:rPr lang="en-US" baseline="0" dirty="0" smtClean="0"/>
              <a:t> interactions including your ones you have with loved ones. </a:t>
            </a:r>
          </a:p>
          <a:p>
            <a:pPr>
              <a:buFont typeface="Arial" pitchFamily="34" charset="0"/>
              <a:buChar char="•"/>
            </a:pPr>
            <a:r>
              <a:rPr lang="en-US" dirty="0" smtClean="0"/>
              <a:t>How much do you want protect these</a:t>
            </a:r>
          </a:p>
          <a:p>
            <a:pPr lvl="1">
              <a:buFont typeface="Arial" pitchFamily="34" charset="0"/>
              <a:buChar char="•"/>
            </a:pPr>
            <a:r>
              <a:rPr lang="en-US" dirty="0" smtClean="0"/>
              <a:t>From your own memory loss. – Remember</a:t>
            </a:r>
            <a:r>
              <a:rPr lang="en-US" baseline="0" dirty="0" smtClean="0"/>
              <a:t>… </a:t>
            </a:r>
            <a:r>
              <a:rPr lang="en-US" dirty="0" smtClean="0"/>
              <a:t>not</a:t>
            </a:r>
            <a:r>
              <a:rPr lang="en-US" baseline="0" dirty="0" smtClean="0"/>
              <a:t> all </a:t>
            </a:r>
            <a:r>
              <a:rPr lang="en-US" baseline="0" dirty="0" err="1" smtClean="0"/>
              <a:t>charished</a:t>
            </a:r>
            <a:r>
              <a:rPr lang="en-US" baseline="0" dirty="0" smtClean="0"/>
              <a:t> moments in your life are ones that you want to share with others.</a:t>
            </a:r>
            <a:endParaRPr lang="en-US" dirty="0" smtClean="0"/>
          </a:p>
          <a:p>
            <a:pPr lvl="1">
              <a:buFont typeface="Arial" pitchFamily="34" charset="0"/>
              <a:buChar char="•"/>
            </a:pPr>
            <a:r>
              <a:rPr lang="en-US" dirty="0" smtClean="0"/>
              <a:t>From hackers</a:t>
            </a:r>
          </a:p>
          <a:p>
            <a:pPr>
              <a:buFont typeface="Arial" pitchFamily="34" charset="0"/>
              <a:buChar char="•"/>
            </a:pPr>
            <a:r>
              <a:rPr lang="en-US" dirty="0" smtClean="0"/>
              <a:t>How close are we to this already–</a:t>
            </a:r>
            <a:r>
              <a:rPr lang="en-US" baseline="0" dirty="0" smtClean="0"/>
              <a:t> How close are we to having someone walk around with a video recording our lives. </a:t>
            </a:r>
            <a:br>
              <a:rPr lang="en-US" baseline="0" dirty="0" smtClean="0"/>
            </a:br>
            <a:r>
              <a:rPr lang="en-US" baseline="0" dirty="0" smtClean="0"/>
              <a:t>	We have cell phones that in order to turn on the GPS you have to agree to send your </a:t>
            </a:r>
            <a:r>
              <a:rPr lang="en-US" baseline="0" dirty="0" err="1" smtClean="0"/>
              <a:t>corridents</a:t>
            </a:r>
            <a:r>
              <a:rPr lang="en-US" baseline="0" dirty="0" smtClean="0"/>
              <a:t> to the provider at any time</a:t>
            </a:r>
            <a:br>
              <a:rPr lang="en-US" baseline="0" dirty="0" smtClean="0"/>
            </a:br>
            <a:r>
              <a:rPr lang="en-US" baseline="0" dirty="0" smtClean="0"/>
              <a:t>	We are conditioned to agree to any computer install contract. To the point that Macy’s put spyware into their shopping application (provided by </a:t>
            </a:r>
            <a:r>
              <a:rPr lang="en-US" baseline="0" dirty="0" err="1" smtClean="0"/>
              <a:t>Comscore</a:t>
            </a:r>
            <a:r>
              <a:rPr lang="en-US" baseline="0" dirty="0" smtClean="0"/>
              <a:t>) it took weeks before anyone realized it was there all the while Macy’s disclosed the existence and the purpose of the software in the license agreement</a:t>
            </a:r>
            <a:br>
              <a:rPr lang="en-US" baseline="0" dirty="0" smtClean="0"/>
            </a:br>
            <a:r>
              <a:rPr lang="en-US" baseline="0" dirty="0" smtClean="0"/>
              <a:t>	Many purposely submit information about themselves and pictures in compromising and regular situations via online tools (face book, foursquare and others). Much of this information is public or for sale by the websites. To make matters worse many of these websites claim ownership over the content provided by their users.</a:t>
            </a:r>
            <a:br>
              <a:rPr lang="en-US" baseline="0" dirty="0" smtClean="0"/>
            </a:br>
            <a:r>
              <a:rPr lang="en-US" baseline="0" dirty="0" smtClean="0"/>
              <a:t>	Would you feel comfortable if there was a third party who legally purchased this information and compiled it together</a:t>
            </a:r>
          </a:p>
        </p:txBody>
      </p:sp>
      <p:sp>
        <p:nvSpPr>
          <p:cNvPr id="4" name="Slide Number Placeholder 3"/>
          <p:cNvSpPr>
            <a:spLocks noGrp="1"/>
          </p:cNvSpPr>
          <p:nvPr>
            <p:ph type="sldNum" sz="quarter" idx="10"/>
          </p:nvPr>
        </p:nvSpPr>
        <p:spPr/>
        <p:txBody>
          <a:bodyPr/>
          <a:lstStyle/>
          <a:p>
            <a:fld id="{02822832-B257-4ABA-9613-521B99F85967}"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Phones are sending location back almost 24 hours a day</a:t>
            </a:r>
          </a:p>
          <a:p>
            <a:pPr lvl="1">
              <a:buFont typeface="Arial" pitchFamily="34" charset="0"/>
              <a:buChar char="•"/>
            </a:pPr>
            <a:r>
              <a:rPr lang="en-US" dirty="0" smtClean="0"/>
              <a:t>With permission</a:t>
            </a:r>
            <a:r>
              <a:rPr lang="en-US" baseline="0" dirty="0" smtClean="0"/>
              <a:t> that we give the cell phone carrier to record or track at anytime that they like </a:t>
            </a:r>
            <a:endParaRPr lang="en-US" dirty="0" smtClean="0"/>
          </a:p>
          <a:p>
            <a:pPr>
              <a:buFont typeface="Arial" pitchFamily="34" charset="0"/>
              <a:buChar char="•"/>
            </a:pPr>
            <a:r>
              <a:rPr lang="en-US" dirty="0" smtClean="0"/>
              <a:t>One of the ways to get maintain privacy is to make each location marker anonymous</a:t>
            </a:r>
          </a:p>
          <a:p>
            <a:pPr lvl="1">
              <a:buFont typeface="Arial" pitchFamily="34" charset="0"/>
              <a:buChar char="•"/>
            </a:pPr>
            <a:r>
              <a:rPr lang="en-US" dirty="0" smtClean="0"/>
              <a:t>So</a:t>
            </a:r>
            <a:r>
              <a:rPr lang="en-US" baseline="0" dirty="0" smtClean="0"/>
              <a:t> we know someone is there but we don’t know who</a:t>
            </a:r>
          </a:p>
          <a:p>
            <a:pPr lvl="2">
              <a:buFont typeface="Arial" pitchFamily="34" charset="0"/>
              <a:buChar char="•"/>
            </a:pPr>
            <a:r>
              <a:rPr lang="en-US" baseline="0" dirty="0" smtClean="0"/>
              <a:t>We can have tracking of impersonal IDs </a:t>
            </a:r>
          </a:p>
          <a:p>
            <a:pPr lvl="3">
              <a:buFont typeface="Arial" pitchFamily="34" charset="0"/>
              <a:buChar char="•"/>
            </a:pPr>
            <a:r>
              <a:rPr lang="en-US" baseline="0" dirty="0" smtClean="0"/>
              <a:t>However an attacker can de-</a:t>
            </a:r>
            <a:r>
              <a:rPr lang="en-US" baseline="0" dirty="0" err="1" smtClean="0"/>
              <a:t>anonymize</a:t>
            </a:r>
            <a:r>
              <a:rPr lang="en-US" baseline="0" dirty="0" smtClean="0"/>
              <a:t> the pseudonym… </a:t>
            </a:r>
          </a:p>
          <a:p>
            <a:pPr lvl="3">
              <a:buFont typeface="Arial" pitchFamily="34" charset="0"/>
              <a:buChar char="•"/>
            </a:pPr>
            <a:r>
              <a:rPr lang="en-US" baseline="0" dirty="0" smtClean="0"/>
              <a:t>To prevent this they can have a “Mixed Zone” … </a:t>
            </a:r>
            <a:r>
              <a:rPr lang="en-US" baseline="0" dirty="0" err="1" smtClean="0"/>
              <a:t>kindof</a:t>
            </a:r>
            <a:r>
              <a:rPr lang="en-US" baseline="0" dirty="0" smtClean="0"/>
              <a:t> like getting lost in a </a:t>
            </a:r>
            <a:r>
              <a:rPr lang="en-US" baseline="0" dirty="0" err="1" smtClean="0"/>
              <a:t>croud</a:t>
            </a:r>
            <a:r>
              <a:rPr lang="en-US" baseline="0" dirty="0" smtClean="0"/>
              <a:t>.</a:t>
            </a:r>
          </a:p>
          <a:p>
            <a:pPr lvl="4">
              <a:buFont typeface="Arial" pitchFamily="34" charset="0"/>
              <a:buChar char="•"/>
            </a:pPr>
            <a:r>
              <a:rPr lang="en-US" baseline="0" dirty="0" smtClean="0"/>
              <a:t>A mix zone mixes up the IDs in the zone. So there is no way to know who is coming out of the mixed zone. All this assumes that the attacker will not have access to the mixed zone </a:t>
            </a:r>
            <a:r>
              <a:rPr lang="en-US" baseline="0" dirty="0" err="1" smtClean="0"/>
              <a:t>algrothim</a:t>
            </a:r>
            <a:r>
              <a:rPr lang="en-US" baseline="0" dirty="0" smtClean="0"/>
              <a:t>. </a:t>
            </a:r>
            <a:endParaRPr lang="en-US" dirty="0" smtClean="0"/>
          </a:p>
          <a:p>
            <a:pPr>
              <a:buFont typeface="Arial" pitchFamily="34" charset="0"/>
              <a:buChar char="•"/>
            </a:pPr>
            <a:r>
              <a:rPr lang="en-US" dirty="0" smtClean="0"/>
              <a:t>Another way is to have the interested parties broad cast their services and the users pickup or disregard those services as needed</a:t>
            </a:r>
          </a:p>
          <a:p>
            <a:pPr lvl="1">
              <a:buFont typeface="Arial" pitchFamily="34" charset="0"/>
              <a:buChar char="•"/>
            </a:pPr>
            <a:r>
              <a:rPr lang="en-US" dirty="0" smtClean="0"/>
              <a:t>This is how GPS</a:t>
            </a:r>
            <a:r>
              <a:rPr lang="en-US" baseline="0" dirty="0" smtClean="0"/>
              <a:t> works…. The billboard shows the information </a:t>
            </a:r>
            <a:endParaRPr lang="en-US" dirty="0" smtClean="0"/>
          </a:p>
          <a:p>
            <a:pPr>
              <a:buFont typeface="Arial" pitchFamily="34" charset="0"/>
              <a:buChar char="•"/>
            </a:pPr>
            <a:r>
              <a:rPr lang="en-US" dirty="0" smtClean="0"/>
              <a:t>The author disregards the situation where the location of any user (anonymous or not) is a security risk. For</a:t>
            </a:r>
            <a:r>
              <a:rPr lang="en-US" baseline="0" dirty="0" smtClean="0"/>
              <a:t> example the hounds guarding my gold a presence of one hound is important information to the attacker.</a:t>
            </a:r>
            <a:endParaRPr lang="en-US" dirty="0" smtClean="0"/>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02822832-B257-4ABA-9613-521B99F85967}"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Talking about the Hardware </a:t>
            </a:r>
          </a:p>
          <a:p>
            <a:endParaRPr lang="en-US" dirty="0" smtClean="0"/>
          </a:p>
          <a:p>
            <a:r>
              <a:rPr lang="en-US" dirty="0" smtClean="0"/>
              <a:t>Basically barcodes that can remotely identify themselves</a:t>
            </a:r>
          </a:p>
          <a:p>
            <a:r>
              <a:rPr lang="en-US" dirty="0" smtClean="0"/>
              <a:t>Can be powered by the request to read the tag</a:t>
            </a:r>
          </a:p>
          <a:p>
            <a:r>
              <a:rPr lang="en-US" dirty="0" smtClean="0"/>
              <a:t>Economics of scale should bring down the price of RFIDs</a:t>
            </a:r>
          </a:p>
          <a:p>
            <a:r>
              <a:rPr lang="en-US" dirty="0" smtClean="0"/>
              <a:t>Can be used as machine vision where as the vision is basically viewed as positions of the RFIDs. </a:t>
            </a:r>
          </a:p>
          <a:p>
            <a:r>
              <a:rPr lang="en-US" dirty="0" smtClean="0"/>
              <a:t>	For</a:t>
            </a:r>
            <a:r>
              <a:rPr lang="en-US" baseline="0" dirty="0" smtClean="0"/>
              <a:t> example RFID A123 is a box about 10 feet high and 5 feet wide so the fork lift should give 2.5 feet clearance of this RFID</a:t>
            </a:r>
            <a:endParaRPr lang="en-US" dirty="0" smtClean="0"/>
          </a:p>
          <a:p>
            <a:r>
              <a:rPr lang="en-US" dirty="0" smtClean="0"/>
              <a:t>Are limited in processing ability meaning cryptology is limited</a:t>
            </a:r>
          </a:p>
          <a:p>
            <a:endParaRPr lang="en-US" dirty="0" smtClean="0"/>
          </a:p>
          <a:p>
            <a:endParaRPr lang="en-US" dirty="0" smtClean="0"/>
          </a:p>
          <a:p>
            <a:r>
              <a:rPr lang="en-US" dirty="0" smtClean="0"/>
              <a:t>Generally read by tree</a:t>
            </a:r>
            <a:r>
              <a:rPr lang="en-US" baseline="0" dirty="0" smtClean="0"/>
              <a:t> walking. The reader calls bit 1… if bit 1 on the </a:t>
            </a:r>
            <a:r>
              <a:rPr lang="en-US" baseline="0" dirty="0" err="1" smtClean="0"/>
              <a:t>rfid</a:t>
            </a:r>
            <a:r>
              <a:rPr lang="en-US" baseline="0" dirty="0" smtClean="0"/>
              <a:t> is active there is a response. If not there is no response then the bit is not active. Then the reader moves on</a:t>
            </a:r>
          </a:p>
          <a:p>
            <a:r>
              <a:rPr lang="en-US" baseline="0" dirty="0" smtClean="0"/>
              <a:t>Most do not really contain formation like bar codes. They contain a reference id to the actual information. Advanced versions can contain other </a:t>
            </a:r>
            <a:r>
              <a:rPr lang="en-US" baseline="0" dirty="0" err="1" smtClean="0"/>
              <a:t>informaion</a:t>
            </a:r>
            <a:r>
              <a:rPr lang="en-US" baseline="0" dirty="0" smtClean="0"/>
              <a:t> too like photos finger prints </a:t>
            </a:r>
            <a:r>
              <a:rPr lang="en-US" baseline="0" dirty="0" err="1" smtClean="0"/>
              <a:t>ect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2822832-B257-4ABA-9613-521B99F85967}"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buFont typeface="Arial" pitchFamily="34" charset="0"/>
              <a:buChar char="•"/>
            </a:pPr>
            <a:r>
              <a:rPr lang="en-US" dirty="0" smtClean="0"/>
              <a:t>Some Safe Guards are </a:t>
            </a:r>
          </a:p>
          <a:p>
            <a:pPr lvl="1">
              <a:buFont typeface="Arial" pitchFamily="34" charset="0"/>
              <a:buChar char="•"/>
            </a:pPr>
            <a:r>
              <a:rPr lang="en-US" dirty="0" smtClean="0"/>
              <a:t>Killing the Tag</a:t>
            </a:r>
          </a:p>
          <a:p>
            <a:pPr lvl="2">
              <a:buFont typeface="Arial" pitchFamily="34" charset="0"/>
              <a:buChar char="•"/>
            </a:pPr>
            <a:r>
              <a:rPr lang="en-US" dirty="0" smtClean="0"/>
              <a:t>This</a:t>
            </a:r>
            <a:r>
              <a:rPr lang="en-US" baseline="0" dirty="0" smtClean="0"/>
              <a:t> is where the tag itself is killed after a certain action (for example on a product is bought and then the tag is killed on checkout). This does prevent uses like RFID for milk. When the user throws out the bottle of milk the fridge senses that there should be milk and lets the user know that there is no milk</a:t>
            </a:r>
            <a:endParaRPr lang="en-US" dirty="0" smtClean="0"/>
          </a:p>
          <a:p>
            <a:pPr lvl="1">
              <a:buFont typeface="Arial" pitchFamily="34" charset="0"/>
              <a:buChar char="•"/>
            </a:pPr>
            <a:r>
              <a:rPr lang="en-US" dirty="0" smtClean="0"/>
              <a:t>Hash-based access control</a:t>
            </a:r>
          </a:p>
          <a:p>
            <a:pPr lvl="2">
              <a:buFont typeface="Arial" pitchFamily="34" charset="0"/>
              <a:buChar char="•"/>
            </a:pPr>
            <a:r>
              <a:rPr lang="en-US" dirty="0" smtClean="0"/>
              <a:t>Basically </a:t>
            </a:r>
            <a:r>
              <a:rPr lang="en-US" baseline="0" dirty="0" smtClean="0"/>
              <a:t>the authorized readers are given the key. When the readers request the ID the tag sends a meta ID the reader sends the key for the meta ID value and then the tag sends the real ID</a:t>
            </a:r>
            <a:endParaRPr lang="en-US" dirty="0" smtClean="0"/>
          </a:p>
          <a:p>
            <a:pPr lvl="1">
              <a:buFont typeface="Arial" pitchFamily="34" charset="0"/>
              <a:buChar char="•"/>
            </a:pPr>
            <a:r>
              <a:rPr lang="en-US" dirty="0" smtClean="0"/>
              <a:t>Randomized Access Control</a:t>
            </a:r>
          </a:p>
          <a:p>
            <a:pPr lvl="2">
              <a:buFont typeface="Arial" pitchFamily="34" charset="0"/>
              <a:buChar char="•"/>
            </a:pPr>
            <a:r>
              <a:rPr lang="en-US" dirty="0" smtClean="0"/>
              <a:t>The problem with the meta ID is that the meta ID can be a risk</a:t>
            </a:r>
            <a:r>
              <a:rPr lang="en-US" baseline="0" dirty="0" smtClean="0"/>
              <a:t> itself. If a hacker doesn’t know what the meta ID is for the fact that this meta ID is the same as the last ID means that both products are identical. The alternative is to have tag send a randomized pair including the ID. The Reader then brute force </a:t>
            </a:r>
            <a:r>
              <a:rPr lang="en-US" baseline="0" dirty="0" err="1" smtClean="0"/>
              <a:t>compairs</a:t>
            </a:r>
            <a:r>
              <a:rPr lang="en-US" baseline="0" dirty="0" smtClean="0"/>
              <a:t> the response with the number of tags.</a:t>
            </a:r>
            <a:endParaRPr lang="en-US" dirty="0" smtClean="0"/>
          </a:p>
          <a:p>
            <a:pPr lvl="1">
              <a:buFont typeface="Arial" pitchFamily="34" charset="0"/>
              <a:buChar char="•"/>
            </a:pPr>
            <a:r>
              <a:rPr lang="en-US" dirty="0" smtClean="0"/>
              <a:t>Silent tree walking</a:t>
            </a:r>
          </a:p>
          <a:p>
            <a:pPr lvl="2">
              <a:buFont typeface="Arial" pitchFamily="34" charset="0"/>
              <a:buChar char="•"/>
            </a:pPr>
            <a:r>
              <a:rPr lang="en-US" dirty="0" smtClean="0"/>
              <a:t>If the reader can be heard by</a:t>
            </a:r>
            <a:r>
              <a:rPr lang="en-US" baseline="0" dirty="0" smtClean="0"/>
              <a:t> the attacker. The attacker can then read the tag by listening to the response of the reader. The tree walking can be changed to who has a 1 when they have the secret prefix.</a:t>
            </a:r>
            <a:endParaRPr lang="en-US" dirty="0" smtClean="0"/>
          </a:p>
          <a:p>
            <a:pPr lvl="1">
              <a:buFont typeface="Arial" pitchFamily="34" charset="0"/>
              <a:buChar char="•"/>
            </a:pPr>
            <a:r>
              <a:rPr lang="en-US" dirty="0" smtClean="0"/>
              <a:t>Blocker-tag</a:t>
            </a:r>
          </a:p>
          <a:p>
            <a:pPr lvl="2">
              <a:buFont typeface="Arial" pitchFamily="34" charset="0"/>
              <a:buChar char="•"/>
            </a:pPr>
            <a:r>
              <a:rPr lang="en-US" dirty="0" smtClean="0"/>
              <a:t>This is where another tag when activated pretends</a:t>
            </a:r>
            <a:r>
              <a:rPr lang="en-US" baseline="0" dirty="0" smtClean="0"/>
              <a:t> to be all tags. In certain zones. So that when you try to read the tag in the store the tag response is overwritten by the blocker. When the tag enters the check out the blocker is either out of range or deactivated. And the real tag can be read.</a:t>
            </a:r>
            <a:endParaRPr lang="en-US" dirty="0" smtClean="0"/>
          </a:p>
          <a:p>
            <a:pPr lvl="1">
              <a:buFont typeface="Arial" pitchFamily="34" charset="0"/>
              <a:buChar char="•"/>
            </a:pPr>
            <a:r>
              <a:rPr lang="en-US" dirty="0" smtClean="0"/>
              <a:t>Anti-Counterfeiting using PUFs</a:t>
            </a:r>
          </a:p>
          <a:p>
            <a:pPr lvl="2">
              <a:buFont typeface="Arial" pitchFamily="34" charset="0"/>
              <a:buChar char="•"/>
            </a:pPr>
            <a:r>
              <a:rPr lang="en-US" dirty="0" smtClean="0"/>
              <a:t>RFIDs can be</a:t>
            </a:r>
            <a:r>
              <a:rPr lang="en-US" baseline="0" dirty="0" smtClean="0"/>
              <a:t> used to authenticate real </a:t>
            </a:r>
            <a:r>
              <a:rPr lang="en-US" baseline="0" dirty="0" err="1" smtClean="0"/>
              <a:t>vs</a:t>
            </a:r>
            <a:r>
              <a:rPr lang="en-US" baseline="0" dirty="0" smtClean="0"/>
              <a:t> knock off gear. Basically this implements a challenge and response. Where as the shared secret if the tag is tampered with is destroyed as soon as they open the tag</a:t>
            </a:r>
            <a:endParaRPr lang="en-US" dirty="0" smtClean="0"/>
          </a:p>
          <a:p>
            <a:pPr lvl="1">
              <a:buFont typeface="Arial" pitchFamily="34" charset="0"/>
              <a:buChar char="•"/>
            </a:pPr>
            <a:r>
              <a:rPr lang="en-US" dirty="0" smtClean="0"/>
              <a:t>Distance bounding protocols</a:t>
            </a:r>
          </a:p>
          <a:p>
            <a:pPr lvl="2">
              <a:buFont typeface="Arial" pitchFamily="34" charset="0"/>
              <a:buChar char="•"/>
            </a:pPr>
            <a:r>
              <a:rPr lang="en-US" dirty="0" smtClean="0"/>
              <a:t>The</a:t>
            </a:r>
            <a:r>
              <a:rPr lang="en-US" baseline="0" dirty="0" smtClean="0"/>
              <a:t> idea is to only allow readers with in a certain range can read the tag. The tag measure the response time measures the distance from the tag to the reader. This also prevents man in the middle attack because with man in the middle the </a:t>
            </a:r>
            <a:r>
              <a:rPr lang="en-US" baseline="0" dirty="0" err="1" smtClean="0"/>
              <a:t>transmition</a:t>
            </a:r>
            <a:r>
              <a:rPr lang="en-US" baseline="0" dirty="0" smtClean="0"/>
              <a:t> is slowed down</a:t>
            </a:r>
            <a:endParaRPr lang="en-US" dirty="0" smtClean="0"/>
          </a:p>
          <a:p>
            <a:pPr lvl="1">
              <a:buFont typeface="Arial" pitchFamily="34" charset="0"/>
              <a:buChar char="•"/>
            </a:pPr>
            <a:r>
              <a:rPr lang="en-US" dirty="0" smtClean="0"/>
              <a:t>Multi-Factor Access Control in e-passports</a:t>
            </a:r>
          </a:p>
          <a:p>
            <a:pPr lvl="2">
              <a:buFont typeface="Arial" pitchFamily="34" charset="0"/>
              <a:buChar char="•"/>
            </a:pPr>
            <a:r>
              <a:rPr lang="en-US" dirty="0" smtClean="0"/>
              <a:t>The</a:t>
            </a:r>
            <a:r>
              <a:rPr lang="en-US" baseline="0" dirty="0" smtClean="0"/>
              <a:t> RFID had a challenge and response based on information on the object that it </a:t>
            </a:r>
            <a:r>
              <a:rPr lang="en-US" baseline="0" dirty="0" err="1" smtClean="0"/>
              <a:t>repersents</a:t>
            </a:r>
            <a:r>
              <a:rPr lang="en-US" baseline="0" dirty="0" smtClean="0"/>
              <a:t>. (for example a passport)</a:t>
            </a:r>
            <a:endParaRPr lang="en-US" dirty="0" smtClean="0"/>
          </a:p>
          <a:p>
            <a:endParaRPr lang="en-US" dirty="0"/>
          </a:p>
        </p:txBody>
      </p:sp>
      <p:sp>
        <p:nvSpPr>
          <p:cNvPr id="4" name="Slide Number Placeholder 3"/>
          <p:cNvSpPr>
            <a:spLocks noGrp="1"/>
          </p:cNvSpPr>
          <p:nvPr>
            <p:ph type="sldNum" sz="quarter" idx="10"/>
          </p:nvPr>
        </p:nvSpPr>
        <p:spPr/>
        <p:txBody>
          <a:bodyPr/>
          <a:lstStyle/>
          <a:p>
            <a:fld id="{02822832-B257-4ABA-9613-521B99F85967}"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In </a:t>
            </a:r>
            <a:r>
              <a:rPr lang="en-US" dirty="0" err="1" smtClean="0"/>
              <a:t>UbiComp</a:t>
            </a:r>
            <a:r>
              <a:rPr lang="en-US" dirty="0" smtClean="0"/>
              <a:t> the server authenticates the client and if it is allowed does the requested actions.</a:t>
            </a:r>
          </a:p>
          <a:p>
            <a:pPr>
              <a:buFont typeface="Arial" pitchFamily="34" charset="0"/>
              <a:buChar char="•"/>
            </a:pPr>
            <a:r>
              <a:rPr lang="en-US" dirty="0" smtClean="0"/>
              <a:t>A couple principles in authentication </a:t>
            </a:r>
          </a:p>
          <a:p>
            <a:pPr lvl="1">
              <a:buFont typeface="Arial" pitchFamily="34" charset="0"/>
              <a:buChar char="•"/>
            </a:pPr>
            <a:r>
              <a:rPr lang="en-US" dirty="0" smtClean="0"/>
              <a:t>Big Stick – Who ever has possession is</a:t>
            </a:r>
            <a:r>
              <a:rPr lang="en-US" baseline="0" dirty="0" smtClean="0"/>
              <a:t> authorized. Who ever can has possession of the refrigerator can access the beer inside.</a:t>
            </a:r>
            <a:endParaRPr lang="en-US" dirty="0" smtClean="0"/>
          </a:p>
          <a:p>
            <a:pPr lvl="1">
              <a:buFont typeface="Arial" pitchFamily="34" charset="0"/>
              <a:buChar char="•"/>
            </a:pPr>
            <a:r>
              <a:rPr lang="en-US" dirty="0" smtClean="0"/>
              <a:t>Resurrecting Duckling – next slide</a:t>
            </a:r>
          </a:p>
          <a:p>
            <a:pPr lvl="1">
              <a:buFont typeface="Arial" pitchFamily="34" charset="0"/>
              <a:buChar char="•"/>
            </a:pPr>
            <a:r>
              <a:rPr lang="en-US" dirty="0" smtClean="0"/>
              <a:t>Multi Channel Protocols – the</a:t>
            </a:r>
            <a:r>
              <a:rPr lang="en-US" baseline="0" dirty="0" smtClean="0"/>
              <a:t> slide after</a:t>
            </a:r>
            <a:endParaRPr lang="en-US" dirty="0" smtClean="0"/>
          </a:p>
          <a:p>
            <a:endParaRPr lang="en-US" dirty="0"/>
          </a:p>
        </p:txBody>
      </p:sp>
      <p:sp>
        <p:nvSpPr>
          <p:cNvPr id="4" name="Slide Number Placeholder 3"/>
          <p:cNvSpPr>
            <a:spLocks noGrp="1"/>
          </p:cNvSpPr>
          <p:nvPr>
            <p:ph type="sldNum" sz="quarter" idx="10"/>
          </p:nvPr>
        </p:nvSpPr>
        <p:spPr/>
        <p:txBody>
          <a:bodyPr/>
          <a:lstStyle/>
          <a:p>
            <a:fld id="{02822832-B257-4ABA-9613-521B99F85967}"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5C0D97B-05A1-448F-BE18-50ACD83F1CD3}" type="datetime1">
              <a:rPr lang="en-US" smtClean="0"/>
              <a:pPr/>
              <a:t>10/26/2011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123B5C1-5FB9-449E-8923-4E6BDBA1DAE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B56E26-7435-4CF6-84BC-DBC8EEECED00}" type="datetime1">
              <a:rPr lang="en-US" smtClean="0"/>
              <a:pPr/>
              <a:t>10/26/2011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9362E1E-AAD5-48D4-97CB-96E21631AF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9DA288-7FAE-4FAD-A757-E8CDEB37E587}" type="datetime1">
              <a:rPr lang="en-US" smtClean="0"/>
              <a:pPr/>
              <a:t>10/26/2011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9362E1E-AAD5-48D4-97CB-96E21631AF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A91D2D-09FC-4C70-96A7-F91D4378D06B}" type="datetime1">
              <a:rPr lang="en-US" smtClean="0"/>
              <a:pPr/>
              <a:t>10/26/2011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9362E1E-AAD5-48D4-97CB-96E21631AFF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4307A34-7B29-43D6-A1CC-C5F4434FF869}" type="datetime1">
              <a:rPr lang="en-US" smtClean="0"/>
              <a:pPr/>
              <a:t>10/26/2011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9362E1E-AAD5-48D4-97CB-96E21631AFF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CA04262-4344-472C-9480-0280F6070F9C}" type="datetime1">
              <a:rPr lang="en-US" smtClean="0"/>
              <a:pPr/>
              <a:t>10/26/2011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9362E1E-AAD5-48D4-97CB-96E21631AFF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2E04D15-6C33-4562-92A8-2883445B65C0}" type="datetime1">
              <a:rPr lang="en-US" smtClean="0"/>
              <a:pPr/>
              <a:t>10/26/2011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9362E1E-AAD5-48D4-97CB-96E21631AFF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1659796-F5FF-4347-AAE1-D48F5345BFD3}" type="datetime1">
              <a:rPr lang="en-US" smtClean="0"/>
              <a:pPr/>
              <a:t>10/26/2011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9362E1E-AAD5-48D4-97CB-96E21631AFF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0D849C3-DB1D-42F6-A159-393DE87BCC79}" type="datetime1">
              <a:rPr lang="en-US" smtClean="0"/>
              <a:pPr/>
              <a:t>10/26/2011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9362E1E-AAD5-48D4-97CB-96E21631AF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F1BAE49-31D6-4D51-8E1C-DDEE9EA9617A}" type="datetime1">
              <a:rPr lang="en-US" smtClean="0"/>
              <a:pPr/>
              <a:t>10/26/2011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9362E1E-AAD5-48D4-97CB-96E21631AFF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EB5BA83-5682-4D3C-B4F0-28F0C6B03F88}" type="datetime1">
              <a:rPr lang="en-US" smtClean="0"/>
              <a:pPr/>
              <a:t>10/26/2011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9362E1E-AAD5-48D4-97CB-96E21631AFF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3DA1D85-F950-4557-AF62-1561B5ECB7F0}" type="datetime1">
              <a:rPr lang="en-US" smtClean="0"/>
              <a:pPr/>
              <a:t>10/26/2011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9362E1E-AAD5-48D4-97CB-96E21631AF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Security Issues in Ubiquitous Computing (</a:t>
            </a:r>
            <a:r>
              <a:rPr lang="en-US" dirty="0" err="1" smtClean="0"/>
              <a:t>UbiComp</a:t>
            </a:r>
            <a:r>
              <a:rPr lang="en-US" dirty="0" smtClean="0"/>
              <a:t>)</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Frank </a:t>
            </a:r>
            <a:r>
              <a:rPr lang="en-US" dirty="0" err="1" smtClean="0"/>
              <a:t>Stajano</a:t>
            </a:r>
            <a:endParaRPr lang="en-US" dirty="0" smtClean="0"/>
          </a:p>
          <a:p>
            <a:r>
              <a:rPr lang="en-US" dirty="0" smtClean="0"/>
              <a:t>Presented by </a:t>
            </a:r>
          </a:p>
          <a:p>
            <a:r>
              <a:rPr lang="en-US" dirty="0" smtClean="0"/>
              <a:t>Patrick Davis</a:t>
            </a:r>
            <a:endParaRPr lang="en-US" dirty="0"/>
          </a:p>
        </p:txBody>
      </p:sp>
      <p:sp>
        <p:nvSpPr>
          <p:cNvPr id="4" name="Slide Number Placeholder 3"/>
          <p:cNvSpPr>
            <a:spLocks noGrp="1"/>
          </p:cNvSpPr>
          <p:nvPr>
            <p:ph type="sldNum" sz="quarter" idx="12"/>
          </p:nvPr>
        </p:nvSpPr>
        <p:spPr/>
        <p:txBody>
          <a:bodyPr/>
          <a:lstStyle/>
          <a:p>
            <a:fld id="{C123B5C1-5FB9-449E-8923-4E6BDBA1DAEF}"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Some Safe Guards are </a:t>
            </a:r>
          </a:p>
          <a:p>
            <a:pPr lvl="1"/>
            <a:r>
              <a:rPr lang="en-US" dirty="0" smtClean="0"/>
              <a:t>Killing the Tag</a:t>
            </a:r>
          </a:p>
          <a:p>
            <a:pPr lvl="1"/>
            <a:r>
              <a:rPr lang="en-US" dirty="0" smtClean="0"/>
              <a:t>Hash-based access control</a:t>
            </a:r>
          </a:p>
          <a:p>
            <a:pPr lvl="1"/>
            <a:r>
              <a:rPr lang="en-US" dirty="0" smtClean="0"/>
              <a:t>Randomized Access Control</a:t>
            </a:r>
          </a:p>
          <a:p>
            <a:pPr lvl="1"/>
            <a:r>
              <a:rPr lang="en-US" dirty="0" smtClean="0"/>
              <a:t>Silent tree walking</a:t>
            </a:r>
          </a:p>
          <a:p>
            <a:pPr lvl="1"/>
            <a:r>
              <a:rPr lang="en-US" dirty="0" smtClean="0"/>
              <a:t>Blocker-tag</a:t>
            </a:r>
          </a:p>
          <a:p>
            <a:pPr lvl="1"/>
            <a:r>
              <a:rPr lang="en-US" dirty="0" smtClean="0"/>
              <a:t>Anti-Counterfeiting using PUFs</a:t>
            </a:r>
          </a:p>
          <a:p>
            <a:pPr lvl="1"/>
            <a:r>
              <a:rPr lang="en-US" dirty="0" smtClean="0"/>
              <a:t>Distance bounding protocols</a:t>
            </a:r>
          </a:p>
          <a:p>
            <a:pPr lvl="1"/>
            <a:r>
              <a:rPr lang="en-US" dirty="0" smtClean="0"/>
              <a:t>Multi-Factor Access Control in e-passports</a:t>
            </a:r>
          </a:p>
          <a:p>
            <a:pPr lvl="1"/>
            <a:endParaRPr lang="en-US" dirty="0"/>
          </a:p>
        </p:txBody>
      </p:sp>
      <p:sp>
        <p:nvSpPr>
          <p:cNvPr id="3" name="Slide Number Placeholder 2"/>
          <p:cNvSpPr>
            <a:spLocks noGrp="1"/>
          </p:cNvSpPr>
          <p:nvPr>
            <p:ph type="sldNum" sz="quarter" idx="12"/>
          </p:nvPr>
        </p:nvSpPr>
        <p:spPr/>
        <p:txBody>
          <a:bodyPr/>
          <a:lstStyle/>
          <a:p>
            <a:fld id="{49362E1E-AAD5-48D4-97CB-96E21631AFF3}" type="slidenum">
              <a:rPr lang="en-US" smtClean="0"/>
              <a:pPr/>
              <a:t>10</a:t>
            </a:fld>
            <a:endParaRPr lang="en-US"/>
          </a:p>
        </p:txBody>
      </p:sp>
      <p:sp>
        <p:nvSpPr>
          <p:cNvPr id="4" name="Title 3"/>
          <p:cNvSpPr>
            <a:spLocks noGrp="1"/>
          </p:cNvSpPr>
          <p:nvPr>
            <p:ph type="title"/>
          </p:nvPr>
        </p:nvSpPr>
        <p:spPr/>
        <p:txBody>
          <a:bodyPr/>
          <a:lstStyle/>
          <a:p>
            <a:r>
              <a:rPr lang="en-US" dirty="0" smtClean="0"/>
              <a:t>RFID Safeguards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a:t>
            </a:r>
            <a:r>
              <a:rPr lang="en-US" dirty="0" err="1" smtClean="0"/>
              <a:t>UbiComp</a:t>
            </a:r>
            <a:r>
              <a:rPr lang="en-US" dirty="0" smtClean="0"/>
              <a:t> the server authenticates the client and if it is allowed does the requested actions.</a:t>
            </a:r>
          </a:p>
          <a:p>
            <a:r>
              <a:rPr lang="en-US" dirty="0" smtClean="0"/>
              <a:t>A couple principles in authentication </a:t>
            </a:r>
          </a:p>
          <a:p>
            <a:pPr lvl="1"/>
            <a:r>
              <a:rPr lang="en-US" dirty="0" smtClean="0"/>
              <a:t>Big Stick</a:t>
            </a:r>
          </a:p>
          <a:p>
            <a:pPr lvl="1"/>
            <a:r>
              <a:rPr lang="en-US" dirty="0" smtClean="0"/>
              <a:t>Resurrecting Duckling</a:t>
            </a:r>
          </a:p>
          <a:p>
            <a:pPr lvl="1"/>
            <a:r>
              <a:rPr lang="en-US" dirty="0" smtClean="0"/>
              <a:t>Multi Channel Protocols</a:t>
            </a:r>
          </a:p>
        </p:txBody>
      </p:sp>
      <p:sp>
        <p:nvSpPr>
          <p:cNvPr id="3" name="Slide Number Placeholder 2"/>
          <p:cNvSpPr>
            <a:spLocks noGrp="1"/>
          </p:cNvSpPr>
          <p:nvPr>
            <p:ph type="sldNum" sz="quarter" idx="12"/>
          </p:nvPr>
        </p:nvSpPr>
        <p:spPr/>
        <p:txBody>
          <a:bodyPr/>
          <a:lstStyle/>
          <a:p>
            <a:fld id="{49362E1E-AAD5-48D4-97CB-96E21631AFF3}" type="slidenum">
              <a:rPr lang="en-US" smtClean="0"/>
              <a:pPr/>
              <a:t>11</a:t>
            </a:fld>
            <a:endParaRPr lang="en-US"/>
          </a:p>
        </p:txBody>
      </p:sp>
      <p:sp>
        <p:nvSpPr>
          <p:cNvPr id="4" name="Title 3"/>
          <p:cNvSpPr>
            <a:spLocks noGrp="1"/>
          </p:cNvSpPr>
          <p:nvPr>
            <p:ph type="title"/>
          </p:nvPr>
        </p:nvSpPr>
        <p:spPr/>
        <p:txBody>
          <a:bodyPr>
            <a:normAutofit fontScale="90000"/>
          </a:bodyPr>
          <a:lstStyle/>
          <a:p>
            <a:r>
              <a:rPr lang="en-US" dirty="0" smtClean="0"/>
              <a:t>Authentication and Device Pairing</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mother duck is the master and the duckling is the slave</a:t>
            </a:r>
          </a:p>
          <a:p>
            <a:r>
              <a:rPr lang="en-US" dirty="0" smtClean="0"/>
              <a:t>Based on a set of four principles</a:t>
            </a:r>
          </a:p>
          <a:p>
            <a:pPr lvl="1"/>
            <a:r>
              <a:rPr lang="en-US" dirty="0" smtClean="0"/>
              <a:t>Two State principle</a:t>
            </a:r>
          </a:p>
          <a:p>
            <a:pPr lvl="1"/>
            <a:r>
              <a:rPr lang="en-US" dirty="0" smtClean="0"/>
              <a:t>Imprinting Principle</a:t>
            </a:r>
          </a:p>
          <a:p>
            <a:pPr lvl="1"/>
            <a:r>
              <a:rPr lang="en-US" dirty="0" smtClean="0"/>
              <a:t>Death Principle</a:t>
            </a:r>
          </a:p>
          <a:p>
            <a:pPr lvl="1"/>
            <a:r>
              <a:rPr lang="en-US" dirty="0" smtClean="0"/>
              <a:t>Assassination Principle</a:t>
            </a:r>
            <a:endParaRPr lang="en-US" dirty="0"/>
          </a:p>
        </p:txBody>
      </p:sp>
      <p:sp>
        <p:nvSpPr>
          <p:cNvPr id="3" name="Slide Number Placeholder 2"/>
          <p:cNvSpPr>
            <a:spLocks noGrp="1"/>
          </p:cNvSpPr>
          <p:nvPr>
            <p:ph type="sldNum" sz="quarter" idx="12"/>
          </p:nvPr>
        </p:nvSpPr>
        <p:spPr/>
        <p:txBody>
          <a:bodyPr/>
          <a:lstStyle/>
          <a:p>
            <a:fld id="{49362E1E-AAD5-48D4-97CB-96E21631AFF3}" type="slidenum">
              <a:rPr lang="en-US" smtClean="0"/>
              <a:pPr/>
              <a:t>12</a:t>
            </a:fld>
            <a:endParaRPr lang="en-US"/>
          </a:p>
        </p:txBody>
      </p:sp>
      <p:sp>
        <p:nvSpPr>
          <p:cNvPr id="4" name="Title 3"/>
          <p:cNvSpPr>
            <a:spLocks noGrp="1"/>
          </p:cNvSpPr>
          <p:nvPr>
            <p:ph type="title"/>
          </p:nvPr>
        </p:nvSpPr>
        <p:spPr/>
        <p:txBody>
          <a:bodyPr/>
          <a:lstStyle/>
          <a:p>
            <a:r>
              <a:rPr lang="en-US" dirty="0" smtClean="0"/>
              <a:t>Resurrecting Duckling</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Data Origin Authenticity</a:t>
            </a:r>
          </a:p>
          <a:p>
            <a:r>
              <a:rPr lang="en-US" dirty="0" err="1" smtClean="0"/>
              <a:t>DiffieHellman</a:t>
            </a:r>
            <a:r>
              <a:rPr lang="en-US" dirty="0" smtClean="0"/>
              <a:t> key exchange</a:t>
            </a:r>
          </a:p>
          <a:p>
            <a:r>
              <a:rPr lang="en-US" dirty="0" smtClean="0"/>
              <a:t>Man in the middle attack</a:t>
            </a:r>
          </a:p>
          <a:p>
            <a:r>
              <a:rPr lang="en-US" dirty="0" smtClean="0"/>
              <a:t>Have two channels</a:t>
            </a:r>
          </a:p>
          <a:p>
            <a:pPr lvl="1"/>
            <a:r>
              <a:rPr lang="en-US" dirty="0" smtClean="0"/>
              <a:t>A high capacity Channel for “long” messages</a:t>
            </a:r>
          </a:p>
          <a:p>
            <a:pPr lvl="1"/>
            <a:r>
              <a:rPr lang="en-US" dirty="0" smtClean="0"/>
              <a:t>A low capacity Channel for Data-Origin authentication</a:t>
            </a:r>
            <a:endParaRPr lang="en-US" dirty="0"/>
          </a:p>
        </p:txBody>
      </p:sp>
      <p:sp>
        <p:nvSpPr>
          <p:cNvPr id="3" name="Slide Number Placeholder 2"/>
          <p:cNvSpPr>
            <a:spLocks noGrp="1"/>
          </p:cNvSpPr>
          <p:nvPr>
            <p:ph type="sldNum" sz="quarter" idx="12"/>
          </p:nvPr>
        </p:nvSpPr>
        <p:spPr/>
        <p:txBody>
          <a:bodyPr/>
          <a:lstStyle/>
          <a:p>
            <a:fld id="{49362E1E-AAD5-48D4-97CB-96E21631AFF3}" type="slidenum">
              <a:rPr lang="en-US" smtClean="0"/>
              <a:pPr/>
              <a:t>13</a:t>
            </a:fld>
            <a:endParaRPr lang="en-US"/>
          </a:p>
        </p:txBody>
      </p:sp>
      <p:sp>
        <p:nvSpPr>
          <p:cNvPr id="4" name="Title 3"/>
          <p:cNvSpPr>
            <a:spLocks noGrp="1"/>
          </p:cNvSpPr>
          <p:nvPr>
            <p:ph type="title"/>
          </p:nvPr>
        </p:nvSpPr>
        <p:spPr/>
        <p:txBody>
          <a:bodyPr/>
          <a:lstStyle/>
          <a:p>
            <a:r>
              <a:rPr lang="en-US" dirty="0" smtClean="0"/>
              <a:t>Multi Channel Protocols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really like entering your password for every site?</a:t>
            </a:r>
          </a:p>
          <a:p>
            <a:r>
              <a:rPr lang="en-US" dirty="0" smtClean="0"/>
              <a:t>Why do we have single sign on or Identity Management (Face book sign on)</a:t>
            </a:r>
          </a:p>
          <a:p>
            <a:r>
              <a:rPr lang="en-US" dirty="0" smtClean="0"/>
              <a:t>How do we get around password</a:t>
            </a:r>
          </a:p>
          <a:p>
            <a:pPr lvl="1"/>
            <a:r>
              <a:rPr lang="en-US" dirty="0" smtClean="0"/>
              <a:t>Tokens</a:t>
            </a:r>
          </a:p>
          <a:p>
            <a:pPr lvl="1"/>
            <a:r>
              <a:rPr lang="en-US" dirty="0" smtClean="0"/>
              <a:t>Biometrics</a:t>
            </a:r>
          </a:p>
        </p:txBody>
      </p:sp>
      <p:sp>
        <p:nvSpPr>
          <p:cNvPr id="3" name="Slide Number Placeholder 2"/>
          <p:cNvSpPr>
            <a:spLocks noGrp="1"/>
          </p:cNvSpPr>
          <p:nvPr>
            <p:ph type="sldNum" sz="quarter" idx="12"/>
          </p:nvPr>
        </p:nvSpPr>
        <p:spPr/>
        <p:txBody>
          <a:bodyPr/>
          <a:lstStyle/>
          <a:p>
            <a:fld id="{49362E1E-AAD5-48D4-97CB-96E21631AFF3}" type="slidenum">
              <a:rPr lang="en-US" smtClean="0"/>
              <a:pPr/>
              <a:t>14</a:t>
            </a:fld>
            <a:endParaRPr lang="en-US"/>
          </a:p>
        </p:txBody>
      </p:sp>
      <p:sp>
        <p:nvSpPr>
          <p:cNvPr id="4" name="Title 3"/>
          <p:cNvSpPr>
            <a:spLocks noGrp="1"/>
          </p:cNvSpPr>
          <p:nvPr>
            <p:ph type="title"/>
          </p:nvPr>
        </p:nvSpPr>
        <p:spPr/>
        <p:txBody>
          <a:bodyPr/>
          <a:lstStyle/>
          <a:p>
            <a:r>
              <a:rPr lang="en-US" dirty="0" smtClean="0"/>
              <a:t>Beyond Passwords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Security is only to prevent dishonest people from performing bad Actions</a:t>
            </a:r>
          </a:p>
          <a:p>
            <a:r>
              <a:rPr lang="en-US" dirty="0" smtClean="0"/>
              <a:t>This often gets in the way of honest user’s activities</a:t>
            </a:r>
          </a:p>
          <a:p>
            <a:r>
              <a:rPr lang="en-US" dirty="0" smtClean="0"/>
              <a:t>Tax on the honest</a:t>
            </a:r>
            <a:endParaRPr lang="en-US" dirty="0"/>
          </a:p>
        </p:txBody>
      </p:sp>
      <p:sp>
        <p:nvSpPr>
          <p:cNvPr id="3" name="Slide Number Placeholder 2"/>
          <p:cNvSpPr>
            <a:spLocks noGrp="1"/>
          </p:cNvSpPr>
          <p:nvPr>
            <p:ph type="sldNum" sz="quarter" idx="12"/>
          </p:nvPr>
        </p:nvSpPr>
        <p:spPr/>
        <p:txBody>
          <a:bodyPr/>
          <a:lstStyle/>
          <a:p>
            <a:fld id="{49362E1E-AAD5-48D4-97CB-96E21631AFF3}" type="slidenum">
              <a:rPr lang="en-US" smtClean="0"/>
              <a:pPr/>
              <a:t>15</a:t>
            </a:fld>
            <a:endParaRPr lang="en-US"/>
          </a:p>
        </p:txBody>
      </p:sp>
      <p:sp>
        <p:nvSpPr>
          <p:cNvPr id="4" name="Title 3"/>
          <p:cNvSpPr>
            <a:spLocks noGrp="1"/>
          </p:cNvSpPr>
          <p:nvPr>
            <p:ph type="title"/>
          </p:nvPr>
        </p:nvSpPr>
        <p:spPr/>
        <p:txBody>
          <a:bodyPr/>
          <a:lstStyle/>
          <a:p>
            <a:r>
              <a:rPr lang="en-US" dirty="0" smtClean="0"/>
              <a:t>Usability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We must view though someone else's eyes</a:t>
            </a:r>
          </a:p>
          <a:p>
            <a:pPr lvl="1"/>
            <a:r>
              <a:rPr lang="en-US" dirty="0" smtClean="0"/>
              <a:t>The attacker</a:t>
            </a:r>
          </a:p>
          <a:p>
            <a:pPr lvl="1"/>
            <a:r>
              <a:rPr lang="en-US" dirty="0" smtClean="0"/>
              <a:t>The user</a:t>
            </a:r>
          </a:p>
          <a:p>
            <a:pPr lvl="1">
              <a:buNone/>
            </a:pPr>
            <a:endParaRPr lang="en-US" dirty="0" smtClean="0"/>
          </a:p>
          <a:p>
            <a:r>
              <a:rPr lang="en-US" dirty="0" smtClean="0"/>
              <a:t>Quote:</a:t>
            </a:r>
          </a:p>
          <a:p>
            <a:pPr lvl="1"/>
            <a:r>
              <a:rPr lang="en-US" dirty="0" smtClean="0"/>
              <a:t>Security cannot depend upon the user’s ability to read a message from the computer and act in an informed and sensible manner […] a machine must be secure out of the factory if given to a user who cannot read</a:t>
            </a:r>
          </a:p>
          <a:p>
            <a:pPr lvl="1"/>
            <a:r>
              <a:rPr lang="en-US" dirty="0" smtClean="0"/>
              <a:t>Meaning the security glove must fit the user comfortably but still stop the attacker</a:t>
            </a:r>
          </a:p>
        </p:txBody>
      </p:sp>
      <p:sp>
        <p:nvSpPr>
          <p:cNvPr id="3" name="Slide Number Placeholder 2"/>
          <p:cNvSpPr>
            <a:spLocks noGrp="1"/>
          </p:cNvSpPr>
          <p:nvPr>
            <p:ph type="sldNum" sz="quarter" idx="12"/>
          </p:nvPr>
        </p:nvSpPr>
        <p:spPr/>
        <p:txBody>
          <a:bodyPr/>
          <a:lstStyle/>
          <a:p>
            <a:fld id="{49362E1E-AAD5-48D4-97CB-96E21631AFF3}" type="slidenum">
              <a:rPr lang="en-US" smtClean="0"/>
              <a:pPr/>
              <a:t>16</a:t>
            </a:fld>
            <a:endParaRPr lang="en-US"/>
          </a:p>
        </p:txBody>
      </p:sp>
      <p:sp>
        <p:nvSpPr>
          <p:cNvPr id="4" name="Title 3"/>
          <p:cNvSpPr>
            <a:spLocks noGrp="1"/>
          </p:cNvSpPr>
          <p:nvPr>
            <p:ph type="title"/>
          </p:nvPr>
        </p:nvSpPr>
        <p:spPr/>
        <p:txBody>
          <a:bodyPr/>
          <a:lstStyle/>
          <a:p>
            <a:r>
              <a:rPr lang="en-US" dirty="0" smtClean="0"/>
              <a:t>People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Systems are sold on the basis of features.</a:t>
            </a:r>
          </a:p>
          <a:p>
            <a:r>
              <a:rPr lang="en-US" dirty="0" smtClean="0"/>
              <a:t>Customers really only care about security in terms of particular scenarios</a:t>
            </a:r>
          </a:p>
          <a:p>
            <a:r>
              <a:rPr lang="en-US" dirty="0" smtClean="0"/>
              <a:t>Security features cost money to implement clients see security as an extra or just another feature that they never see.</a:t>
            </a:r>
          </a:p>
          <a:p>
            <a:r>
              <a:rPr lang="en-US" dirty="0" smtClean="0"/>
              <a:t>Again how important is privacy…</a:t>
            </a:r>
          </a:p>
          <a:p>
            <a:pPr lvl="1"/>
            <a:r>
              <a:rPr lang="en-US" dirty="0" smtClean="0"/>
              <a:t>Client must have a bad experience with security in order to see the importance of good security</a:t>
            </a:r>
            <a:endParaRPr lang="en-US" dirty="0"/>
          </a:p>
        </p:txBody>
      </p:sp>
      <p:sp>
        <p:nvSpPr>
          <p:cNvPr id="3" name="Slide Number Placeholder 2"/>
          <p:cNvSpPr>
            <a:spLocks noGrp="1"/>
          </p:cNvSpPr>
          <p:nvPr>
            <p:ph type="sldNum" sz="quarter" idx="12"/>
          </p:nvPr>
        </p:nvSpPr>
        <p:spPr/>
        <p:txBody>
          <a:bodyPr/>
          <a:lstStyle/>
          <a:p>
            <a:fld id="{49362E1E-AAD5-48D4-97CB-96E21631AFF3}" type="slidenum">
              <a:rPr lang="en-US" smtClean="0"/>
              <a:pPr/>
              <a:t>17</a:t>
            </a:fld>
            <a:endParaRPr lang="en-US"/>
          </a:p>
        </p:txBody>
      </p:sp>
      <p:sp>
        <p:nvSpPr>
          <p:cNvPr id="4" name="Title 3"/>
          <p:cNvSpPr>
            <a:spLocks noGrp="1"/>
          </p:cNvSpPr>
          <p:nvPr>
            <p:ph type="title"/>
          </p:nvPr>
        </p:nvSpPr>
        <p:spPr/>
        <p:txBody>
          <a:bodyPr/>
          <a:lstStyle/>
          <a:p>
            <a:r>
              <a:rPr lang="en-US" dirty="0" smtClean="0"/>
              <a:t>The Market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9362E1E-AAD5-48D4-97CB-96E21631AFF3}" type="slidenum">
              <a:rPr lang="en-US" smtClean="0"/>
              <a:pPr/>
              <a:t>18</a:t>
            </a:fld>
            <a:endParaRPr lang="en-US"/>
          </a:p>
        </p:txBody>
      </p:sp>
      <p:sp>
        <p:nvSpPr>
          <p:cNvPr id="3" name="TextBox 2"/>
          <p:cNvSpPr txBox="1"/>
          <p:nvPr/>
        </p:nvSpPr>
        <p:spPr>
          <a:xfrm>
            <a:off x="2286000" y="2667000"/>
            <a:ext cx="4953000" cy="923330"/>
          </a:xfrm>
          <a:prstGeom prst="rect">
            <a:avLst/>
          </a:prstGeom>
          <a:noFill/>
        </p:spPr>
        <p:txBody>
          <a:bodyPr wrap="square" rtlCol="0">
            <a:spAutoFit/>
          </a:bodyPr>
          <a:lstStyle/>
          <a:p>
            <a:pPr algn="ctr"/>
            <a:r>
              <a:rPr lang="en-US" sz="5400" b="1" dirty="0" smtClean="0">
                <a:effectLst>
                  <a:outerShdw blurRad="38100" dist="38100" dir="2700000" algn="tl">
                    <a:srgbClr val="000000">
                      <a:alpha val="43137"/>
                    </a:srgbClr>
                  </a:outerShdw>
                </a:effectLst>
              </a:rPr>
              <a:t>QUESTIONS?</a:t>
            </a:r>
            <a:endParaRPr lang="en-US" sz="5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Ubiquitous Computing</a:t>
            </a:r>
          </a:p>
          <a:p>
            <a:pPr lvl="1"/>
            <a:r>
              <a:rPr lang="en-US" dirty="0" smtClean="0"/>
              <a:t>Exact concept inception date is unknown</a:t>
            </a:r>
          </a:p>
          <a:p>
            <a:pPr lvl="1"/>
            <a:r>
              <a:rPr lang="en-US" dirty="0" smtClean="0"/>
              <a:t>Basically background computing in life</a:t>
            </a:r>
          </a:p>
          <a:p>
            <a:pPr lvl="2"/>
            <a:r>
              <a:rPr lang="en-US" dirty="0" smtClean="0"/>
              <a:t>Pervasive Computing</a:t>
            </a:r>
          </a:p>
          <a:p>
            <a:pPr lvl="2"/>
            <a:r>
              <a:rPr lang="en-US" dirty="0" smtClean="0"/>
              <a:t>Invisible / Disappearing Computing</a:t>
            </a:r>
          </a:p>
          <a:p>
            <a:pPr lvl="2"/>
            <a:r>
              <a:rPr lang="en-US" dirty="0" smtClean="0"/>
              <a:t>Sentient Computing</a:t>
            </a:r>
          </a:p>
          <a:p>
            <a:pPr lvl="2"/>
            <a:r>
              <a:rPr lang="en-US" dirty="0" smtClean="0"/>
              <a:t>Ambient Intelligence</a:t>
            </a:r>
          </a:p>
          <a:p>
            <a:pPr lvl="2"/>
            <a:r>
              <a:rPr lang="en-US" dirty="0" smtClean="0"/>
              <a:t>Calm computing</a:t>
            </a:r>
          </a:p>
          <a:p>
            <a:pPr lvl="1"/>
            <a:r>
              <a:rPr lang="en-US" dirty="0" smtClean="0"/>
              <a:t>Different things to different people</a:t>
            </a:r>
          </a:p>
          <a:p>
            <a:r>
              <a:rPr lang="en-US" dirty="0" smtClean="0"/>
              <a:t>Security</a:t>
            </a:r>
          </a:p>
          <a:p>
            <a:pPr lvl="1"/>
            <a:r>
              <a:rPr lang="en-US" dirty="0" smtClean="0"/>
              <a:t>A </a:t>
            </a:r>
            <a:r>
              <a:rPr lang="en-US" dirty="0" smtClean="0"/>
              <a:t>virus </a:t>
            </a:r>
            <a:r>
              <a:rPr lang="en-US" dirty="0" smtClean="0"/>
              <a:t>broke my toaster and now my freezer won’t work! </a:t>
            </a:r>
            <a:endParaRPr lang="en-US" dirty="0" smtClean="0"/>
          </a:p>
          <a:p>
            <a:endParaRPr lang="en-US" dirty="0"/>
          </a:p>
        </p:txBody>
      </p:sp>
      <p:sp>
        <p:nvSpPr>
          <p:cNvPr id="3" name="Slide Number Placeholder 2"/>
          <p:cNvSpPr>
            <a:spLocks noGrp="1"/>
          </p:cNvSpPr>
          <p:nvPr>
            <p:ph type="sldNum" sz="quarter" idx="12"/>
          </p:nvPr>
        </p:nvSpPr>
        <p:spPr/>
        <p:txBody>
          <a:bodyPr/>
          <a:lstStyle/>
          <a:p>
            <a:fld id="{49362E1E-AAD5-48D4-97CB-96E21631AFF3}" type="slidenum">
              <a:rPr lang="en-US" smtClean="0"/>
              <a:pPr/>
              <a:t>2</a:t>
            </a:fld>
            <a:endParaRPr lang="en-US"/>
          </a:p>
        </p:txBody>
      </p:sp>
      <p:sp>
        <p:nvSpPr>
          <p:cNvPr id="4" name="Title 3"/>
          <p:cNvSpPr>
            <a:spLocks noGrp="1"/>
          </p:cNvSpPr>
          <p:nvPr>
            <p:ph type="title"/>
          </p:nvPr>
        </p:nvSpPr>
        <p:spPr/>
        <p:txBody>
          <a:bodyPr/>
          <a:lstStyle/>
          <a:p>
            <a:r>
              <a:rPr lang="en-US" dirty="0" err="1" smtClean="0"/>
              <a:t>UbiComp</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Security is Risk Management</a:t>
            </a:r>
          </a:p>
          <a:p>
            <a:r>
              <a:rPr lang="en-US" dirty="0" smtClean="0"/>
              <a:t>Defender thinks about</a:t>
            </a:r>
          </a:p>
          <a:p>
            <a:pPr lvl="1"/>
            <a:r>
              <a:rPr lang="en-US" dirty="0" smtClean="0"/>
              <a:t>I have gold in my house - Asset</a:t>
            </a:r>
          </a:p>
          <a:p>
            <a:pPr lvl="1"/>
            <a:r>
              <a:rPr lang="en-US" dirty="0" smtClean="0"/>
              <a:t>Someone can steal my gold - Threats</a:t>
            </a:r>
          </a:p>
          <a:p>
            <a:pPr lvl="1"/>
            <a:r>
              <a:rPr lang="en-US" dirty="0" smtClean="0"/>
              <a:t>I leave the front door unlocked - Vulnerabilities</a:t>
            </a:r>
          </a:p>
          <a:p>
            <a:pPr lvl="1"/>
            <a:r>
              <a:rPr lang="en-US" dirty="0" smtClean="0"/>
              <a:t>A thief can walk into the front door - Attacks</a:t>
            </a:r>
          </a:p>
          <a:p>
            <a:pPr lvl="1"/>
            <a:r>
              <a:rPr lang="en-US" dirty="0" smtClean="0"/>
              <a:t>It costs a lot of money to replace the gold -Risks</a:t>
            </a:r>
          </a:p>
          <a:p>
            <a:pPr lvl="1"/>
            <a:r>
              <a:rPr lang="en-US" dirty="0" smtClean="0"/>
              <a:t>Get a few dogs – Safeguards</a:t>
            </a:r>
          </a:p>
          <a:p>
            <a:pPr lvl="1"/>
            <a:r>
              <a:rPr lang="en-US" b="1" i="1" dirty="0" smtClean="0"/>
              <a:t>Release the hounds </a:t>
            </a:r>
            <a:r>
              <a:rPr lang="en-US" dirty="0" smtClean="0"/>
              <a:t>- Countermeasure</a:t>
            </a:r>
          </a:p>
          <a:p>
            <a:pPr>
              <a:buNone/>
            </a:pPr>
            <a:endParaRPr lang="en-US" dirty="0" smtClean="0"/>
          </a:p>
        </p:txBody>
      </p:sp>
      <p:sp>
        <p:nvSpPr>
          <p:cNvPr id="3" name="Slide Number Placeholder 2"/>
          <p:cNvSpPr>
            <a:spLocks noGrp="1"/>
          </p:cNvSpPr>
          <p:nvPr>
            <p:ph type="sldNum" sz="quarter" idx="12"/>
          </p:nvPr>
        </p:nvSpPr>
        <p:spPr/>
        <p:txBody>
          <a:bodyPr/>
          <a:lstStyle/>
          <a:p>
            <a:fld id="{49362E1E-AAD5-48D4-97CB-96E21631AFF3}" type="slidenum">
              <a:rPr lang="en-US" smtClean="0"/>
              <a:pPr/>
              <a:t>3</a:t>
            </a:fld>
            <a:endParaRPr lang="en-US"/>
          </a:p>
        </p:txBody>
      </p:sp>
      <p:sp>
        <p:nvSpPr>
          <p:cNvPr id="4" name="Title 3"/>
          <p:cNvSpPr>
            <a:spLocks noGrp="1"/>
          </p:cNvSpPr>
          <p:nvPr>
            <p:ph type="title"/>
          </p:nvPr>
        </p:nvSpPr>
        <p:spPr/>
        <p:txBody>
          <a:bodyPr/>
          <a:lstStyle/>
          <a:p>
            <a:r>
              <a:rPr lang="en-US" dirty="0" smtClean="0"/>
              <a:t>Security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Not a complete list but traditionally…</a:t>
            </a:r>
          </a:p>
          <a:p>
            <a:pPr lvl="1"/>
            <a:r>
              <a:rPr lang="en-US" dirty="0" smtClean="0"/>
              <a:t>Confidentiality</a:t>
            </a:r>
          </a:p>
          <a:p>
            <a:pPr lvl="1"/>
            <a:r>
              <a:rPr lang="en-US" dirty="0" smtClean="0"/>
              <a:t>Integrity</a:t>
            </a:r>
          </a:p>
          <a:p>
            <a:pPr lvl="1"/>
            <a:r>
              <a:rPr lang="en-US" dirty="0" smtClean="0"/>
              <a:t>Availability</a:t>
            </a:r>
          </a:p>
          <a:p>
            <a:r>
              <a:rPr lang="en-US" dirty="0" smtClean="0"/>
              <a:t>To mitigate these risks</a:t>
            </a:r>
          </a:p>
          <a:p>
            <a:pPr lvl="1"/>
            <a:r>
              <a:rPr lang="en-US" dirty="0" smtClean="0"/>
              <a:t>Authentication</a:t>
            </a:r>
          </a:p>
          <a:p>
            <a:pPr lvl="2"/>
            <a:r>
              <a:rPr lang="en-US" dirty="0" smtClean="0"/>
              <a:t>Identification </a:t>
            </a:r>
          </a:p>
          <a:p>
            <a:pPr lvl="2"/>
            <a:r>
              <a:rPr lang="en-US" dirty="0" smtClean="0"/>
              <a:t>Verification</a:t>
            </a:r>
          </a:p>
          <a:p>
            <a:pPr lvl="1"/>
            <a:r>
              <a:rPr lang="en-US" dirty="0" smtClean="0"/>
              <a:t>Authorization</a:t>
            </a:r>
          </a:p>
        </p:txBody>
      </p:sp>
      <p:sp>
        <p:nvSpPr>
          <p:cNvPr id="3" name="Slide Number Placeholder 2"/>
          <p:cNvSpPr>
            <a:spLocks noGrp="1"/>
          </p:cNvSpPr>
          <p:nvPr>
            <p:ph type="sldNum" sz="quarter" idx="12"/>
          </p:nvPr>
        </p:nvSpPr>
        <p:spPr/>
        <p:txBody>
          <a:bodyPr/>
          <a:lstStyle/>
          <a:p>
            <a:fld id="{49362E1E-AAD5-48D4-97CB-96E21631AFF3}" type="slidenum">
              <a:rPr lang="en-US" smtClean="0"/>
              <a:pPr/>
              <a:t>4</a:t>
            </a:fld>
            <a:endParaRPr lang="en-US"/>
          </a:p>
        </p:txBody>
      </p:sp>
      <p:sp>
        <p:nvSpPr>
          <p:cNvPr id="4" name="Title 3"/>
          <p:cNvSpPr>
            <a:spLocks noGrp="1"/>
          </p:cNvSpPr>
          <p:nvPr>
            <p:ph type="title"/>
          </p:nvPr>
        </p:nvSpPr>
        <p:spPr/>
        <p:txBody>
          <a:bodyPr/>
          <a:lstStyle/>
          <a:p>
            <a:r>
              <a:rPr lang="en-US" dirty="0" smtClean="0"/>
              <a:t>Threats to Information Systems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Mobile Phone </a:t>
            </a:r>
          </a:p>
          <a:p>
            <a:pPr lvl="1"/>
            <a:r>
              <a:rPr lang="en-US" dirty="0" smtClean="0"/>
              <a:t>What do you lose if some one steals the device</a:t>
            </a:r>
          </a:p>
          <a:p>
            <a:pPr lvl="2"/>
            <a:r>
              <a:rPr lang="en-US" dirty="0" smtClean="0"/>
              <a:t>Cost of the device</a:t>
            </a:r>
          </a:p>
          <a:p>
            <a:pPr lvl="2"/>
            <a:r>
              <a:rPr lang="en-US" dirty="0" smtClean="0"/>
              <a:t>Information On the device</a:t>
            </a:r>
          </a:p>
          <a:p>
            <a:pPr lvl="2"/>
            <a:r>
              <a:rPr lang="en-US" dirty="0" smtClean="0"/>
              <a:t>Availability of the device</a:t>
            </a:r>
          </a:p>
          <a:p>
            <a:pPr lvl="2"/>
            <a:r>
              <a:rPr lang="en-US" dirty="0" smtClean="0"/>
              <a:t>Your Identification (if the phone is used as a credit card)</a:t>
            </a:r>
          </a:p>
          <a:p>
            <a:pPr lvl="1"/>
            <a:r>
              <a:rPr lang="en-US" dirty="0" smtClean="0"/>
              <a:t>What if the phone is hacked. (How do you know it isn’t)</a:t>
            </a:r>
          </a:p>
          <a:p>
            <a:pPr lvl="2"/>
            <a:r>
              <a:rPr lang="en-US" dirty="0" smtClean="0"/>
              <a:t>Information on the phone is compromised</a:t>
            </a:r>
          </a:p>
          <a:p>
            <a:pPr lvl="2"/>
            <a:r>
              <a:rPr lang="en-US" dirty="0" smtClean="0"/>
              <a:t>Components on the phone are compromised</a:t>
            </a:r>
          </a:p>
          <a:p>
            <a:pPr lvl="3"/>
            <a:r>
              <a:rPr lang="en-US" dirty="0" smtClean="0"/>
              <a:t>Microphone</a:t>
            </a:r>
          </a:p>
          <a:p>
            <a:pPr lvl="3"/>
            <a:r>
              <a:rPr lang="en-US" dirty="0" smtClean="0"/>
              <a:t>Your current location</a:t>
            </a:r>
          </a:p>
          <a:p>
            <a:pPr lvl="3"/>
            <a:r>
              <a:rPr lang="en-US" dirty="0" smtClean="0"/>
              <a:t>Your current soundings</a:t>
            </a:r>
          </a:p>
        </p:txBody>
      </p:sp>
      <p:sp>
        <p:nvSpPr>
          <p:cNvPr id="3" name="Slide Number Placeholder 2"/>
          <p:cNvSpPr>
            <a:spLocks noGrp="1"/>
          </p:cNvSpPr>
          <p:nvPr>
            <p:ph type="sldNum" sz="quarter" idx="12"/>
          </p:nvPr>
        </p:nvSpPr>
        <p:spPr/>
        <p:txBody>
          <a:bodyPr/>
          <a:lstStyle/>
          <a:p>
            <a:fld id="{49362E1E-AAD5-48D4-97CB-96E21631AFF3}" type="slidenum">
              <a:rPr lang="en-US" smtClean="0"/>
              <a:pPr/>
              <a:t>5</a:t>
            </a:fld>
            <a:endParaRPr lang="en-US"/>
          </a:p>
        </p:txBody>
      </p:sp>
      <p:sp>
        <p:nvSpPr>
          <p:cNvPr id="4" name="Title 3"/>
          <p:cNvSpPr>
            <a:spLocks noGrp="1"/>
          </p:cNvSpPr>
          <p:nvPr>
            <p:ph type="title"/>
          </p:nvPr>
        </p:nvSpPr>
        <p:spPr/>
        <p:txBody>
          <a:bodyPr/>
          <a:lstStyle/>
          <a:p>
            <a:r>
              <a:rPr lang="en-US" dirty="0" smtClean="0"/>
              <a:t>Extend to </a:t>
            </a:r>
            <a:r>
              <a:rPr lang="en-US" dirty="0" err="1" smtClean="0"/>
              <a:t>UbiComp</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important does it seem to be?</a:t>
            </a:r>
          </a:p>
          <a:p>
            <a:r>
              <a:rPr lang="en-US" dirty="0" smtClean="0"/>
              <a:t>How important is it?</a:t>
            </a:r>
          </a:p>
          <a:p>
            <a:r>
              <a:rPr lang="en-US" dirty="0" smtClean="0"/>
              <a:t>Think like the enemy…</a:t>
            </a:r>
          </a:p>
        </p:txBody>
      </p:sp>
      <p:sp>
        <p:nvSpPr>
          <p:cNvPr id="3" name="Slide Number Placeholder 2"/>
          <p:cNvSpPr>
            <a:spLocks noGrp="1"/>
          </p:cNvSpPr>
          <p:nvPr>
            <p:ph type="sldNum" sz="quarter" idx="12"/>
          </p:nvPr>
        </p:nvSpPr>
        <p:spPr/>
        <p:txBody>
          <a:bodyPr/>
          <a:lstStyle/>
          <a:p>
            <a:fld id="{49362E1E-AAD5-48D4-97CB-96E21631AFF3}" type="slidenum">
              <a:rPr lang="en-US" smtClean="0"/>
              <a:pPr/>
              <a:t>6</a:t>
            </a:fld>
            <a:endParaRPr lang="en-US"/>
          </a:p>
        </p:txBody>
      </p:sp>
      <p:sp>
        <p:nvSpPr>
          <p:cNvPr id="4" name="Title 3"/>
          <p:cNvSpPr>
            <a:spLocks noGrp="1"/>
          </p:cNvSpPr>
          <p:nvPr>
            <p:ph type="title"/>
          </p:nvPr>
        </p:nvSpPr>
        <p:spPr/>
        <p:txBody>
          <a:bodyPr/>
          <a:lstStyle/>
          <a:p>
            <a:r>
              <a:rPr lang="en-US" dirty="0" smtClean="0"/>
              <a:t>Privacy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happens when you record every aspect of your life.</a:t>
            </a:r>
          </a:p>
          <a:p>
            <a:pPr lvl="1"/>
            <a:r>
              <a:rPr lang="en-US" dirty="0" smtClean="0"/>
              <a:t>What if I wore one?</a:t>
            </a:r>
          </a:p>
          <a:p>
            <a:r>
              <a:rPr lang="en-US" dirty="0" smtClean="0"/>
              <a:t>What kind of things would you be ok with sharing</a:t>
            </a:r>
          </a:p>
          <a:p>
            <a:r>
              <a:rPr lang="en-US" dirty="0" smtClean="0"/>
              <a:t>How much do you want protect these</a:t>
            </a:r>
          </a:p>
          <a:p>
            <a:pPr lvl="1"/>
            <a:r>
              <a:rPr lang="en-US" dirty="0" smtClean="0"/>
              <a:t>From your own memory loss</a:t>
            </a:r>
          </a:p>
          <a:p>
            <a:pPr lvl="1"/>
            <a:r>
              <a:rPr lang="en-US" dirty="0" smtClean="0"/>
              <a:t>From hackers</a:t>
            </a:r>
          </a:p>
          <a:p>
            <a:r>
              <a:rPr lang="en-US" dirty="0" smtClean="0"/>
              <a:t>How close are we to this already</a:t>
            </a:r>
          </a:p>
        </p:txBody>
      </p:sp>
      <p:sp>
        <p:nvSpPr>
          <p:cNvPr id="3" name="Slide Number Placeholder 2"/>
          <p:cNvSpPr>
            <a:spLocks noGrp="1"/>
          </p:cNvSpPr>
          <p:nvPr>
            <p:ph type="sldNum" sz="quarter" idx="12"/>
          </p:nvPr>
        </p:nvSpPr>
        <p:spPr/>
        <p:txBody>
          <a:bodyPr/>
          <a:lstStyle/>
          <a:p>
            <a:fld id="{49362E1E-AAD5-48D4-97CB-96E21631AFF3}" type="slidenum">
              <a:rPr lang="en-US" smtClean="0"/>
              <a:pPr/>
              <a:t>7</a:t>
            </a:fld>
            <a:endParaRPr lang="en-US"/>
          </a:p>
        </p:txBody>
      </p:sp>
      <p:sp>
        <p:nvSpPr>
          <p:cNvPr id="4" name="Title 3"/>
          <p:cNvSpPr>
            <a:spLocks noGrp="1"/>
          </p:cNvSpPr>
          <p:nvPr>
            <p:ph type="title"/>
          </p:nvPr>
        </p:nvSpPr>
        <p:spPr/>
        <p:txBody>
          <a:bodyPr>
            <a:normAutofit fontScale="90000"/>
          </a:bodyPr>
          <a:lstStyle/>
          <a:p>
            <a:r>
              <a:rPr lang="en-US" dirty="0" smtClean="0"/>
              <a:t>Privacy and Wearable Computing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Phones are sending location back almost 24 hours a day</a:t>
            </a:r>
          </a:p>
          <a:p>
            <a:r>
              <a:rPr lang="en-US" dirty="0" smtClean="0"/>
              <a:t>One of the ways to get maintain privacy is to make each location marker anonymous</a:t>
            </a:r>
          </a:p>
          <a:p>
            <a:r>
              <a:rPr lang="en-US" dirty="0" smtClean="0"/>
              <a:t>Another way is to have the interested parties broad cast their services and the users pickup or disregard those services as needed</a:t>
            </a:r>
          </a:p>
          <a:p>
            <a:r>
              <a:rPr lang="en-US" dirty="0" smtClean="0"/>
              <a:t>The author disregards the situation where the location of any user (anonymous or not) is a security risk</a:t>
            </a:r>
            <a:endParaRPr lang="en-US" dirty="0"/>
          </a:p>
        </p:txBody>
      </p:sp>
      <p:sp>
        <p:nvSpPr>
          <p:cNvPr id="3" name="Slide Number Placeholder 2"/>
          <p:cNvSpPr>
            <a:spLocks noGrp="1"/>
          </p:cNvSpPr>
          <p:nvPr>
            <p:ph type="sldNum" sz="quarter" idx="12"/>
          </p:nvPr>
        </p:nvSpPr>
        <p:spPr/>
        <p:txBody>
          <a:bodyPr/>
          <a:lstStyle/>
          <a:p>
            <a:fld id="{49362E1E-AAD5-48D4-97CB-96E21631AFF3}" type="slidenum">
              <a:rPr lang="en-US" smtClean="0"/>
              <a:pPr/>
              <a:t>8</a:t>
            </a:fld>
            <a:endParaRPr lang="en-US"/>
          </a:p>
        </p:txBody>
      </p:sp>
      <p:sp>
        <p:nvSpPr>
          <p:cNvPr id="4" name="Title 3"/>
          <p:cNvSpPr>
            <a:spLocks noGrp="1"/>
          </p:cNvSpPr>
          <p:nvPr>
            <p:ph type="title"/>
          </p:nvPr>
        </p:nvSpPr>
        <p:spPr/>
        <p:txBody>
          <a:bodyPr/>
          <a:lstStyle/>
          <a:p>
            <a:r>
              <a:rPr lang="en-US" dirty="0" smtClean="0"/>
              <a:t>Location Privacy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Basically barcodes that can remotely identify themselves</a:t>
            </a:r>
          </a:p>
          <a:p>
            <a:r>
              <a:rPr lang="en-US" dirty="0" smtClean="0"/>
              <a:t>Can be powered by the request to read the tag</a:t>
            </a:r>
          </a:p>
          <a:p>
            <a:r>
              <a:rPr lang="en-US" dirty="0" smtClean="0"/>
              <a:t>Economics of scale should bring down the price of RFIDs</a:t>
            </a:r>
          </a:p>
          <a:p>
            <a:r>
              <a:rPr lang="en-US" dirty="0" smtClean="0"/>
              <a:t>Can be used as machine vision where as the vision is basically viewed as positions of the RFIDs</a:t>
            </a:r>
          </a:p>
          <a:p>
            <a:r>
              <a:rPr lang="en-US" dirty="0" smtClean="0"/>
              <a:t>Are limited in processing ability meaning cryptology is limited</a:t>
            </a:r>
            <a:endParaRPr lang="en-US" dirty="0"/>
          </a:p>
        </p:txBody>
      </p:sp>
      <p:sp>
        <p:nvSpPr>
          <p:cNvPr id="3" name="Slide Number Placeholder 2"/>
          <p:cNvSpPr>
            <a:spLocks noGrp="1"/>
          </p:cNvSpPr>
          <p:nvPr>
            <p:ph type="sldNum" sz="quarter" idx="12"/>
          </p:nvPr>
        </p:nvSpPr>
        <p:spPr/>
        <p:txBody>
          <a:bodyPr/>
          <a:lstStyle/>
          <a:p>
            <a:fld id="{49362E1E-AAD5-48D4-97CB-96E21631AFF3}" type="slidenum">
              <a:rPr lang="en-US" smtClean="0"/>
              <a:pPr/>
              <a:t>9</a:t>
            </a:fld>
            <a:endParaRPr lang="en-US"/>
          </a:p>
        </p:txBody>
      </p:sp>
      <p:sp>
        <p:nvSpPr>
          <p:cNvPr id="4" name="Title 3"/>
          <p:cNvSpPr>
            <a:spLocks noGrp="1"/>
          </p:cNvSpPr>
          <p:nvPr>
            <p:ph type="title"/>
          </p:nvPr>
        </p:nvSpPr>
        <p:spPr/>
        <p:txBody>
          <a:bodyPr/>
          <a:lstStyle/>
          <a:p>
            <a:r>
              <a:rPr lang="en-US" dirty="0" smtClean="0"/>
              <a:t>RFIDs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1802</TotalTime>
  <Words>3346</Words>
  <Application>Microsoft Office PowerPoint</Application>
  <PresentationFormat>On-screen Show (4:3)</PresentationFormat>
  <Paragraphs>332</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Security Issues in Ubiquitous Computing (UbiComp)</vt:lpstr>
      <vt:lpstr>UbiComp</vt:lpstr>
      <vt:lpstr>Security</vt:lpstr>
      <vt:lpstr>Threats to Information Systems</vt:lpstr>
      <vt:lpstr>Extend to UbiComp</vt:lpstr>
      <vt:lpstr>Privacy</vt:lpstr>
      <vt:lpstr>Privacy and Wearable Computing</vt:lpstr>
      <vt:lpstr>Location Privacy </vt:lpstr>
      <vt:lpstr>RFIDs</vt:lpstr>
      <vt:lpstr>RFID Safeguards</vt:lpstr>
      <vt:lpstr>Authentication and Device Pairing</vt:lpstr>
      <vt:lpstr>Resurrecting Duckling</vt:lpstr>
      <vt:lpstr>Multi Channel Protocols</vt:lpstr>
      <vt:lpstr>Beyond Passwords</vt:lpstr>
      <vt:lpstr>Usability</vt:lpstr>
      <vt:lpstr>People</vt:lpstr>
      <vt:lpstr>The Market</vt:lpstr>
      <vt:lpstr>Slide 18</vt:lpstr>
    </vt:vector>
  </TitlesOfParts>
  <Company>aclara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Issues in Ubiquitous Computing (UbiComp)</dc:title>
  <dc:creator>Patrick Davis</dc:creator>
  <cp:lastModifiedBy>Patrick Davis</cp:lastModifiedBy>
  <cp:revision>82</cp:revision>
  <dcterms:created xsi:type="dcterms:W3CDTF">2011-10-14T12:29:11Z</dcterms:created>
  <dcterms:modified xsi:type="dcterms:W3CDTF">2011-10-27T01:24:35Z</dcterms:modified>
</cp:coreProperties>
</file>