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73" r:id="rId6"/>
    <p:sldId id="260" r:id="rId7"/>
    <p:sldId id="261" r:id="rId8"/>
    <p:sldId id="274" r:id="rId9"/>
    <p:sldId id="275" r:id="rId10"/>
    <p:sldId id="262" r:id="rId11"/>
    <p:sldId id="263" r:id="rId12"/>
    <p:sldId id="277" r:id="rId13"/>
    <p:sldId id="276" r:id="rId14"/>
    <p:sldId id="264" r:id="rId15"/>
    <p:sldId id="278" r:id="rId16"/>
    <p:sldId id="279" r:id="rId17"/>
    <p:sldId id="271" r:id="rId18"/>
    <p:sldId id="272" r:id="rId19"/>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29" autoAdjust="0"/>
  </p:normalViewPr>
  <p:slideViewPr>
    <p:cSldViewPr>
      <p:cViewPr varScale="1">
        <p:scale>
          <a:sx n="107" d="100"/>
          <a:sy n="107" d="100"/>
        </p:scale>
        <p:origin x="-173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27" tIns="46514" rIns="93027" bIns="46514" rtlCol="0"/>
          <a:lstStyle>
            <a:lvl1pPr algn="l">
              <a:defRPr sz="13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27" tIns="46514" rIns="93027" bIns="46514" rtlCol="0"/>
          <a:lstStyle>
            <a:lvl1pPr algn="r">
              <a:defRPr sz="1300"/>
            </a:lvl1pPr>
          </a:lstStyle>
          <a:p>
            <a:fld id="{BAAEF352-757E-46DD-8C79-21801E4EE095}" type="datetimeFigureOut">
              <a:rPr lang="en-US" smtClean="0"/>
              <a:t>11/9/2011</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27" tIns="46514" rIns="93027" bIns="46514"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27" tIns="46514" rIns="93027" bIns="465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27" tIns="46514" rIns="93027" bIns="46514" rtlCol="0" anchor="b"/>
          <a:lstStyle>
            <a:lvl1pPr algn="l">
              <a:defRPr sz="13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27" tIns="46514" rIns="93027" bIns="46514" rtlCol="0" anchor="b"/>
          <a:lstStyle>
            <a:lvl1pPr algn="r">
              <a:defRPr sz="1300"/>
            </a:lvl1pPr>
          </a:lstStyle>
          <a:p>
            <a:fld id="{CAD58244-5FBC-446A-B362-60AA8645C9B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list of some of the problems faced by developers</a:t>
            </a:r>
            <a:r>
              <a:rPr lang="en-US" baseline="0" dirty="0" smtClean="0"/>
              <a:t> of pervasive applications.</a:t>
            </a:r>
          </a:p>
          <a:p>
            <a:r>
              <a:rPr lang="en-US" dirty="0" smtClean="0"/>
              <a:t>This is where pervasive middleware</a:t>
            </a:r>
            <a:r>
              <a:rPr lang="en-US" baseline="0" dirty="0" smtClean="0"/>
              <a:t> can come to the rescue!</a:t>
            </a:r>
          </a:p>
          <a:p>
            <a:endParaRPr lang="en-US" baseline="0" dirty="0" smtClean="0"/>
          </a:p>
          <a:p>
            <a:r>
              <a:rPr lang="en-US" baseline="0" dirty="0" smtClean="0"/>
              <a:t>Let’s take a closer look at the influencing factors in middleware design.</a:t>
            </a:r>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share data it</a:t>
            </a:r>
            <a:r>
              <a:rPr lang="en-US" baseline="0" dirty="0" smtClean="0"/>
              <a:t> needs to be standardized</a:t>
            </a:r>
          </a:p>
          <a:p>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Providing an abstraction</a:t>
            </a:r>
            <a:r>
              <a:rPr lang="en-US" baseline="0" dirty="0" smtClean="0"/>
              <a:t> to the context data.</a:t>
            </a:r>
          </a:p>
          <a:p>
            <a:r>
              <a:rPr lang="en-US" dirty="0" smtClean="0"/>
              <a:t>Possible queries for the</a:t>
            </a:r>
            <a:r>
              <a:rPr lang="en-US" baseline="0" dirty="0" smtClean="0"/>
              <a:t> context data:</a:t>
            </a:r>
          </a:p>
          <a:p>
            <a:endParaRPr lang="en-US" dirty="0" smtClean="0"/>
          </a:p>
          <a:p>
            <a:r>
              <a:rPr lang="en-US" dirty="0" smtClean="0"/>
              <a:t>Identity</a:t>
            </a:r>
            <a:r>
              <a:rPr lang="en-US" baseline="0" dirty="0" smtClean="0"/>
              <a:t> – unique key (as in a database)</a:t>
            </a:r>
          </a:p>
          <a:p>
            <a:r>
              <a:rPr lang="en-US" baseline="0" dirty="0" smtClean="0"/>
              <a:t>Location – Context spatial relation or position  of object</a:t>
            </a:r>
          </a:p>
          <a:p>
            <a:r>
              <a:rPr lang="en-US" baseline="0" dirty="0" smtClean="0"/>
              <a:t>Time – past, current, and future context</a:t>
            </a:r>
          </a:p>
          <a:p>
            <a:endParaRPr lang="en-US" baseline="0" dirty="0" smtClean="0"/>
          </a:p>
          <a:p>
            <a:r>
              <a:rPr lang="en-US" baseline="0" dirty="0" smtClean="0"/>
              <a:t>Many applications react to context changes.  Could provide notifications to applications when the context changes.</a:t>
            </a:r>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Coordination cannot be static</a:t>
            </a:r>
            <a:r>
              <a:rPr lang="en-US" baseline="0" dirty="0" smtClean="0"/>
              <a:t> because of challenges</a:t>
            </a:r>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alternative</a:t>
            </a:r>
            <a:r>
              <a:rPr lang="en-US" baseline="0" dirty="0" smtClean="0"/>
              <a:t> coordination approaches</a:t>
            </a:r>
          </a:p>
          <a:p>
            <a:endParaRPr lang="en-US" dirty="0" smtClean="0"/>
          </a:p>
          <a:p>
            <a:r>
              <a:rPr lang="en-US" dirty="0" smtClean="0"/>
              <a:t>Inter:</a:t>
            </a:r>
            <a:r>
              <a:rPr lang="en-US" baseline="0" dirty="0" smtClean="0"/>
              <a:t> </a:t>
            </a:r>
          </a:p>
          <a:p>
            <a:pPr>
              <a:buFontTx/>
              <a:buChar char="-"/>
            </a:pPr>
            <a:r>
              <a:rPr lang="en-US" baseline="0" dirty="0" smtClean="0"/>
              <a:t>Despite not being aware of one another, applications do interact via files or some other way</a:t>
            </a:r>
          </a:p>
          <a:p>
            <a:pPr>
              <a:buFontTx/>
              <a:buChar char="-"/>
            </a:pPr>
            <a:r>
              <a:rPr lang="en-US" dirty="0" smtClean="0"/>
              <a:t>Traditional</a:t>
            </a:r>
            <a:r>
              <a:rPr lang="en-US" baseline="0" dirty="0" smtClean="0"/>
              <a:t> applications would not require modification or would only need minor modifications</a:t>
            </a:r>
          </a:p>
          <a:p>
            <a:pPr>
              <a:buFontTx/>
              <a:buChar char="-"/>
            </a:pPr>
            <a:r>
              <a:rPr lang="en-US" baseline="0" dirty="0" err="1" smtClean="0"/>
              <a:t>Transcoding</a:t>
            </a:r>
            <a:r>
              <a:rPr lang="en-US" baseline="0" dirty="0" smtClean="0"/>
              <a:t> services is when user data is adapted from one application to another</a:t>
            </a:r>
          </a:p>
        </p:txBody>
      </p:sp>
      <p:sp>
        <p:nvSpPr>
          <p:cNvPr id="4" name="Slide Number Placeholder 3"/>
          <p:cNvSpPr>
            <a:spLocks noGrp="1"/>
          </p:cNvSpPr>
          <p:nvPr>
            <p:ph type="sldNum" sz="quarter" idx="10"/>
          </p:nvPr>
        </p:nvSpPr>
        <p:spPr/>
        <p:txBody>
          <a:bodyPr/>
          <a:lstStyle/>
          <a:p>
            <a:fld id="{CAD58244-5FBC-446A-B362-60AA8645C9BC}" type="slidenum">
              <a:rPr lang="en-US" smtClean="0"/>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Flexibility</a:t>
            </a:r>
            <a:r>
              <a:rPr lang="en-US" baseline="0" dirty="0" smtClean="0"/>
              <a:t> of the composition of functionality is limited by application requirements and optimization criteria</a:t>
            </a:r>
          </a:p>
          <a:p>
            <a:r>
              <a:rPr lang="en-US" dirty="0" smtClean="0"/>
              <a:t>- Requires availability of certain functionality</a:t>
            </a:r>
          </a:p>
          <a:p>
            <a:r>
              <a:rPr lang="en-US" dirty="0" smtClean="0"/>
              <a:t>- Configuration and runtime adaptation of all applications can be complicated</a:t>
            </a:r>
          </a:p>
          <a:p>
            <a:pPr>
              <a:buFontTx/>
              <a:buChar char="-"/>
            </a:pPr>
            <a:r>
              <a:rPr lang="en-US" dirty="0" smtClean="0"/>
              <a:t>Building blocks</a:t>
            </a:r>
            <a:r>
              <a:rPr lang="en-US" baseline="0" dirty="0" smtClean="0"/>
              <a:t> become a source of limitation</a:t>
            </a:r>
          </a:p>
          <a:p>
            <a:pPr>
              <a:buFontTx/>
              <a:buChar char="-"/>
            </a:pPr>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does middleware help… </a:t>
            </a:r>
          </a:p>
          <a:p>
            <a:r>
              <a:rPr lang="en-US" dirty="0" smtClean="0"/>
              <a:t>Sensors in general of unreliable</a:t>
            </a:r>
          </a:p>
          <a:p>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Smart Environment is location centric</a:t>
            </a:r>
          </a:p>
          <a:p>
            <a:r>
              <a:rPr lang="en-US" dirty="0" smtClean="0"/>
              <a:t>Smart Peers</a:t>
            </a:r>
            <a:r>
              <a:rPr lang="en-US" baseline="0" dirty="0" smtClean="0"/>
              <a:t> are people centric</a:t>
            </a:r>
          </a:p>
          <a:p>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30267"/>
            <a:r>
              <a:rPr lang="en-US" dirty="0" smtClean="0"/>
              <a:t>Full Transparency :</a:t>
            </a:r>
          </a:p>
          <a:p>
            <a:pPr marL="0" lvl="2" defTabSz="930267">
              <a:buFontTx/>
              <a:buChar char="-"/>
            </a:pPr>
            <a:r>
              <a:rPr lang="en-US" dirty="0" smtClean="0"/>
              <a:t>Requires a thorough understanding of the problem and application domain</a:t>
            </a:r>
          </a:p>
          <a:p>
            <a:pPr marL="0" lvl="2" defTabSz="930267">
              <a:buFontTx/>
              <a:buChar char="-"/>
            </a:pPr>
            <a:r>
              <a:rPr lang="en-US" dirty="0" smtClean="0"/>
              <a:t>Usually</a:t>
            </a:r>
            <a:r>
              <a:rPr lang="en-US" baseline="0" dirty="0" smtClean="0"/>
              <a:t> restricted to a particular type of application</a:t>
            </a:r>
          </a:p>
          <a:p>
            <a:pPr marL="0" lvl="2" defTabSz="930267">
              <a:buFontTx/>
              <a:buChar char="-"/>
            </a:pPr>
            <a:r>
              <a:rPr lang="en-US" baseline="0" dirty="0" smtClean="0"/>
              <a:t>Usually restricted to a very specific type of problem</a:t>
            </a:r>
          </a:p>
          <a:p>
            <a:pPr marL="0" lvl="2" defTabSz="930267">
              <a:buFontTx/>
              <a:buChar char="-"/>
            </a:pPr>
            <a:endParaRPr lang="en-US" baseline="0" dirty="0" smtClean="0"/>
          </a:p>
          <a:p>
            <a:pPr marL="0" lvl="2" defTabSz="930267"/>
            <a:r>
              <a:rPr lang="en-US" dirty="0" smtClean="0"/>
              <a:t>Configurable</a:t>
            </a:r>
            <a:r>
              <a:rPr lang="en-US" baseline="0" dirty="0" smtClean="0"/>
              <a:t> Automation:</a:t>
            </a:r>
          </a:p>
          <a:p>
            <a:pPr marL="0" lvl="2" defTabSz="930267"/>
            <a:r>
              <a:rPr lang="en-US" baseline="0" dirty="0" smtClean="0"/>
              <a:t>- Becomes more and more complicated until it out-weighs the benefits of automation</a:t>
            </a:r>
            <a:endParaRPr lang="en-US" dirty="0" smtClean="0"/>
          </a:p>
          <a:p>
            <a:endParaRPr lang="en-US" dirty="0" smtClean="0"/>
          </a:p>
          <a:p>
            <a:r>
              <a:rPr lang="en-US" dirty="0" smtClean="0"/>
              <a:t>Simplified Exposure</a:t>
            </a:r>
          </a:p>
          <a:p>
            <a:pPr>
              <a:buFontTx/>
              <a:buChar char="-"/>
            </a:pPr>
            <a:r>
              <a:rPr lang="en-US" dirty="0" smtClean="0"/>
              <a:t>Can be more efficient</a:t>
            </a:r>
          </a:p>
          <a:p>
            <a:pPr>
              <a:buFontTx/>
              <a:buChar char="-"/>
            </a:pPr>
            <a:r>
              <a:rPr lang="en-US" dirty="0" smtClean="0"/>
              <a:t>Useful</a:t>
            </a:r>
            <a:r>
              <a:rPr lang="en-US" baseline="0" dirty="0" smtClean="0"/>
              <a:t> if many applications require the same data</a:t>
            </a:r>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Supported Tasks is the</a:t>
            </a:r>
            <a:r>
              <a:rPr lang="en-US" baseline="0" dirty="0" smtClean="0"/>
              <a:t> most influential factor in the design of pervasive middleware.</a:t>
            </a:r>
          </a:p>
          <a:p>
            <a:r>
              <a:rPr lang="en-US" baseline="0" dirty="0" smtClean="0"/>
              <a:t>Spontaneous Interaction:</a:t>
            </a:r>
          </a:p>
          <a:p>
            <a:pPr>
              <a:buFontTx/>
              <a:buChar char="-"/>
            </a:pPr>
            <a:r>
              <a:rPr lang="en-US" baseline="0" dirty="0" smtClean="0"/>
              <a:t>Even the most basic middleware systems provide functionality to enable spontaneous interaction</a:t>
            </a:r>
          </a:p>
          <a:p>
            <a:pPr>
              <a:buFontTx/>
              <a:buNone/>
            </a:pPr>
            <a:r>
              <a:rPr lang="en-US" baseline="0" dirty="0" smtClean="0"/>
              <a:t>Context Management:</a:t>
            </a:r>
          </a:p>
          <a:p>
            <a:pPr>
              <a:buFontTx/>
              <a:buChar char="-"/>
            </a:pPr>
            <a:r>
              <a:rPr lang="en-US" baseline="0" dirty="0" smtClean="0"/>
              <a:t>Must deal with </a:t>
            </a:r>
            <a:r>
              <a:rPr lang="en-US" baseline="0" dirty="0" smtClean="0"/>
              <a:t>v</a:t>
            </a:r>
            <a:r>
              <a:rPr lang="en-US" dirty="0" smtClean="0"/>
              <a:t>arying sensor availability and uncertainty in measurements</a:t>
            </a:r>
          </a:p>
          <a:p>
            <a:pPr>
              <a:buFontTx/>
              <a:buChar char="-"/>
            </a:pPr>
            <a:r>
              <a:rPr lang="en-US" baseline="0" dirty="0" smtClean="0"/>
              <a:t>May have different data representations for the same event or action</a:t>
            </a:r>
          </a:p>
          <a:p>
            <a:pPr>
              <a:buFontTx/>
              <a:buNone/>
            </a:pPr>
            <a:r>
              <a:rPr lang="en-US" baseline="0" dirty="0" smtClean="0"/>
              <a:t>Application Adaptation:</a:t>
            </a:r>
          </a:p>
          <a:p>
            <a:pPr>
              <a:buFontTx/>
              <a:buChar char="-"/>
            </a:pPr>
            <a:r>
              <a:rPr lang="en-US" baseline="0" dirty="0" smtClean="0"/>
              <a:t>Many middleware systems provide services that hide several aspects or at least provide configurable automation</a:t>
            </a:r>
          </a:p>
          <a:p>
            <a:pPr>
              <a:buFontTx/>
              <a:buChar char="-"/>
            </a:pPr>
            <a:r>
              <a:rPr lang="en-US" baseline="0" dirty="0" smtClean="0"/>
              <a:t>Middleware may specify dependencies on the execution environment</a:t>
            </a:r>
          </a:p>
          <a:p>
            <a:pPr>
              <a:buFontTx/>
              <a:buChar char="-"/>
            </a:pPr>
            <a:r>
              <a:rPr lang="en-US" baseline="0" dirty="0" smtClean="0"/>
              <a:t>Middleware may define optimization goals</a:t>
            </a:r>
          </a:p>
          <a:p>
            <a:pPr>
              <a:buFontTx/>
              <a:buChar char="-"/>
            </a:pPr>
            <a:endParaRPr lang="en-US" baseline="0" dirty="0" smtClean="0"/>
          </a:p>
          <a:p>
            <a:pPr>
              <a:buFontTx/>
              <a:buNone/>
            </a:pPr>
            <a:r>
              <a:rPr lang="en-US" baseline="0" dirty="0" smtClean="0"/>
              <a:t>Basic systems may only cover one of these</a:t>
            </a:r>
          </a:p>
          <a:p>
            <a:pPr>
              <a:buFontTx/>
              <a:buNone/>
            </a:pPr>
            <a:r>
              <a:rPr lang="en-US" baseline="0" dirty="0" smtClean="0"/>
              <a:t>Most systems have building blocks from each one of these</a:t>
            </a:r>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Pervasive</a:t>
            </a:r>
            <a:r>
              <a:rPr lang="en-US" baseline="0" dirty="0" smtClean="0"/>
              <a:t> computing applications are typically distributed over a number of participating devices (for example: wall mounted display for graphical output, mobile device for user input, and a fix infrastructure server for data storage.</a:t>
            </a:r>
          </a:p>
          <a:p>
            <a:endParaRPr lang="en-US" baseline="0" dirty="0" smtClean="0"/>
          </a:p>
          <a:p>
            <a:r>
              <a:rPr lang="en-US" dirty="0" smtClean="0"/>
              <a:t>Ubiquitous and</a:t>
            </a:r>
            <a:r>
              <a:rPr lang="en-US" baseline="0" dirty="0" smtClean="0"/>
              <a:t> configuration free interaction with other devices should be supported by the middleware</a:t>
            </a:r>
          </a:p>
          <a:p>
            <a:r>
              <a:rPr lang="en-US" baseline="0" dirty="0" smtClean="0"/>
              <a:t>Need a suitable interaction abstraction to access remote devices</a:t>
            </a:r>
          </a:p>
          <a:p>
            <a:endParaRPr lang="en-US" baseline="0" dirty="0" smtClean="0"/>
          </a:p>
          <a:p>
            <a:r>
              <a:rPr lang="en-US" baseline="0" dirty="0" smtClean="0"/>
              <a:t>Enabling devices to cooperate with each other requires interoperability between these devices.</a:t>
            </a:r>
          </a:p>
          <a:p>
            <a:endParaRPr lang="en-US" baseline="0" dirty="0" smtClean="0"/>
          </a:p>
          <a:p>
            <a:r>
              <a:rPr lang="en-US" baseline="0" dirty="0" smtClean="0"/>
              <a:t>Fixed Standardized Protocol Set:</a:t>
            </a:r>
          </a:p>
          <a:p>
            <a:pPr>
              <a:buFontTx/>
              <a:buChar char="-"/>
            </a:pPr>
            <a:r>
              <a:rPr lang="en-US" baseline="0" dirty="0" smtClean="0"/>
              <a:t>Standard protocols could be HTTP, CORBA, Java RMI, etc.</a:t>
            </a:r>
          </a:p>
          <a:p>
            <a:pPr>
              <a:buFontTx/>
              <a:buChar char="-"/>
            </a:pPr>
            <a:r>
              <a:rPr lang="en-US" baseline="0" dirty="0" smtClean="0"/>
              <a:t>Challenging… what do we do with older embedded systems (for example in your appliances) that cannot change?  They have long lives too.</a:t>
            </a:r>
          </a:p>
          <a:p>
            <a:pPr>
              <a:buFontTx/>
              <a:buChar char="-"/>
            </a:pPr>
            <a:endParaRPr lang="en-US" baseline="0" dirty="0" smtClean="0"/>
          </a:p>
          <a:p>
            <a:r>
              <a:rPr lang="en-US" baseline="0" dirty="0" smtClean="0"/>
              <a:t>Dynamically Negotiated Protocol Set</a:t>
            </a:r>
          </a:p>
          <a:p>
            <a:pPr>
              <a:buFontTx/>
              <a:buChar char="-"/>
            </a:pPr>
            <a:r>
              <a:rPr lang="en-US" baseline="0" dirty="0" smtClean="0"/>
              <a:t>Negotiated protocols used to interact with others at runtime</a:t>
            </a:r>
          </a:p>
          <a:p>
            <a:pPr>
              <a:buFontTx/>
              <a:buChar char="-"/>
            </a:pPr>
            <a:r>
              <a:rPr lang="en-US" baseline="0" dirty="0" smtClean="0"/>
              <a:t>Can allow a change of protocol of the same device during operation (User converting to wireless after leaving room)</a:t>
            </a:r>
          </a:p>
          <a:p>
            <a:pPr>
              <a:buFontTx/>
              <a:buChar char="-"/>
            </a:pPr>
            <a:endParaRPr lang="en-US" baseline="0" dirty="0" smtClean="0"/>
          </a:p>
          <a:p>
            <a:pPr>
              <a:buFontTx/>
              <a:buNone/>
            </a:pPr>
            <a:r>
              <a:rPr lang="en-US" baseline="0" dirty="0" smtClean="0"/>
              <a:t>Interaction Bridges</a:t>
            </a:r>
          </a:p>
          <a:p>
            <a:pPr>
              <a:buFontTx/>
              <a:buChar char="-"/>
            </a:pPr>
            <a:r>
              <a:rPr lang="en-US" baseline="0" dirty="0" smtClean="0"/>
              <a:t>Map between different devices</a:t>
            </a:r>
          </a:p>
          <a:p>
            <a:pPr>
              <a:buFontTx/>
              <a:buChar char="-"/>
            </a:pPr>
            <a:r>
              <a:rPr lang="en-US" baseline="0" dirty="0" smtClean="0"/>
              <a:t>Approach is known well on lower layers of the networking stack</a:t>
            </a:r>
          </a:p>
          <a:p>
            <a:pPr>
              <a:buFontTx/>
              <a:buChar char="-"/>
            </a:pPr>
            <a:endParaRPr lang="en-US" baseline="0" dirty="0" smtClean="0"/>
          </a:p>
          <a:p>
            <a:pPr>
              <a:buFontTx/>
              <a:buNone/>
            </a:pPr>
            <a:r>
              <a:rPr lang="en-US" baseline="0" dirty="0" smtClean="0"/>
              <a:t>Communication Abstractions</a:t>
            </a:r>
          </a:p>
          <a:p>
            <a:pPr>
              <a:buFontTx/>
              <a:buChar char="-"/>
            </a:pPr>
            <a:r>
              <a:rPr lang="en-US" baseline="0" dirty="0" smtClean="0"/>
              <a:t>Range from </a:t>
            </a:r>
            <a:r>
              <a:rPr lang="en-US" dirty="0" smtClean="0"/>
              <a:t>Network oriented message passing primitives, Publish Subscribe, Remove Procedure Calls</a:t>
            </a:r>
          </a:p>
          <a:p>
            <a:pPr>
              <a:buFontTx/>
              <a:buChar char="-"/>
            </a:pPr>
            <a:r>
              <a:rPr lang="en-US" baseline="0" dirty="0" smtClean="0"/>
              <a:t>Heap are loosely coupled and RMI is tightly coupled</a:t>
            </a:r>
          </a:p>
        </p:txBody>
      </p:sp>
      <p:sp>
        <p:nvSpPr>
          <p:cNvPr id="4" name="Slide Number Placeholder 3"/>
          <p:cNvSpPr>
            <a:spLocks noGrp="1"/>
          </p:cNvSpPr>
          <p:nvPr>
            <p:ph type="sldNum" sz="quarter" idx="10"/>
          </p:nvPr>
        </p:nvSpPr>
        <p:spPr/>
        <p:txBody>
          <a:bodyPr/>
          <a:lstStyle/>
          <a:p>
            <a:fld id="{CAD58244-5FBC-446A-B362-60AA8645C9BC}"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Modular systems example</a:t>
            </a:r>
            <a:r>
              <a:rPr lang="en-US" baseline="0" dirty="0" smtClean="0"/>
              <a:t> could allow for plug-ins to extend the protocols accepted</a:t>
            </a:r>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Middleware</a:t>
            </a:r>
            <a:r>
              <a:rPr lang="en-US" baseline="0" dirty="0" smtClean="0"/>
              <a:t> should provide a dynamic mediation service that allows to select suitable interaction partners at runtime.</a:t>
            </a:r>
          </a:p>
          <a:p>
            <a:endParaRPr lang="en-US" baseline="0" dirty="0" smtClean="0"/>
          </a:p>
          <a:p>
            <a:r>
              <a:rPr lang="en-US" dirty="0" smtClean="0"/>
              <a:t>Peer-based</a:t>
            </a:r>
            <a:r>
              <a:rPr lang="en-US" baseline="0" dirty="0" smtClean="0"/>
              <a:t> is simple and dynamic but does not scale well as the number of devices increases.</a:t>
            </a:r>
          </a:p>
          <a:p>
            <a:r>
              <a:rPr lang="en-US" baseline="0" dirty="0" smtClean="0"/>
              <a:t>Mediator Based - Absence of mediator could happen in highly dynamic environments – in those situations maybe can switch to peer-based.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267"/>
            <a:r>
              <a:rPr lang="en-US" dirty="0" smtClean="0"/>
              <a:t>We</a:t>
            </a:r>
            <a:r>
              <a:rPr lang="en-US" baseline="0" dirty="0" smtClean="0"/>
              <a:t> want the application to adapt to changes in the environment and the relevant parameters of the environment need to be modeled and changes have to be propagated to interested or affected applications.</a:t>
            </a:r>
            <a:endParaRPr lang="en-US" dirty="0" smtClean="0"/>
          </a:p>
          <a:p>
            <a:pPr defTabSz="930267"/>
            <a:endParaRPr lang="en-US" dirty="0" smtClean="0"/>
          </a:p>
          <a:p>
            <a:pPr defTabSz="930267"/>
            <a:r>
              <a:rPr lang="en-US" dirty="0" smtClean="0"/>
              <a:t>What</a:t>
            </a:r>
            <a:r>
              <a:rPr lang="en-US" baseline="0" dirty="0" smtClean="0"/>
              <a:t> is Context Management:  </a:t>
            </a:r>
            <a:r>
              <a:rPr lang="en-US" dirty="0" smtClean="0"/>
              <a:t>The task of context modeling, acquisition and provisioning where context relates to relevant environmental information of an entity.</a:t>
            </a:r>
          </a:p>
          <a:p>
            <a:pPr defTabSz="930267"/>
            <a:endParaRPr lang="en-US" dirty="0" smtClean="0"/>
          </a:p>
        </p:txBody>
      </p:sp>
      <p:sp>
        <p:nvSpPr>
          <p:cNvPr id="4" name="Slide Number Placeholder 3"/>
          <p:cNvSpPr>
            <a:spLocks noGrp="1"/>
          </p:cNvSpPr>
          <p:nvPr>
            <p:ph type="sldNum" sz="quarter" idx="10"/>
          </p:nvPr>
        </p:nvSpPr>
        <p:spPr/>
        <p:txBody>
          <a:bodyPr/>
          <a:lstStyle/>
          <a:p>
            <a:fld id="{CAD58244-5FBC-446A-B362-60AA8645C9BC}"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Context</a:t>
            </a:r>
            <a:r>
              <a:rPr lang="en-US" baseline="0" dirty="0" smtClean="0"/>
              <a:t> data is not a fact</a:t>
            </a:r>
          </a:p>
          <a:p>
            <a:endParaRPr lang="en-US" baseline="0" dirty="0" smtClean="0"/>
          </a:p>
          <a:p>
            <a:r>
              <a:rPr lang="en-US" baseline="0" dirty="0" smtClean="0"/>
              <a:t>Mitigation Strategies:</a:t>
            </a:r>
          </a:p>
          <a:p>
            <a:pPr>
              <a:buFontTx/>
              <a:buChar char="-"/>
            </a:pPr>
            <a:r>
              <a:rPr lang="en-US" baseline="0" dirty="0" smtClean="0"/>
              <a:t>Use multiple readings from the same sensor</a:t>
            </a:r>
          </a:p>
          <a:p>
            <a:pPr>
              <a:buFontTx/>
              <a:buChar char="-"/>
            </a:pPr>
            <a:endParaRPr lang="en-US" dirty="0"/>
          </a:p>
        </p:txBody>
      </p:sp>
      <p:sp>
        <p:nvSpPr>
          <p:cNvPr id="4" name="Slide Number Placeholder 3"/>
          <p:cNvSpPr>
            <a:spLocks noGrp="1"/>
          </p:cNvSpPr>
          <p:nvPr>
            <p:ph type="sldNum" sz="quarter" idx="10"/>
          </p:nvPr>
        </p:nvSpPr>
        <p:spPr/>
        <p:txBody>
          <a:bodyPr/>
          <a:lstStyle/>
          <a:p>
            <a:fld id="{CAD58244-5FBC-446A-B362-60AA8645C9BC}"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04535D4-B0D9-4A31-9C2F-30EDB53D9DF0}" type="datetimeFigureOut">
              <a:rPr lang="en-US" smtClean="0"/>
              <a:pPr/>
              <a:t>11/9/2011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09B0BA-898B-451E-A4AA-96B4B67F4C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535D4-B0D9-4A31-9C2F-30EDB53D9DF0}"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B0BA-898B-451E-A4AA-96B4B67F4C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04535D4-B0D9-4A31-9C2F-30EDB53D9DF0}" type="datetimeFigureOut">
              <a:rPr lang="en-US" smtClean="0"/>
              <a:pPr/>
              <a:t>11/9/2011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09B0BA-898B-451E-A4AA-96B4B67F4C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04535D4-B0D9-4A31-9C2F-30EDB53D9DF0}"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209B0BA-898B-451E-A4AA-96B4B67F4C7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04535D4-B0D9-4A31-9C2F-30EDB53D9DF0}" type="datetimeFigureOut">
              <a:rPr lang="en-US" smtClean="0"/>
              <a:pPr/>
              <a:t>11/9/2011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09B0BA-898B-451E-A4AA-96B4B67F4C7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04535D4-B0D9-4A31-9C2F-30EDB53D9DF0}" type="datetimeFigureOut">
              <a:rPr lang="en-US" smtClean="0"/>
              <a:pPr/>
              <a:t>11/9/2011</a:t>
            </a:fld>
            <a:endParaRPr lang="en-US"/>
          </a:p>
        </p:txBody>
      </p:sp>
      <p:sp>
        <p:nvSpPr>
          <p:cNvPr id="10" name="Slide Number Placeholder 9"/>
          <p:cNvSpPr>
            <a:spLocks noGrp="1"/>
          </p:cNvSpPr>
          <p:nvPr>
            <p:ph type="sldNum" sz="quarter" idx="16"/>
          </p:nvPr>
        </p:nvSpPr>
        <p:spPr/>
        <p:txBody>
          <a:bodyPr rtlCol="0"/>
          <a:lstStyle/>
          <a:p>
            <a:fld id="{7209B0BA-898B-451E-A4AA-96B4B67F4C7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04535D4-B0D9-4A31-9C2F-30EDB53D9DF0}" type="datetimeFigureOut">
              <a:rPr lang="en-US" smtClean="0"/>
              <a:pPr/>
              <a:t>11/9/2011</a:t>
            </a:fld>
            <a:endParaRPr lang="en-US"/>
          </a:p>
        </p:txBody>
      </p:sp>
      <p:sp>
        <p:nvSpPr>
          <p:cNvPr id="12" name="Slide Number Placeholder 11"/>
          <p:cNvSpPr>
            <a:spLocks noGrp="1"/>
          </p:cNvSpPr>
          <p:nvPr>
            <p:ph type="sldNum" sz="quarter" idx="16"/>
          </p:nvPr>
        </p:nvSpPr>
        <p:spPr/>
        <p:txBody>
          <a:bodyPr rtlCol="0"/>
          <a:lstStyle/>
          <a:p>
            <a:fld id="{7209B0BA-898B-451E-A4AA-96B4B67F4C7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4535D4-B0D9-4A31-9C2F-30EDB53D9DF0}" type="datetimeFigureOut">
              <a:rPr lang="en-US" smtClean="0"/>
              <a:pPr/>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209B0BA-898B-451E-A4AA-96B4B67F4C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535D4-B0D9-4A31-9C2F-30EDB53D9DF0}" type="datetimeFigureOut">
              <a:rPr lang="en-US" smtClean="0"/>
              <a:pPr/>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209B0BA-898B-451E-A4AA-96B4B67F4C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4535D4-B0D9-4A31-9C2F-30EDB53D9DF0}"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209B0BA-898B-451E-A4AA-96B4B67F4C7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04535D4-B0D9-4A31-9C2F-30EDB53D9DF0}" type="datetimeFigureOut">
              <a:rPr lang="en-US" smtClean="0"/>
              <a:pPr/>
              <a:t>11/9/2011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209B0BA-898B-451E-A4AA-96B4B67F4C7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04535D4-B0D9-4A31-9C2F-30EDB53D9DF0}" type="datetimeFigureOut">
              <a:rPr lang="en-US" smtClean="0"/>
              <a:pPr/>
              <a:t>11/9/2011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09B0BA-898B-451E-A4AA-96B4B67F4C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Pervasive computing Middleware </a:t>
            </a:r>
            <a:br>
              <a:rPr lang="en-US" dirty="0" smtClean="0"/>
            </a:br>
            <a:r>
              <a:rPr lang="en-US" sz="3100" dirty="0" smtClean="0"/>
              <a:t>by </a:t>
            </a:r>
            <a:r>
              <a:rPr lang="en-US" sz="3100" dirty="0" err="1" smtClean="0"/>
              <a:t>schiele</a:t>
            </a:r>
            <a:r>
              <a:rPr lang="en-US" sz="3100" dirty="0" smtClean="0"/>
              <a:t>, </a:t>
            </a:r>
            <a:r>
              <a:rPr lang="en-US" sz="3100" dirty="0" err="1" smtClean="0"/>
              <a:t>Handte</a:t>
            </a:r>
            <a:r>
              <a:rPr lang="en-US" sz="3100" dirty="0" smtClean="0"/>
              <a:t>, and </a:t>
            </a:r>
            <a:r>
              <a:rPr lang="en-US" sz="3100" dirty="0" err="1" smtClean="0"/>
              <a:t>becker</a:t>
            </a:r>
            <a:endParaRPr lang="en-US" dirty="0"/>
          </a:p>
        </p:txBody>
      </p:sp>
      <p:sp>
        <p:nvSpPr>
          <p:cNvPr id="3" name="Subtitle 2"/>
          <p:cNvSpPr>
            <a:spLocks noGrp="1"/>
          </p:cNvSpPr>
          <p:nvPr>
            <p:ph type="subTitle" idx="1"/>
          </p:nvPr>
        </p:nvSpPr>
        <p:spPr/>
        <p:txBody>
          <a:bodyPr/>
          <a:lstStyle/>
          <a:p>
            <a:r>
              <a:rPr lang="en-US" dirty="0" smtClean="0"/>
              <a:t>A Presentation by Nancy Shah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Management</a:t>
            </a:r>
            <a:endParaRPr lang="en-US" dirty="0"/>
          </a:p>
        </p:txBody>
      </p:sp>
      <p:sp>
        <p:nvSpPr>
          <p:cNvPr id="3" name="Content Placeholder 2"/>
          <p:cNvSpPr>
            <a:spLocks noGrp="1"/>
          </p:cNvSpPr>
          <p:nvPr>
            <p:ph sz="quarter" idx="1"/>
          </p:nvPr>
        </p:nvSpPr>
        <p:spPr/>
        <p:txBody>
          <a:bodyPr>
            <a:noAutofit/>
          </a:bodyPr>
          <a:lstStyle/>
          <a:p>
            <a:r>
              <a:rPr lang="en-US" sz="2400" dirty="0" smtClean="0"/>
              <a:t>Definition of Context</a:t>
            </a:r>
          </a:p>
          <a:p>
            <a:pPr lvl="1"/>
            <a:r>
              <a:rPr lang="en-US" sz="2000" dirty="0" smtClean="0"/>
              <a:t>Where you are</a:t>
            </a:r>
          </a:p>
          <a:p>
            <a:pPr lvl="1"/>
            <a:r>
              <a:rPr lang="en-US" sz="2000" dirty="0" smtClean="0"/>
              <a:t>Who you are with</a:t>
            </a:r>
          </a:p>
          <a:p>
            <a:pPr lvl="1"/>
            <a:r>
              <a:rPr lang="en-US" sz="2000" dirty="0" smtClean="0"/>
              <a:t>What resources are nearby</a:t>
            </a:r>
          </a:p>
          <a:p>
            <a:r>
              <a:rPr lang="en-US" sz="2400" dirty="0" smtClean="0"/>
              <a:t>System adapts to context according to</a:t>
            </a:r>
          </a:p>
          <a:p>
            <a:pPr lvl="1"/>
            <a:r>
              <a:rPr lang="en-US" sz="2000" dirty="0" smtClean="0"/>
              <a:t>Location of use</a:t>
            </a:r>
          </a:p>
          <a:p>
            <a:pPr lvl="1"/>
            <a:r>
              <a:rPr lang="en-US" sz="2000" dirty="0" smtClean="0"/>
              <a:t>Collection of nearby people</a:t>
            </a:r>
          </a:p>
          <a:p>
            <a:pPr lvl="1"/>
            <a:r>
              <a:rPr lang="en-US" sz="2000" dirty="0" smtClean="0"/>
              <a:t>A</a:t>
            </a:r>
            <a:r>
              <a:rPr lang="en-US" sz="2000" dirty="0" smtClean="0"/>
              <a:t>vailable network and computer infrastructure</a:t>
            </a:r>
          </a:p>
          <a:p>
            <a:r>
              <a:rPr lang="en-US" sz="2400" dirty="0" smtClean="0"/>
              <a:t>Three Classes of Applications</a:t>
            </a:r>
          </a:p>
          <a:p>
            <a:pPr lvl="1"/>
            <a:r>
              <a:rPr lang="en-US" sz="2000" dirty="0" smtClean="0"/>
              <a:t>Context-aware presentation</a:t>
            </a:r>
          </a:p>
          <a:p>
            <a:pPr lvl="1"/>
            <a:r>
              <a:rPr lang="en-US" sz="2000" dirty="0" smtClean="0"/>
              <a:t>Automatic execution of a service</a:t>
            </a:r>
          </a:p>
          <a:p>
            <a:pPr lvl="1"/>
            <a:r>
              <a:rPr lang="en-US" sz="2000" dirty="0" smtClean="0"/>
              <a:t>Tagging of context to information for later retrieval</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Management (cont.)</a:t>
            </a:r>
            <a:endParaRPr lang="en-US" dirty="0"/>
          </a:p>
        </p:txBody>
      </p:sp>
      <p:sp>
        <p:nvSpPr>
          <p:cNvPr id="3" name="Content Placeholder 2"/>
          <p:cNvSpPr>
            <a:spLocks noGrp="1"/>
          </p:cNvSpPr>
          <p:nvPr>
            <p:ph sz="quarter" idx="1"/>
          </p:nvPr>
        </p:nvSpPr>
        <p:spPr/>
        <p:txBody>
          <a:bodyPr>
            <a:noAutofit/>
          </a:bodyPr>
          <a:lstStyle/>
          <a:p>
            <a:r>
              <a:rPr lang="en-US" sz="2400" dirty="0" smtClean="0"/>
              <a:t>Acquisition and Fusion</a:t>
            </a:r>
          </a:p>
          <a:p>
            <a:pPr lvl="1"/>
            <a:r>
              <a:rPr lang="en-US" sz="2400" dirty="0" smtClean="0"/>
              <a:t>Accuracy</a:t>
            </a:r>
          </a:p>
          <a:p>
            <a:pPr lvl="2"/>
            <a:r>
              <a:rPr lang="en-US" sz="2000" dirty="0" smtClean="0"/>
              <a:t>Sensor readings are not a discrete value</a:t>
            </a:r>
          </a:p>
          <a:p>
            <a:pPr lvl="2"/>
            <a:r>
              <a:rPr lang="en-US" sz="2000" dirty="0" smtClean="0"/>
              <a:t>May deviate for another’s measurement of the same</a:t>
            </a:r>
          </a:p>
          <a:p>
            <a:pPr lvl="2"/>
            <a:r>
              <a:rPr lang="en-US" sz="2000" dirty="0" smtClean="0"/>
              <a:t>Sensors usually specify the mean and maximum error</a:t>
            </a:r>
          </a:p>
          <a:p>
            <a:pPr lvl="1"/>
            <a:r>
              <a:rPr lang="en-US" sz="2400" dirty="0" smtClean="0"/>
              <a:t>Freshness</a:t>
            </a:r>
          </a:p>
          <a:p>
            <a:pPr lvl="2"/>
            <a:r>
              <a:rPr lang="en-US" sz="2000" dirty="0" smtClean="0"/>
              <a:t>Once the value is read, it begins aging</a:t>
            </a:r>
          </a:p>
          <a:p>
            <a:pPr lvl="2"/>
            <a:r>
              <a:rPr lang="en-US" sz="2000" dirty="0" smtClean="0"/>
              <a:t>The rate of change determines accuracy</a:t>
            </a:r>
          </a:p>
          <a:p>
            <a:pPr lvl="1"/>
            <a:r>
              <a:rPr lang="en-US" sz="2400" dirty="0" smtClean="0"/>
              <a:t>Methods to improve accuracy</a:t>
            </a:r>
          </a:p>
          <a:p>
            <a:pPr lvl="2"/>
            <a:r>
              <a:rPr lang="en-US" sz="2000" dirty="0" smtClean="0"/>
              <a:t>Use multiple sensors or readings</a:t>
            </a:r>
          </a:p>
          <a:p>
            <a:pPr lvl="2"/>
            <a:r>
              <a:rPr lang="en-US" sz="2000" dirty="0" smtClean="0"/>
              <a:t>Use different technologies or perspectives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Management (cont.)</a:t>
            </a:r>
            <a:endParaRPr lang="en-US" dirty="0"/>
          </a:p>
        </p:txBody>
      </p:sp>
      <p:sp>
        <p:nvSpPr>
          <p:cNvPr id="3" name="Content Placeholder 2"/>
          <p:cNvSpPr>
            <a:spLocks noGrp="1"/>
          </p:cNvSpPr>
          <p:nvPr>
            <p:ph sz="quarter" idx="1"/>
          </p:nvPr>
        </p:nvSpPr>
        <p:spPr/>
        <p:txBody>
          <a:bodyPr/>
          <a:lstStyle/>
          <a:p>
            <a:r>
              <a:rPr lang="en-US" dirty="0" smtClean="0"/>
              <a:t>Modeling and Distribution</a:t>
            </a:r>
          </a:p>
          <a:p>
            <a:pPr lvl="1"/>
            <a:r>
              <a:rPr lang="en-US" dirty="0" smtClean="0"/>
              <a:t>Costly</a:t>
            </a:r>
          </a:p>
          <a:p>
            <a:pPr lvl="1"/>
            <a:r>
              <a:rPr lang="en-US" dirty="0" smtClean="0"/>
              <a:t>S</a:t>
            </a:r>
            <a:r>
              <a:rPr lang="en-US" dirty="0" smtClean="0"/>
              <a:t>haring costs with other applications or institutions</a:t>
            </a:r>
          </a:p>
          <a:p>
            <a:pPr lvl="1"/>
            <a:r>
              <a:rPr lang="en-US" dirty="0" smtClean="0"/>
              <a:t>Standardized interfaces</a:t>
            </a:r>
          </a:p>
          <a:p>
            <a:pPr lvl="2"/>
            <a:r>
              <a:rPr lang="en-US" dirty="0" smtClean="0"/>
              <a:t>Retrieved information must be interpreted across a number of applications</a:t>
            </a:r>
          </a:p>
          <a:p>
            <a:pPr lvl="1"/>
            <a:r>
              <a:rPr lang="en-US" dirty="0" smtClean="0"/>
              <a:t>Standardized data</a:t>
            </a:r>
          </a:p>
          <a:p>
            <a:pPr lvl="2"/>
            <a:r>
              <a:rPr lang="en-US" dirty="0" smtClean="0"/>
              <a:t>Applications need to be able to interpret data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Management (cont.)</a:t>
            </a:r>
            <a:endParaRPr lang="en-US" dirty="0"/>
          </a:p>
        </p:txBody>
      </p:sp>
      <p:sp>
        <p:nvSpPr>
          <p:cNvPr id="3" name="Content Placeholder 2"/>
          <p:cNvSpPr>
            <a:spLocks noGrp="1"/>
          </p:cNvSpPr>
          <p:nvPr>
            <p:ph sz="quarter" idx="1"/>
          </p:nvPr>
        </p:nvSpPr>
        <p:spPr/>
        <p:txBody>
          <a:bodyPr/>
          <a:lstStyle/>
          <a:p>
            <a:r>
              <a:rPr lang="en-US" dirty="0" smtClean="0"/>
              <a:t>Provisioning and Access</a:t>
            </a:r>
          </a:p>
          <a:p>
            <a:pPr lvl="1"/>
            <a:r>
              <a:rPr lang="en-US" dirty="0" smtClean="0"/>
              <a:t>Provides suitable abstractions for applications</a:t>
            </a:r>
          </a:p>
          <a:p>
            <a:pPr lvl="1"/>
            <a:r>
              <a:rPr lang="en-US" dirty="0" smtClean="0"/>
              <a:t>Three classes of context for access</a:t>
            </a:r>
          </a:p>
          <a:p>
            <a:pPr lvl="2"/>
            <a:r>
              <a:rPr lang="en-US" dirty="0" smtClean="0"/>
              <a:t>Identity</a:t>
            </a:r>
          </a:p>
          <a:p>
            <a:pPr lvl="2"/>
            <a:r>
              <a:rPr lang="en-US" dirty="0" smtClean="0"/>
              <a:t>Location</a:t>
            </a:r>
          </a:p>
          <a:p>
            <a:pPr lvl="2"/>
            <a:r>
              <a:rPr lang="en-US" dirty="0" smtClean="0"/>
              <a:t>Time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Adaptation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Challenges</a:t>
            </a:r>
          </a:p>
          <a:p>
            <a:pPr lvl="1"/>
            <a:r>
              <a:rPr lang="en-US" dirty="0" smtClean="0"/>
              <a:t>Integrating coordination of devices</a:t>
            </a:r>
          </a:p>
          <a:p>
            <a:pPr lvl="2"/>
            <a:r>
              <a:rPr lang="en-US" dirty="0" smtClean="0"/>
              <a:t>Different environments have different devices</a:t>
            </a:r>
          </a:p>
          <a:p>
            <a:pPr lvl="2"/>
            <a:r>
              <a:rPr lang="en-US" dirty="0" smtClean="0"/>
              <a:t>Set of devices changes over time</a:t>
            </a:r>
          </a:p>
          <a:p>
            <a:pPr lvl="2"/>
            <a:r>
              <a:rPr lang="en-US" dirty="0" smtClean="0"/>
              <a:t>Different devices can be used for same task</a:t>
            </a:r>
          </a:p>
          <a:p>
            <a:r>
              <a:rPr lang="en-US" dirty="0" smtClean="0"/>
              <a:t>Coordination</a:t>
            </a:r>
          </a:p>
          <a:p>
            <a:pPr lvl="1"/>
            <a:r>
              <a:rPr lang="en-US" dirty="0" smtClean="0"/>
              <a:t>Based on the target environment and the user</a:t>
            </a:r>
          </a:p>
          <a:p>
            <a:pPr lvl="1"/>
            <a:r>
              <a:rPr lang="en-US" dirty="0" smtClean="0"/>
              <a:t>Able to adapt to many changes</a:t>
            </a:r>
          </a:p>
          <a:p>
            <a:pPr lvl="1"/>
            <a:r>
              <a:rPr lang="en-US" dirty="0" smtClean="0"/>
              <a:t>Needs support at the middleware layer</a:t>
            </a:r>
          </a:p>
          <a:p>
            <a:pPr lvl="2"/>
            <a:r>
              <a:rPr lang="en-US" dirty="0" smtClean="0"/>
              <a:t>Not the application layer</a:t>
            </a:r>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Adaptation (cont.)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Inter-Application Adaptation</a:t>
            </a:r>
          </a:p>
          <a:p>
            <a:pPr lvl="1"/>
            <a:r>
              <a:rPr lang="en-US" dirty="0" smtClean="0"/>
              <a:t>Several non-distributed applications</a:t>
            </a:r>
          </a:p>
          <a:p>
            <a:pPr lvl="1"/>
            <a:r>
              <a:rPr lang="en-US" dirty="0" smtClean="0"/>
              <a:t>Applications are not aware of one another</a:t>
            </a:r>
          </a:p>
          <a:p>
            <a:pPr lvl="1"/>
            <a:r>
              <a:rPr lang="en-US" dirty="0" smtClean="0"/>
              <a:t>Allows for reuse of traditional applications</a:t>
            </a:r>
          </a:p>
          <a:p>
            <a:pPr lvl="1"/>
            <a:r>
              <a:rPr lang="en-US" dirty="0" smtClean="0"/>
              <a:t>Middleware can:</a:t>
            </a:r>
          </a:p>
          <a:p>
            <a:pPr lvl="2"/>
            <a:r>
              <a:rPr lang="en-US" dirty="0" smtClean="0"/>
              <a:t>Detect changes and adapt the set of applications</a:t>
            </a:r>
          </a:p>
          <a:p>
            <a:pPr lvl="2"/>
            <a:r>
              <a:rPr lang="en-US" dirty="0" smtClean="0"/>
              <a:t>Provide transparent </a:t>
            </a:r>
            <a:r>
              <a:rPr lang="en-US" dirty="0" err="1" smtClean="0"/>
              <a:t>transcoding</a:t>
            </a:r>
            <a:r>
              <a:rPr lang="en-US" dirty="0" smtClean="0"/>
              <a:t> services for user data</a:t>
            </a:r>
          </a:p>
          <a:p>
            <a:pPr lvl="2"/>
            <a:r>
              <a:rPr lang="en-US" dirty="0" smtClean="0"/>
              <a:t>Provide services to facilitate the interaction of applications</a:t>
            </a:r>
          </a:p>
          <a:p>
            <a:pPr lvl="1"/>
            <a:r>
              <a:rPr lang="en-US" dirty="0" smtClean="0"/>
              <a:t>Issues</a:t>
            </a:r>
          </a:p>
          <a:p>
            <a:pPr lvl="2"/>
            <a:r>
              <a:rPr lang="en-US" dirty="0" smtClean="0"/>
              <a:t>Weak form of application coordination</a:t>
            </a:r>
          </a:p>
          <a:p>
            <a:pPr lvl="2"/>
            <a:r>
              <a:rPr lang="en-US" dirty="0" smtClean="0"/>
              <a:t>Cannot coordinate actions between applications when needed</a:t>
            </a:r>
          </a:p>
          <a:p>
            <a:pPr lvl="2"/>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Adaptation (cont.)</a:t>
            </a:r>
            <a:endParaRPr lang="en-US" dirty="0"/>
          </a:p>
        </p:txBody>
      </p:sp>
      <p:sp>
        <p:nvSpPr>
          <p:cNvPr id="3" name="Content Placeholder 2"/>
          <p:cNvSpPr>
            <a:spLocks noGrp="1"/>
          </p:cNvSpPr>
          <p:nvPr>
            <p:ph sz="quarter" idx="1"/>
          </p:nvPr>
        </p:nvSpPr>
        <p:spPr/>
        <p:txBody>
          <a:bodyPr>
            <a:normAutofit/>
          </a:bodyPr>
          <a:lstStyle/>
          <a:p>
            <a:r>
              <a:rPr lang="en-US" dirty="0" smtClean="0"/>
              <a:t>Intra-Application Adaptation</a:t>
            </a:r>
          </a:p>
          <a:p>
            <a:pPr lvl="1"/>
            <a:r>
              <a:rPr lang="en-US" dirty="0" smtClean="0"/>
              <a:t>Single application distributed across several </a:t>
            </a:r>
            <a:r>
              <a:rPr lang="en-US" dirty="0" smtClean="0"/>
              <a:t>devices</a:t>
            </a:r>
          </a:p>
          <a:p>
            <a:pPr lvl="1"/>
            <a:r>
              <a:rPr lang="en-US" dirty="0" smtClean="0"/>
              <a:t>Requires applications to run an application-defined building block</a:t>
            </a:r>
          </a:p>
          <a:p>
            <a:pPr lvl="1"/>
            <a:r>
              <a:rPr lang="en-US" dirty="0" smtClean="0"/>
              <a:t>Middleware builds a model of the application using</a:t>
            </a:r>
          </a:p>
          <a:p>
            <a:pPr lvl="2"/>
            <a:r>
              <a:rPr lang="en-US" dirty="0" smtClean="0"/>
              <a:t>Individual building blocks</a:t>
            </a:r>
          </a:p>
          <a:p>
            <a:pPr lvl="2"/>
            <a:r>
              <a:rPr lang="en-US" dirty="0" smtClean="0"/>
              <a:t>Dependencies on one another</a:t>
            </a:r>
          </a:p>
          <a:p>
            <a:pPr lvl="2"/>
            <a:r>
              <a:rPr lang="en-US" dirty="0" smtClean="0"/>
              <a:t>Dependencies on environment</a:t>
            </a:r>
            <a:endParaRPr lang="en-US" dirty="0" smtClean="0"/>
          </a:p>
          <a:p>
            <a:pPr lvl="1"/>
            <a:r>
              <a:rPr lang="en-US" dirty="0" smtClean="0"/>
              <a:t>Issues</a:t>
            </a:r>
          </a:p>
          <a:p>
            <a:pPr lvl="2"/>
            <a:r>
              <a:rPr lang="en-US" dirty="0" smtClean="0"/>
              <a:t>D</a:t>
            </a:r>
            <a:r>
              <a:rPr lang="en-US" dirty="0" smtClean="0"/>
              <a:t>evices must be capable/willing to install additional code</a:t>
            </a:r>
          </a:p>
          <a:p>
            <a:pPr lvl="2"/>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Pervasive Applications</a:t>
            </a:r>
          </a:p>
          <a:p>
            <a:pPr lvl="1"/>
            <a:r>
              <a:rPr lang="en-US" dirty="0" smtClean="0"/>
              <a:t>Provide seamless, intuitive, and distraction-free task support</a:t>
            </a:r>
          </a:p>
          <a:p>
            <a:pPr lvl="1"/>
            <a:r>
              <a:rPr lang="en-US" dirty="0" smtClean="0"/>
              <a:t>Provide a set of supportive services</a:t>
            </a:r>
          </a:p>
          <a:p>
            <a:pPr lvl="2"/>
            <a:r>
              <a:rPr lang="en-US" dirty="0" smtClean="0"/>
              <a:t>I</a:t>
            </a:r>
            <a:r>
              <a:rPr lang="en-US" dirty="0" smtClean="0"/>
              <a:t>nfluenced by overall organization and targeted level of support</a:t>
            </a:r>
          </a:p>
          <a:p>
            <a:r>
              <a:rPr lang="en-US" dirty="0" smtClean="0"/>
              <a:t>Heterogeneous Devices</a:t>
            </a:r>
          </a:p>
          <a:p>
            <a:pPr lvl="1"/>
            <a:r>
              <a:rPr lang="en-US" dirty="0" smtClean="0"/>
              <a:t>Alleviates low-level communication issues</a:t>
            </a:r>
          </a:p>
          <a:p>
            <a:pPr lvl="1"/>
            <a:r>
              <a:rPr lang="en-US" dirty="0" smtClean="0"/>
              <a:t>Handles details of gathering information from large numbers of sensors</a:t>
            </a:r>
          </a:p>
          <a:p>
            <a:pPr lvl="1"/>
            <a:r>
              <a:rPr lang="en-US" dirty="0" smtClean="0"/>
              <a:t>Supports changing set of devices</a:t>
            </a:r>
          </a:p>
          <a:p>
            <a:pPr lvl="1"/>
            <a:endParaRPr lang="en-US" dirty="0" smtClean="0"/>
          </a:p>
          <a:p>
            <a:pPr marL="0" indent="0">
              <a:buNone/>
            </a:pPr>
            <a:r>
              <a:rPr lang="en-US" i="1" dirty="0" smtClean="0">
                <a:solidFill>
                  <a:schemeClr val="accent2">
                    <a:lumMod val="75000"/>
                  </a:schemeClr>
                </a:solidFill>
              </a:rPr>
              <a:t>Intuitive Task Support is still a challenge as new devices and scenarios continue to emerge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Any Questions?</a:t>
            </a:r>
            <a:endParaRPr lang="en-US" dirty="0"/>
          </a:p>
        </p:txBody>
      </p:sp>
      <p:sp>
        <p:nvSpPr>
          <p:cNvPr id="4" name="Title 3"/>
          <p:cNvSpPr>
            <a:spLocks noGrp="1"/>
          </p:cNvSpPr>
          <p:nvPr>
            <p:ph type="title"/>
          </p:nvPr>
        </p:nvSpPr>
        <p:spPr/>
        <p:txBody>
          <a:bodyPr/>
          <a:lstStyle/>
          <a:p>
            <a:r>
              <a:rPr lang="en-US" dirty="0" smtClean="0"/>
              <a:t>Thanks!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Vision of Pervasive Computing</a:t>
            </a:r>
            <a:endParaRPr lang="en-US" dirty="0"/>
          </a:p>
        </p:txBody>
      </p:sp>
      <p:sp>
        <p:nvSpPr>
          <p:cNvPr id="8" name="Content Placeholder 7"/>
          <p:cNvSpPr>
            <a:spLocks noGrp="1"/>
          </p:cNvSpPr>
          <p:nvPr>
            <p:ph sz="quarter" idx="1"/>
          </p:nvPr>
        </p:nvSpPr>
        <p:spPr/>
        <p:txBody>
          <a:bodyPr anchor="ctr">
            <a:normAutofit fontScale="92500" lnSpcReduction="20000"/>
          </a:bodyPr>
          <a:lstStyle/>
          <a:p>
            <a:pPr>
              <a:buNone/>
            </a:pPr>
            <a:r>
              <a:rPr lang="en-US" i="1" dirty="0" smtClean="0"/>
              <a:t>“Pervasive computing envisions applications that </a:t>
            </a:r>
            <a:r>
              <a:rPr lang="en-US" b="1" i="1" dirty="0" smtClean="0"/>
              <a:t>provide intuitive</a:t>
            </a:r>
            <a:r>
              <a:rPr lang="en-US" i="1" dirty="0" smtClean="0"/>
              <a:t>, </a:t>
            </a:r>
            <a:r>
              <a:rPr lang="en-US" b="1" i="1" dirty="0" smtClean="0"/>
              <a:t>seamless and distraction</a:t>
            </a:r>
            <a:r>
              <a:rPr lang="en-US" b="1" i="1" dirty="0" smtClean="0"/>
              <a:t>-free support</a:t>
            </a:r>
            <a:r>
              <a:rPr lang="en-US" i="1" dirty="0" smtClean="0"/>
              <a:t> for their users.”</a:t>
            </a:r>
          </a:p>
          <a:p>
            <a:pPr>
              <a:buNone/>
            </a:pPr>
            <a:endParaRPr lang="en-US" i="1" dirty="0" smtClean="0"/>
          </a:p>
          <a:p>
            <a:pPr>
              <a:buNone/>
            </a:pPr>
            <a:r>
              <a:rPr lang="en-US" i="1" dirty="0" smtClean="0"/>
              <a:t>“… the applications combine and leverage the distinct functionality of a number of devices.  Many of these devices are </a:t>
            </a:r>
            <a:r>
              <a:rPr lang="en-US" b="1" i="1" dirty="0" smtClean="0"/>
              <a:t>invisibly integrated into the environment</a:t>
            </a:r>
            <a:r>
              <a:rPr lang="en-US" i="1" dirty="0" smtClean="0"/>
              <a:t>.”</a:t>
            </a:r>
            <a:endParaRPr lang="en-US" dirty="0" smtClean="0"/>
          </a:p>
          <a:p>
            <a:pPr>
              <a:buNone/>
            </a:pPr>
            <a:endParaRPr lang="en-US" dirty="0" smtClean="0"/>
          </a:p>
          <a:p>
            <a:pPr>
              <a:buNone/>
            </a:pPr>
            <a:r>
              <a:rPr lang="en-US" dirty="0" smtClean="0"/>
              <a:t>“… provide high quality task support while putting only </a:t>
            </a:r>
            <a:r>
              <a:rPr lang="en-US" b="1" dirty="0" smtClean="0"/>
              <a:t>little cognitive load on users </a:t>
            </a:r>
            <a:r>
              <a:rPr lang="en-US" dirty="0" smtClean="0"/>
              <a:t>as the require only </a:t>
            </a:r>
            <a:r>
              <a:rPr lang="en-US" b="1" dirty="0" smtClean="0"/>
              <a:t>minimal manual input</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to Application Developers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Unprecedented device heterogeneity</a:t>
            </a:r>
          </a:p>
          <a:p>
            <a:r>
              <a:rPr lang="en-US" dirty="0" smtClean="0"/>
              <a:t>Unreliable wireless communication</a:t>
            </a:r>
          </a:p>
          <a:p>
            <a:r>
              <a:rPr lang="en-US" dirty="0" smtClean="0"/>
              <a:t>Uncertainty in sensor readings</a:t>
            </a:r>
          </a:p>
          <a:p>
            <a:r>
              <a:rPr lang="en-US" dirty="0" smtClean="0"/>
              <a:t>Unforeseeable execution environments</a:t>
            </a:r>
          </a:p>
          <a:p>
            <a:pPr lvl="1"/>
            <a:r>
              <a:rPr lang="en-US" dirty="0" smtClean="0"/>
              <a:t>From static to highly dynamic</a:t>
            </a:r>
          </a:p>
          <a:p>
            <a:r>
              <a:rPr lang="en-US" dirty="0" smtClean="0"/>
              <a:t>Changing user requirements</a:t>
            </a:r>
          </a:p>
          <a:p>
            <a:r>
              <a:rPr lang="en-US" dirty="0" smtClean="0"/>
              <a:t>Fuzzy user preferences</a:t>
            </a:r>
          </a:p>
          <a:p>
            <a:pPr>
              <a:buNone/>
            </a:pPr>
            <a:endParaRPr lang="en-US" dirty="0" smtClean="0"/>
          </a:p>
          <a:p>
            <a:pPr>
              <a:buNone/>
            </a:pPr>
            <a:r>
              <a:rPr lang="en-US" i="1" dirty="0" smtClean="0">
                <a:solidFill>
                  <a:schemeClr val="accent2">
                    <a:lumMod val="75000"/>
                  </a:schemeClr>
                </a:solidFill>
              </a:rPr>
              <a:t>Development of pervasive applications in a non-trivial, time-consuming and error-prone task</a:t>
            </a:r>
            <a:endParaRPr lang="en-US" i="1" dirty="0" smtClean="0">
              <a:solidFill>
                <a:schemeClr val="accent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Considerations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Organizational Model</a:t>
            </a:r>
          </a:p>
          <a:p>
            <a:pPr lvl="1"/>
            <a:r>
              <a:rPr lang="en-US" dirty="0" smtClean="0"/>
              <a:t>Smart Environment</a:t>
            </a:r>
          </a:p>
          <a:p>
            <a:pPr lvl="2"/>
            <a:r>
              <a:rPr lang="en-US" dirty="0" smtClean="0"/>
              <a:t>Spatially limited area equipped with sensors and actuators</a:t>
            </a:r>
          </a:p>
          <a:p>
            <a:pPr lvl="2"/>
            <a:r>
              <a:rPr lang="en-US" dirty="0" smtClean="0"/>
              <a:t>Stationary devices</a:t>
            </a:r>
          </a:p>
          <a:p>
            <a:pPr lvl="2"/>
            <a:r>
              <a:rPr lang="en-US" dirty="0" smtClean="0"/>
              <a:t>Some devices are dynamically integrated</a:t>
            </a:r>
          </a:p>
          <a:p>
            <a:pPr lvl="2"/>
            <a:r>
              <a:rPr lang="en-US" dirty="0" smtClean="0"/>
              <a:t>Requires a powerful coordinating computer</a:t>
            </a:r>
          </a:p>
          <a:p>
            <a:pPr lvl="1"/>
            <a:r>
              <a:rPr lang="en-US" dirty="0" smtClean="0"/>
              <a:t>Smart Peers</a:t>
            </a:r>
          </a:p>
          <a:p>
            <a:pPr lvl="2"/>
            <a:r>
              <a:rPr lang="en-US" dirty="0" smtClean="0"/>
              <a:t>Dynamically formed collection of peers</a:t>
            </a:r>
          </a:p>
          <a:p>
            <a:pPr lvl="2"/>
            <a:r>
              <a:rPr lang="en-US" dirty="0" smtClean="0"/>
              <a:t>Dynamic set of devices</a:t>
            </a:r>
          </a:p>
          <a:p>
            <a:pPr lvl="2"/>
            <a:r>
              <a:rPr lang="en-US" dirty="0" smtClean="0"/>
              <a:t>Decentralized: No coordinating computer</a:t>
            </a:r>
          </a:p>
          <a:p>
            <a:pPr lvl="2"/>
            <a:r>
              <a:rPr lang="en-US" dirty="0" smtClean="0"/>
              <a:t>More flexible, but more complicated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Considerations (cont.)</a:t>
            </a:r>
            <a:endParaRPr lang="en-US" dirty="0"/>
          </a:p>
        </p:txBody>
      </p:sp>
      <p:sp>
        <p:nvSpPr>
          <p:cNvPr id="3" name="Content Placeholder 2"/>
          <p:cNvSpPr>
            <a:spLocks noGrp="1"/>
          </p:cNvSpPr>
          <p:nvPr>
            <p:ph sz="quarter" idx="1"/>
          </p:nvPr>
        </p:nvSpPr>
        <p:spPr/>
        <p:txBody>
          <a:bodyPr/>
          <a:lstStyle/>
          <a:p>
            <a:r>
              <a:rPr lang="en-US" dirty="0" smtClean="0"/>
              <a:t>Provided Level of Abstraction</a:t>
            </a:r>
          </a:p>
          <a:p>
            <a:pPr lvl="1"/>
            <a:r>
              <a:rPr lang="en-US" dirty="0" smtClean="0"/>
              <a:t>Full </a:t>
            </a:r>
            <a:r>
              <a:rPr lang="en-US" dirty="0" smtClean="0"/>
              <a:t>Transparency</a:t>
            </a:r>
          </a:p>
          <a:p>
            <a:pPr lvl="2"/>
            <a:r>
              <a:rPr lang="en-US" dirty="0" smtClean="0"/>
              <a:t>A completely generic solution</a:t>
            </a:r>
          </a:p>
          <a:p>
            <a:pPr lvl="2"/>
            <a:r>
              <a:rPr lang="en-US" dirty="0" smtClean="0"/>
              <a:t>All possible application scenarios</a:t>
            </a:r>
            <a:endParaRPr lang="en-US" dirty="0" smtClean="0"/>
          </a:p>
          <a:p>
            <a:pPr lvl="1"/>
            <a:r>
              <a:rPr lang="en-US" dirty="0" smtClean="0"/>
              <a:t>Configurable </a:t>
            </a:r>
            <a:r>
              <a:rPr lang="en-US" dirty="0" smtClean="0"/>
              <a:t>Automation</a:t>
            </a:r>
          </a:p>
          <a:p>
            <a:pPr lvl="2"/>
            <a:r>
              <a:rPr lang="en-US" dirty="0" smtClean="0"/>
              <a:t>Allows developer to forget about intrinsic problems</a:t>
            </a:r>
          </a:p>
          <a:p>
            <a:pPr lvl="2"/>
            <a:r>
              <a:rPr lang="en-US" dirty="0" smtClean="0"/>
              <a:t>Abstraction automates the task with some configuration</a:t>
            </a:r>
          </a:p>
          <a:p>
            <a:pPr lvl="1"/>
            <a:r>
              <a:rPr lang="en-US" dirty="0" smtClean="0"/>
              <a:t>Simplified Exposure</a:t>
            </a:r>
          </a:p>
          <a:p>
            <a:pPr lvl="2"/>
            <a:r>
              <a:rPr lang="en-US" dirty="0" smtClean="0"/>
              <a:t>When configuration is no longer reasonable</a:t>
            </a:r>
          </a:p>
          <a:p>
            <a:pPr lvl="2"/>
            <a:r>
              <a:rPr lang="en-US" dirty="0" smtClean="0"/>
              <a:t>Restricted to automated gathering of information</a:t>
            </a:r>
          </a:p>
          <a:p>
            <a:pPr lvl="2">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Considerations (cont.)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Supported Tasks</a:t>
            </a:r>
          </a:p>
          <a:p>
            <a:pPr lvl="1"/>
            <a:r>
              <a:rPr lang="en-US" dirty="0" smtClean="0"/>
              <a:t>Spontaneous Interaction</a:t>
            </a:r>
          </a:p>
          <a:p>
            <a:pPr lvl="2"/>
            <a:r>
              <a:rPr lang="en-US" dirty="0" smtClean="0"/>
              <a:t>Devices communicate with each other</a:t>
            </a:r>
          </a:p>
          <a:p>
            <a:pPr lvl="2"/>
            <a:r>
              <a:rPr lang="en-US" dirty="0" smtClean="0"/>
              <a:t>Detect and monitor the available set of devices</a:t>
            </a:r>
          </a:p>
          <a:p>
            <a:pPr lvl="1"/>
            <a:r>
              <a:rPr lang="en-US" dirty="0" smtClean="0"/>
              <a:t>Context Management</a:t>
            </a:r>
          </a:p>
          <a:p>
            <a:pPr lvl="2"/>
            <a:r>
              <a:rPr lang="en-US" dirty="0" smtClean="0"/>
              <a:t>Coordinate measurements of multiple distributed sensors</a:t>
            </a:r>
          </a:p>
          <a:p>
            <a:pPr lvl="2"/>
            <a:r>
              <a:rPr lang="en-US" dirty="0" smtClean="0"/>
              <a:t>Fusion of data</a:t>
            </a:r>
          </a:p>
          <a:p>
            <a:pPr lvl="1"/>
            <a:r>
              <a:rPr lang="en-US" dirty="0" smtClean="0"/>
              <a:t>Application Adaptation</a:t>
            </a:r>
          </a:p>
          <a:p>
            <a:pPr lvl="2"/>
            <a:r>
              <a:rPr lang="en-US" dirty="0" smtClean="0"/>
              <a:t>To the overall system properties</a:t>
            </a:r>
          </a:p>
          <a:p>
            <a:pPr lvl="2"/>
            <a:r>
              <a:rPr lang="en-US" dirty="0" smtClean="0"/>
              <a:t>To the available capabilities</a:t>
            </a:r>
          </a:p>
          <a:p>
            <a:pPr lvl="2"/>
            <a:r>
              <a:rPr lang="en-US" dirty="0" smtClean="0"/>
              <a:t>To the context of their users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Spontaneous Interaction</a:t>
            </a:r>
            <a:endParaRPr lang="en-US" dirty="0"/>
          </a:p>
        </p:txBody>
      </p:sp>
      <p:sp>
        <p:nvSpPr>
          <p:cNvPr id="8" name="Content Placeholder 7"/>
          <p:cNvSpPr>
            <a:spLocks noGrp="1"/>
          </p:cNvSpPr>
          <p:nvPr>
            <p:ph sz="quarter" idx="1"/>
          </p:nvPr>
        </p:nvSpPr>
        <p:spPr/>
        <p:txBody>
          <a:bodyPr>
            <a:normAutofit lnSpcReduction="10000"/>
          </a:bodyPr>
          <a:lstStyle/>
          <a:p>
            <a:r>
              <a:rPr lang="en-US" dirty="0" smtClean="0"/>
              <a:t>Ubiquitous Communication and Interaction</a:t>
            </a:r>
          </a:p>
          <a:p>
            <a:pPr lvl="1"/>
            <a:r>
              <a:rPr lang="en-US" dirty="0" smtClean="0"/>
              <a:t>Interoperability</a:t>
            </a:r>
          </a:p>
          <a:p>
            <a:pPr lvl="2"/>
            <a:r>
              <a:rPr lang="en-US" dirty="0" smtClean="0"/>
              <a:t>Requires a common understanding of the semantics of shared functionalities</a:t>
            </a:r>
          </a:p>
          <a:p>
            <a:pPr lvl="2"/>
            <a:r>
              <a:rPr lang="en-US" dirty="0" smtClean="0"/>
              <a:t>Three main possibilities:</a:t>
            </a:r>
          </a:p>
          <a:p>
            <a:pPr lvl="3"/>
            <a:r>
              <a:rPr lang="en-US" dirty="0" smtClean="0"/>
              <a:t>Fixed Standardized Protocol Set</a:t>
            </a:r>
          </a:p>
          <a:p>
            <a:pPr lvl="3"/>
            <a:r>
              <a:rPr lang="en-US" dirty="0" smtClean="0"/>
              <a:t>Dynamically Negotiated Protocol </a:t>
            </a:r>
            <a:r>
              <a:rPr lang="en-US" dirty="0" smtClean="0"/>
              <a:t>S</a:t>
            </a:r>
            <a:r>
              <a:rPr lang="en-US" dirty="0" smtClean="0"/>
              <a:t>et</a:t>
            </a:r>
          </a:p>
          <a:p>
            <a:pPr lvl="3"/>
            <a:r>
              <a:rPr lang="en-US" dirty="0" smtClean="0"/>
              <a:t>Interaction bridges</a:t>
            </a:r>
          </a:p>
          <a:p>
            <a:pPr lvl="1"/>
            <a:r>
              <a:rPr lang="en-US" dirty="0" smtClean="0"/>
              <a:t>Communication Abstractions</a:t>
            </a:r>
          </a:p>
          <a:p>
            <a:pPr lvl="2"/>
            <a:r>
              <a:rPr lang="en-US" dirty="0" smtClean="0"/>
              <a:t>Event Heap</a:t>
            </a:r>
          </a:p>
          <a:p>
            <a:pPr lvl="2"/>
            <a:r>
              <a:rPr lang="en-US" dirty="0" smtClean="0"/>
              <a:t>Remote Message Invocation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Spontaneous Interaction (cont.)</a:t>
            </a:r>
            <a:endParaRPr lang="en-US" dirty="0"/>
          </a:p>
        </p:txBody>
      </p:sp>
      <p:sp>
        <p:nvSpPr>
          <p:cNvPr id="3" name="Content Placeholder 2"/>
          <p:cNvSpPr>
            <a:spLocks noGrp="1"/>
          </p:cNvSpPr>
          <p:nvPr>
            <p:ph sz="quarter" idx="1"/>
          </p:nvPr>
        </p:nvSpPr>
        <p:spPr/>
        <p:txBody>
          <a:bodyPr/>
          <a:lstStyle/>
          <a:p>
            <a:r>
              <a:rPr lang="en-US" dirty="0" smtClean="0"/>
              <a:t>Integration of Heterogeneous </a:t>
            </a:r>
            <a:r>
              <a:rPr lang="en-US" dirty="0" smtClean="0"/>
              <a:t>Devices</a:t>
            </a:r>
          </a:p>
          <a:p>
            <a:pPr lvl="1"/>
            <a:r>
              <a:rPr lang="en-US" dirty="0" smtClean="0"/>
              <a:t>Wide range of devices</a:t>
            </a:r>
          </a:p>
          <a:p>
            <a:pPr lvl="2"/>
            <a:r>
              <a:rPr lang="en-US" dirty="0" smtClean="0"/>
              <a:t>Different hardware/software</a:t>
            </a:r>
          </a:p>
          <a:p>
            <a:pPr lvl="2"/>
            <a:r>
              <a:rPr lang="en-US" dirty="0" smtClean="0"/>
              <a:t>Different capabilities and resources</a:t>
            </a:r>
          </a:p>
          <a:p>
            <a:pPr lvl="1"/>
            <a:r>
              <a:rPr lang="en-US" dirty="0" smtClean="0"/>
              <a:t>Two different approaches</a:t>
            </a:r>
          </a:p>
          <a:p>
            <a:pPr lvl="2"/>
            <a:r>
              <a:rPr lang="en-US" dirty="0" smtClean="0"/>
              <a:t>Build multiple, yet compatible systems for different classes of devices</a:t>
            </a:r>
          </a:p>
          <a:p>
            <a:pPr lvl="2"/>
            <a:r>
              <a:rPr lang="en-US" dirty="0" smtClean="0"/>
              <a:t>Build modular systems with minimal yet extensible core</a:t>
            </a:r>
          </a:p>
          <a:p>
            <a:pPr lvl="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Spontaneous Interaction</a:t>
            </a:r>
            <a:endParaRPr lang="en-US" dirty="0"/>
          </a:p>
        </p:txBody>
      </p:sp>
      <p:sp>
        <p:nvSpPr>
          <p:cNvPr id="3" name="Content Placeholder 2"/>
          <p:cNvSpPr>
            <a:spLocks noGrp="1"/>
          </p:cNvSpPr>
          <p:nvPr>
            <p:ph sz="quarter" idx="1"/>
          </p:nvPr>
        </p:nvSpPr>
        <p:spPr/>
        <p:txBody>
          <a:bodyPr/>
          <a:lstStyle/>
          <a:p>
            <a:r>
              <a:rPr lang="en-US" dirty="0" smtClean="0"/>
              <a:t>Dynamic </a:t>
            </a:r>
            <a:r>
              <a:rPr lang="en-US" dirty="0" smtClean="0"/>
              <a:t>Mediation</a:t>
            </a:r>
            <a:endParaRPr lang="en-US" dirty="0" smtClean="0"/>
          </a:p>
          <a:p>
            <a:pPr lvl="1"/>
            <a:r>
              <a:rPr lang="en-US" dirty="0" smtClean="0"/>
              <a:t>Peer-based </a:t>
            </a:r>
            <a:r>
              <a:rPr lang="en-US" dirty="0" smtClean="0"/>
              <a:t>Discovery</a:t>
            </a:r>
          </a:p>
          <a:p>
            <a:pPr lvl="2"/>
            <a:r>
              <a:rPr lang="en-US" dirty="0" smtClean="0"/>
              <a:t>All nodes participate in the discovery together</a:t>
            </a:r>
          </a:p>
          <a:p>
            <a:pPr lvl="2"/>
            <a:r>
              <a:rPr lang="en-US" dirty="0" smtClean="0"/>
              <a:t>Clients can broadcast a discovery request</a:t>
            </a:r>
          </a:p>
          <a:p>
            <a:pPr lvl="2"/>
            <a:r>
              <a:rPr lang="en-US" dirty="0" smtClean="0"/>
              <a:t>Service providers can broadcast its services</a:t>
            </a:r>
            <a:endParaRPr lang="en-US" dirty="0" smtClean="0"/>
          </a:p>
          <a:p>
            <a:pPr lvl="1"/>
            <a:r>
              <a:rPr lang="en-US" dirty="0" smtClean="0"/>
              <a:t>Mediator-based Discovery</a:t>
            </a:r>
          </a:p>
          <a:p>
            <a:pPr lvl="2"/>
            <a:r>
              <a:rPr lang="en-US" dirty="0" smtClean="0"/>
              <a:t>Mediators  manage a service registry for all devices</a:t>
            </a:r>
          </a:p>
          <a:p>
            <a:pPr lvl="2"/>
            <a:r>
              <a:rPr lang="en-US" dirty="0" smtClean="0"/>
              <a:t>Clients register services with the mediator</a:t>
            </a:r>
          </a:p>
          <a:p>
            <a:pPr lvl="2"/>
            <a:r>
              <a:rPr lang="en-US" dirty="0" smtClean="0"/>
              <a:t>Can coordinate entries with other mediators</a:t>
            </a:r>
          </a:p>
          <a:p>
            <a:pPr lvl="2"/>
            <a:r>
              <a:rPr lang="en-US" dirty="0" smtClean="0"/>
              <a:t>In absence of mediator no discovery is possible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914</TotalTime>
  <Words>1541</Words>
  <Application>Microsoft Office PowerPoint</Application>
  <PresentationFormat>On-screen Show (4:3)</PresentationFormat>
  <Paragraphs>270</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Pervasive computing Middleware  by schiele, Handte, and becker</vt:lpstr>
      <vt:lpstr>Vision of Pervasive Computing</vt:lpstr>
      <vt:lpstr>Challenges to Application Developers</vt:lpstr>
      <vt:lpstr>Design Considerations</vt:lpstr>
      <vt:lpstr>Design Considerations (cont.)</vt:lpstr>
      <vt:lpstr>Design Considerations (cont.)</vt:lpstr>
      <vt:lpstr>Spontaneous Interaction</vt:lpstr>
      <vt:lpstr>Spontaneous Interaction (cont.)</vt:lpstr>
      <vt:lpstr>Spontaneous Interaction</vt:lpstr>
      <vt:lpstr>Context Management</vt:lpstr>
      <vt:lpstr>Context Management (cont.)</vt:lpstr>
      <vt:lpstr>Context Management (cont.)</vt:lpstr>
      <vt:lpstr>Context Management (cont.)</vt:lpstr>
      <vt:lpstr>Application Adaptation</vt:lpstr>
      <vt:lpstr>Application Adaptation (cont.)</vt:lpstr>
      <vt:lpstr>Application Adaptation (cont.)</vt:lpstr>
      <vt:lpstr>Conclusion</vt:lpstr>
      <vt:lpstr>Thanks!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Pervasive computing Middleware  by schiele, Handte, and becker</dc:title>
  <dc:creator>Nancy Shah</dc:creator>
  <cp:lastModifiedBy>Nancy Shah</cp:lastModifiedBy>
  <cp:revision>73</cp:revision>
  <dcterms:created xsi:type="dcterms:W3CDTF">2011-11-05T01:21:12Z</dcterms:created>
  <dcterms:modified xsi:type="dcterms:W3CDTF">2011-11-10T01:40:22Z</dcterms:modified>
</cp:coreProperties>
</file>