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4"/>
  </p:notesMasterIdLst>
  <p:sldIdLst>
    <p:sldId id="256" r:id="rId2"/>
    <p:sldId id="269" r:id="rId3"/>
    <p:sldId id="270" r:id="rId4"/>
    <p:sldId id="271" r:id="rId5"/>
    <p:sldId id="279" r:id="rId6"/>
    <p:sldId id="280" r:id="rId7"/>
    <p:sldId id="272" r:id="rId8"/>
    <p:sldId id="273" r:id="rId9"/>
    <p:sldId id="277" r:id="rId10"/>
    <p:sldId id="278" r:id="rId11"/>
    <p:sldId id="276" r:id="rId12"/>
    <p:sldId id="274" r:id="rId13"/>
  </p:sldIdLst>
  <p:sldSz cx="10160000" cy="7620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97" autoAdjust="0"/>
    <p:restoredTop sz="90929"/>
  </p:normalViewPr>
  <p:slideViewPr>
    <p:cSldViewPr>
      <p:cViewPr varScale="1">
        <p:scale>
          <a:sx n="65" d="100"/>
          <a:sy n="65" d="100"/>
        </p:scale>
        <p:origin x="-75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fld id="{8410AB19-F239-40DA-AAC3-7CDA1CB5A24B}" type="datetimeFigureOut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fld id="{F255EB9A-735E-4125-9F0C-D59ABB38E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Anecdotes from my Mason classes</a:t>
            </a:r>
          </a:p>
          <a:p>
            <a:pPr>
              <a:spcBef>
                <a:spcPct val="0"/>
              </a:spcBef>
            </a:pPr>
            <a:r>
              <a:rPr lang="en-US" smtClean="0"/>
              <a:t>Video with Gov. McDonnell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A8EC2A8-61A8-4C0D-97C2-E0E2F8AE7FA5}" type="slidenum">
              <a:rPr lang="en-US">
                <a:latin typeface="Times New Roman" pitchFamily="18" charset="0"/>
              </a:rPr>
              <a:pPr/>
              <a:t>1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5280025"/>
            <a:ext cx="10160000" cy="23479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lIns="101599" tIns="50799" rIns="101599" bIns="50799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783388" y="0"/>
            <a:ext cx="3376612" cy="7620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lIns="101599" tIns="50799" rIns="101599" bIns="50799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76738" y="3708400"/>
            <a:ext cx="7200053" cy="2556933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81167" y="1716458"/>
            <a:ext cx="7200053" cy="1947333"/>
          </a:xfrm>
        </p:spPr>
        <p:txBody>
          <a:bodyPr tIns="0" rIns="50799" bIns="0" anchor="b">
            <a:normAutofit/>
          </a:bodyPr>
          <a:lstStyle>
            <a:lvl1pPr marL="0" indent="0" algn="r">
              <a:buNone/>
              <a:defRPr sz="2200">
                <a:solidFill>
                  <a:schemeClr val="tx1"/>
                </a:solidFill>
                <a:effectLst/>
              </a:defRPr>
            </a:lvl1pPr>
            <a:lvl2pPr marL="507995" indent="0" algn="ctr">
              <a:buNone/>
            </a:lvl2pPr>
            <a:lvl3pPr marL="1015990" indent="0" algn="ctr">
              <a:buNone/>
            </a:lvl3pPr>
            <a:lvl4pPr marL="1523985" indent="0" algn="ctr">
              <a:buNone/>
            </a:lvl4pPr>
            <a:lvl5pPr marL="2031980" indent="0" algn="ctr">
              <a:buNone/>
            </a:lvl5pPr>
            <a:lvl6pPr marL="2539975" indent="0" algn="ctr">
              <a:buNone/>
            </a:lvl6pPr>
            <a:lvl7pPr marL="3047970" indent="0" algn="ctr">
              <a:buNone/>
            </a:lvl7pPr>
            <a:lvl8pPr marL="3555964" indent="0" algn="ctr">
              <a:buNone/>
            </a:lvl8pPr>
            <a:lvl9pPr marL="4063959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40784-88FC-4906-80FE-938AA0A8F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07EE0-E250-49AD-A8D1-8582022A14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4"/>
            <a:ext cx="2286000" cy="65016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305154"/>
            <a:ext cx="6688667" cy="65016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DDD0C-37C9-41C2-967B-766737CFA7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F3CB6-8324-4BA6-96FD-0BE2EFD9F4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5280025"/>
            <a:ext cx="10160000" cy="23479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lIns="101599" tIns="50799" rIns="101599" bIns="50799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5" name="Freeform 8"/>
          <p:cNvSpPr>
            <a:spLocks/>
          </p:cNvSpPr>
          <p:nvPr/>
        </p:nvSpPr>
        <p:spPr bwMode="auto">
          <a:xfrm>
            <a:off x="6783388" y="0"/>
            <a:ext cx="3376612" cy="7620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lIns="101599" tIns="50799" rIns="101599" bIns="50799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982042"/>
            <a:ext cx="7366000" cy="2029292"/>
          </a:xfrm>
        </p:spPr>
        <p:txBody>
          <a:bodyPr tIns="0" bIns="0" anchor="t"/>
          <a:lstStyle>
            <a:lvl1pPr algn="l">
              <a:buNone/>
              <a:defRPr sz="47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2762000"/>
            <a:ext cx="7366000" cy="1185209"/>
          </a:xfrm>
        </p:spPr>
        <p:txBody>
          <a:bodyPr lIns="50799" tIns="0" rIns="50799" bIns="0" anchor="b"/>
          <a:lstStyle>
            <a:lvl1pPr marL="0" indent="0" algn="l">
              <a:buNone/>
              <a:defRPr sz="2200">
                <a:solidFill>
                  <a:schemeClr val="tx1"/>
                </a:solidFill>
                <a:effectLst/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8DA82-D5A0-4F62-868B-7E97DBE0A6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8297333" cy="1270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064000" cy="5028848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1333" y="1778000"/>
            <a:ext cx="4064000" cy="5028848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552B9-1DDB-4C72-9053-4472BCCA81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389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6096000"/>
            <a:ext cx="4489098" cy="931333"/>
          </a:xfrm>
        </p:spPr>
        <p:txBody>
          <a:bodyPr/>
          <a:lstStyle>
            <a:lvl1pPr marL="0" indent="0">
              <a:buNone/>
              <a:defRPr sz="2700" b="1">
                <a:solidFill>
                  <a:schemeClr val="accent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161140" y="6096000"/>
            <a:ext cx="4490861" cy="931333"/>
          </a:xfrm>
        </p:spPr>
        <p:txBody>
          <a:bodyPr/>
          <a:lstStyle>
            <a:lvl1pPr marL="0" indent="0">
              <a:buNone/>
              <a:defRPr sz="2700" b="1">
                <a:solidFill>
                  <a:schemeClr val="accent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1685458"/>
            <a:ext cx="4489098" cy="4379737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0" y="1685458"/>
            <a:ext cx="4490861" cy="4379737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69149-E93E-4C5A-9071-2EAE61596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8300720" cy="1270000"/>
          </a:xfrm>
        </p:spPr>
        <p:txBody>
          <a:bodyPr/>
          <a:lstStyle>
            <a:lvl1pPr algn="l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79631-13E7-4CAE-8B58-6D6F15E4E1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475FB-434C-4BA8-9ADB-895BA5B07A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317253"/>
            <a:ext cx="3556000" cy="811389"/>
          </a:xfrm>
        </p:spPr>
        <p:txBody>
          <a:bodyPr tIns="0" bIns="0" anchor="t"/>
          <a:lstStyle>
            <a:lvl1pPr algn="l">
              <a:buNone/>
              <a:defRPr sz="20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238249"/>
            <a:ext cx="3048000" cy="1016000"/>
          </a:xfrm>
        </p:spPr>
        <p:txBody>
          <a:bodyPr lIns="50799" tIns="0" rIns="50799" bIns="0" anchor="b"/>
          <a:lstStyle>
            <a:lvl1pPr marL="0" indent="0" algn="l">
              <a:buNone/>
              <a:defRPr sz="16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08000" y="2201334"/>
            <a:ext cx="7874000" cy="423333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063038" y="7135813"/>
            <a:ext cx="846137" cy="4048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5277C-ABEB-458A-BB37-206B61D42C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4147" y="1895232"/>
            <a:ext cx="3393187" cy="1393120"/>
          </a:xfrm>
        </p:spPr>
        <p:txBody>
          <a:bodyPr anchor="b"/>
          <a:lstStyle>
            <a:lvl1pPr algn="l">
              <a:buNone/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4031" y="1133230"/>
            <a:ext cx="4572000" cy="45720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4149" y="3331961"/>
            <a:ext cx="3393184" cy="2959424"/>
          </a:xfrm>
        </p:spPr>
        <p:txBody>
          <a:bodyPr lIns="50799" rIns="50799"/>
          <a:lstStyle>
            <a:lvl1pPr marL="0" indent="0">
              <a:buFontTx/>
              <a:buNone/>
              <a:defRPr sz="13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CCC7A-6D6C-4D95-8BDE-F12E84699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5280025"/>
            <a:ext cx="10160000" cy="23479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lIns="101599" tIns="50799" rIns="101599" bIns="50799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8128000" y="0"/>
            <a:ext cx="2032000" cy="7620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lIns="101599" tIns="50799" rIns="101599" bIns="50799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508000" y="304800"/>
            <a:ext cx="8297863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799" tIns="50799" rIns="50799" bIns="5079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508000" y="1778000"/>
            <a:ext cx="8297863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599" tIns="50799" rIns="101599" bIns="507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508000" y="7135813"/>
            <a:ext cx="2370138" cy="404812"/>
          </a:xfrm>
          <a:prstGeom prst="rect">
            <a:avLst/>
          </a:prstGeom>
        </p:spPr>
        <p:txBody>
          <a:bodyPr vert="horz" lIns="101599" tIns="50799" rIns="101599" bIns="0" anchor="b"/>
          <a:lstStyle>
            <a:lvl1pPr algn="l" eaLnBrk="1" latinLnBrk="0" hangingPunct="1">
              <a:defRPr kumimoji="0" sz="1100">
                <a:solidFill>
                  <a:schemeClr val="tx2">
                    <a:shade val="50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471863" y="7135813"/>
            <a:ext cx="3216275" cy="404812"/>
          </a:xfrm>
          <a:prstGeom prst="rect">
            <a:avLst/>
          </a:prstGeom>
        </p:spPr>
        <p:txBody>
          <a:bodyPr vert="horz" lIns="0" tIns="50799" rIns="0" bIns="0" anchor="b"/>
          <a:lstStyle>
            <a:lvl1pPr algn="ctr" eaLnBrk="1" latinLnBrk="0" hangingPunct="1">
              <a:defRPr kumimoji="0" sz="1100">
                <a:solidFill>
                  <a:schemeClr val="tx2">
                    <a:shade val="50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9059863" y="7135813"/>
            <a:ext cx="846137" cy="404812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400" b="1" smtClean="0">
                <a:solidFill>
                  <a:schemeClr val="tx2">
                    <a:shade val="50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D4E4B377-440F-4144-89A5-CC43768ACF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6" r:id="rId5"/>
    <p:sldLayoutId id="2147483681" r:id="rId6"/>
    <p:sldLayoutId id="2147483680" r:id="rId7"/>
    <p:sldLayoutId id="2147483687" r:id="rId8"/>
    <p:sldLayoutId id="2147483688" r:id="rId9"/>
    <p:sldLayoutId id="2147483679" r:id="rId10"/>
    <p:sldLayoutId id="2147483678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51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Franklin Gothic Book" pitchFamily="34" charset="0"/>
        </a:defRPr>
      </a:lvl9pPr>
    </p:titleStyle>
    <p:bodyStyle>
      <a:lvl1pPr marL="466725" indent="-4254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01688" indent="-3032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16013" indent="-2841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420813" indent="-263525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655763" indent="-20161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41" indent="-203198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133579" indent="-203198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377416" indent="-203198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90774" indent="-203198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76738" y="990601"/>
            <a:ext cx="8870462" cy="4572000"/>
          </a:xfrm>
        </p:spPr>
        <p:txBody>
          <a:bodyPr lIns="0" tIns="0" rIns="0" bIns="0">
            <a:normAutofit/>
          </a:bodyPr>
          <a:lstStyle/>
          <a:p>
            <a:pPr algn="l" fontAlgn="auto">
              <a:lnSpc>
                <a:spcPct val="95000"/>
              </a:lnSpc>
              <a:spcAft>
                <a:spcPts val="0"/>
              </a:spcAft>
              <a:defRPr/>
            </a:pPr>
            <a:r>
              <a:rPr sz="4700" cap="small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</a:rPr>
              <a:t>Smart Classroom: </a:t>
            </a:r>
            <a:br>
              <a:rPr sz="4700" cap="small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</a:rPr>
            </a:br>
            <a:r>
              <a:rPr sz="4700" cap="small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</a:rPr>
              <a:t>Bringing Pervasive Computing </a:t>
            </a:r>
            <a:br>
              <a:rPr sz="4700" cap="small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</a:rPr>
            </a:br>
            <a:r>
              <a:rPr sz="4700" cap="small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</a:rPr>
              <a:t>into Distance Learning</a:t>
            </a:r>
            <a:endParaRPr sz="4800" cap="small">
              <a:solidFill>
                <a:schemeClr val="accent1">
                  <a:lumMod val="20000"/>
                  <a:lumOff val="80000"/>
                </a:schemeClr>
              </a:solidFill>
              <a:latin typeface="Arial" charset="0"/>
            </a:endParaRPr>
          </a:p>
        </p:txBody>
      </p:sp>
      <p:sp>
        <p:nvSpPr>
          <p:cNvPr id="14338" name="Subtitle 5"/>
          <p:cNvSpPr>
            <a:spLocks noGrp="1"/>
          </p:cNvSpPr>
          <p:nvPr>
            <p:ph type="subTitle" idx="1"/>
          </p:nvPr>
        </p:nvSpPr>
        <p:spPr>
          <a:xfrm>
            <a:off x="736600" y="4800600"/>
            <a:ext cx="7199313" cy="1447800"/>
          </a:xfrm>
        </p:spPr>
        <p:txBody>
          <a:bodyPr/>
          <a:lstStyle/>
          <a:p>
            <a:r>
              <a:rPr lang="en-US" smtClean="0"/>
              <a:t>Paper by Shi, Qin, Suo, &amp; Xiao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Presented by Alan Kelly</a:t>
            </a:r>
            <a:br>
              <a:rPr lang="en-US" smtClean="0"/>
            </a:br>
            <a:r>
              <a:rPr lang="en-US" smtClean="0"/>
              <a:t>November 16, 2011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Context-Awareness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Situational contexts (e.g. instructor gestures or keywords) determine which feed(s) are shown to remote students</a:t>
            </a:r>
          </a:p>
          <a:p>
            <a:endParaRPr lang="en-US" smtClean="0"/>
          </a:p>
          <a:p>
            <a:r>
              <a:rPr lang="en-US" smtClean="0"/>
              <a:t>Ontology is developed using user, location, time, activity, service, environment, and platform variables to associate contexts with particular views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2184B4-8DD2-4414-AB3B-5339CD175590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Scalability—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000" dirty="0" smtClean="0"/>
              <a:t>Totally Ordered Reliable Multicast (TORM)</a:t>
            </a:r>
            <a:endParaRPr lang="en-US" dirty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Hierarchical structure</a:t>
            </a:r>
          </a:p>
          <a:p>
            <a:pPr lvl="1"/>
            <a:r>
              <a:rPr lang="en-US" sz="2000" smtClean="0"/>
              <a:t>In contrast to typical tree model, multiple top-level sources exist</a:t>
            </a:r>
          </a:p>
          <a:p>
            <a:pPr lvl="1"/>
            <a:r>
              <a:rPr lang="en-US" sz="2000" smtClean="0"/>
              <a:t>Multicast within each tree is augmented by Unicast tunnels between top-level sources</a:t>
            </a:r>
          </a:p>
          <a:p>
            <a:pPr lvl="1"/>
            <a:r>
              <a:rPr lang="en-US" sz="2000" smtClean="0"/>
              <a:t>Bandwidth differences are addressed by splitting users into homogeneous groups</a:t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endParaRPr lang="en-US" sz="2000" smtClean="0"/>
          </a:p>
          <a:p>
            <a:endParaRPr lang="en-US" sz="2400" smtClean="0"/>
          </a:p>
          <a:p>
            <a:r>
              <a:rPr lang="en-US" sz="2400" smtClean="0"/>
              <a:t>Serialization algorithms ensure ordered message delivery through all members </a:t>
            </a:r>
          </a:p>
          <a:p>
            <a:r>
              <a:rPr lang="en-US" sz="2400" smtClean="0"/>
              <a:t>Network congestion control scheme uses real-time network data to adapt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23C8C9-09BD-47D5-B60E-99AB1614ADC1}" type="slidenum">
              <a:rPr lang="en-US"/>
              <a:pPr>
                <a:defRPr/>
              </a:pPr>
              <a:t>11</a:t>
            </a:fld>
            <a:endParaRPr lang="en-US"/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2400" y="3921125"/>
            <a:ext cx="70104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My 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67355" indent="-426716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Despite their well-publicized success, most distance education systems don't come close to mimicking a real-world classroom</a:t>
            </a:r>
          </a:p>
          <a:p>
            <a:pPr marL="467355" indent="-426716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467355" indent="-426716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Recent (and not-so-recent) innovations in smart spaces offer a wide range of options to improve this experience</a:t>
            </a:r>
          </a:p>
          <a:p>
            <a:pPr marL="467355" indent="-426716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467355" indent="-426716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Study is needed to determine if these experience improvements actually improve the successfulness of distance education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7A0DE-C629-48C3-82FA-F7C8E694FA7E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8534400" cy="1270000"/>
          </a:xfrm>
        </p:spPr>
        <p:txBody>
          <a:bodyPr/>
          <a:lstStyle/>
          <a:p>
            <a:r>
              <a:rPr lang="en-US" sz="4700" smtClean="0"/>
              <a:t>Currently </a:t>
            </a:r>
            <a:br>
              <a:rPr lang="en-US" sz="4700" smtClean="0"/>
            </a:br>
            <a:r>
              <a:rPr lang="en-US" sz="4700" smtClean="0"/>
              <a:t>Distance Education Systems…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Can’t capture traditional classroom experience</a:t>
            </a:r>
          </a:p>
          <a:p>
            <a:pPr lvl="1"/>
            <a:r>
              <a:rPr lang="en-US" sz="2400" smtClean="0"/>
              <a:t>Focal point is dynamic as teachers move, gesture</a:t>
            </a:r>
          </a:p>
          <a:p>
            <a:pPr lvl="1"/>
            <a:r>
              <a:rPr lang="en-US" sz="2400" smtClean="0"/>
              <a:t>Desktop-centric model assumes fixed users</a:t>
            </a:r>
          </a:p>
          <a:p>
            <a:r>
              <a:rPr lang="en-US" sz="2800" smtClean="0"/>
              <a:t>Aren't scalable</a:t>
            </a:r>
          </a:p>
          <a:p>
            <a:pPr lvl="1"/>
            <a:r>
              <a:rPr lang="en-US" sz="2400" smtClean="0"/>
              <a:t>Commercial videoconferencing systems used</a:t>
            </a:r>
          </a:p>
          <a:p>
            <a:pPr lvl="1"/>
            <a:r>
              <a:rPr lang="en-US" sz="2400" smtClean="0"/>
              <a:t>Client/server model: central node with fixed capacity</a:t>
            </a:r>
          </a:p>
          <a:p>
            <a:r>
              <a:rPr lang="en-US" sz="2800" smtClean="0"/>
              <a:t>Assume uniformity of student systems</a:t>
            </a:r>
          </a:p>
          <a:p>
            <a:pPr lvl="1"/>
            <a:r>
              <a:rPr lang="en-US" sz="2400" smtClean="0"/>
              <a:t>Rigid network and device requirements defined</a:t>
            </a:r>
          </a:p>
          <a:p>
            <a:pPr lvl="1"/>
            <a:r>
              <a:rPr lang="en-US" sz="2400" smtClean="0"/>
              <a:t>Slow systems: Quality does not degrade gracefully</a:t>
            </a:r>
          </a:p>
          <a:p>
            <a:pPr lvl="1"/>
            <a:r>
              <a:rPr lang="en-US" sz="2400" smtClean="0"/>
              <a:t>Fast systems: Slowed to least common denominator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DA777A-6B8E-4A85-8CED-B4CF5859F749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Smart Classroom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00" y="6705600"/>
            <a:ext cx="7543800" cy="838200"/>
          </a:xfrm>
          <a:solidFill>
            <a:srgbClr val="404040">
              <a:alpha val="50196"/>
            </a:srgbClr>
          </a:solidFill>
        </p:spPr>
        <p:txBody>
          <a:bodyPr>
            <a:normAutofit fontScale="85000" lnSpcReduction="10000"/>
          </a:bodyPr>
          <a:lstStyle/>
          <a:p>
            <a:pPr marL="467355" indent="-42671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/>
              <a:t>Integrated system for next-generation distance learning</a:t>
            </a:r>
          </a:p>
          <a:p>
            <a:pPr marL="467355" indent="-42671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/>
              <a:t>Key Laboratory of Pervasive Computing, </a:t>
            </a:r>
            <a:r>
              <a:rPr lang="en-US" sz="2400" dirty="0" err="1" smtClean="0"/>
              <a:t>Tsinghua</a:t>
            </a:r>
            <a:r>
              <a:rPr lang="en-US" sz="2400" dirty="0" smtClean="0"/>
              <a:t> University</a:t>
            </a: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/>
          <a:srcRect l="27330" t="15312" r="14104" b="9892"/>
          <a:stretch>
            <a:fillRect/>
          </a:stretch>
        </p:blipFill>
        <p:spPr bwMode="auto">
          <a:xfrm>
            <a:off x="584200" y="1390650"/>
            <a:ext cx="7543800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BE6549-49B7-43E7-B144-4C78463B5326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User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67355" indent="-426716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Persons enter the classroom</a:t>
            </a:r>
          </a:p>
          <a:p>
            <a:pPr marL="802632" lvl="1" indent="-304797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Identified through facial and voice recognition</a:t>
            </a:r>
          </a:p>
          <a:p>
            <a:pPr marL="802632" lvl="1" indent="-304797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If identified as a lecturer, granted control over the classroom’s smart functions</a:t>
            </a:r>
          </a:p>
          <a:p>
            <a:pPr marL="802632" lvl="1" indent="-304797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Lecturer takes a badge with an embedded location sensor to allow motion-tracking</a:t>
            </a:r>
          </a:p>
          <a:p>
            <a:pPr marL="802632" lvl="1" indent="-304797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Everyone else identified as local students</a:t>
            </a:r>
          </a:p>
          <a:p>
            <a:pPr marL="467355" indent="-426716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Lecturer uses voice and gesture controls</a:t>
            </a:r>
          </a:p>
          <a:p>
            <a:pPr marL="802632" lvl="1" indent="-304797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Start lecture (turns on smart functionalities)</a:t>
            </a:r>
          </a:p>
          <a:p>
            <a:pPr marL="802632" lvl="1" indent="-304797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Load a particular courseware chapter, etc.</a:t>
            </a:r>
          </a:p>
          <a:p>
            <a:pPr marL="467355" indent="-426716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56B0E-9439-4E6C-A995-A635DA81A8A9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User Experience II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Course begins</a:t>
            </a:r>
          </a:p>
          <a:p>
            <a:pPr lvl="1"/>
            <a:r>
              <a:rPr lang="en-US" smtClean="0"/>
              <a:t>Smart Cameraman Agent is activated to focus on the lecturer's current location</a:t>
            </a:r>
          </a:p>
          <a:p>
            <a:pPr lvl="1"/>
            <a:r>
              <a:rPr lang="en-US" smtClean="0"/>
              <a:t>HTML-based multimedia courseware is projected on the Media Board</a:t>
            </a:r>
          </a:p>
          <a:p>
            <a:pPr lvl="1"/>
            <a:r>
              <a:rPr lang="en-US" smtClean="0"/>
              <a:t>Lecturer can use gestures to perform "mouse" functions like highlighting, scrolling, adding images to the screen,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164F2F-59A5-412E-88AB-3EC6B8F14B3B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User Experience III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Remote students are integrated</a:t>
            </a:r>
          </a:p>
          <a:p>
            <a:pPr lvl="1"/>
            <a:r>
              <a:rPr lang="en-US" smtClean="0"/>
              <a:t>Lecturer can grant remote students the floor by gesture or voice command</a:t>
            </a:r>
          </a:p>
          <a:p>
            <a:pPr lvl="1"/>
            <a:r>
              <a:rPr lang="en-US" smtClean="0"/>
              <a:t>Remote students can request the floor, their icon on the student board will twinkle</a:t>
            </a:r>
          </a:p>
          <a:p>
            <a:pPr lvl="1"/>
            <a:r>
              <a:rPr lang="en-US" smtClean="0"/>
              <a:t>When the floor is granted to a specific remote student, his video and audio streams are synchronously played in the Classroom and to other remote students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C7A0AB-EBCC-4F85-88B9-C972B2238828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Location Tracking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Objectives: Allow lecturer to roam freely, identify location of all potential speakers</a:t>
            </a:r>
          </a:p>
          <a:p>
            <a:r>
              <a:rPr lang="en-US" smtClean="0"/>
              <a:t>Position tracked using lecturer’s badge transmitters and multiple receivers placed at known points around the room</a:t>
            </a:r>
          </a:p>
          <a:p>
            <a:r>
              <a:rPr lang="en-US" smtClean="0"/>
              <a:t>Cicada</a:t>
            </a:r>
          </a:p>
          <a:p>
            <a:pPr lvl="1"/>
            <a:r>
              <a:rPr lang="en-US" smtClean="0"/>
              <a:t>Time Difference of Arrival (TDOA) between radiofrequency (RF) and ultrasound signals</a:t>
            </a:r>
          </a:p>
          <a:p>
            <a:pPr lvl="1"/>
            <a:r>
              <a:rPr lang="en-US" smtClean="0"/>
              <a:t>Position determined within 5cm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1A1C6D-451F-434B-B1CA-670F76C2A0C7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Direct Manipulation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smtClean="0"/>
              <a:t>Objective: Cursor </a:t>
            </a:r>
            <a:br>
              <a:rPr lang="en-US" sz="3200" smtClean="0"/>
            </a:br>
            <a:r>
              <a:rPr lang="en-US" sz="3200" smtClean="0"/>
              <a:t>control at a distance</a:t>
            </a:r>
          </a:p>
          <a:p>
            <a:r>
              <a:rPr lang="en-US" sz="3200" smtClean="0"/>
              <a:t>CollabPointer</a:t>
            </a:r>
          </a:p>
          <a:p>
            <a:pPr lvl="1"/>
            <a:r>
              <a:rPr lang="en-US" sz="2800" smtClean="0"/>
              <a:t>Laser pointer to </a:t>
            </a:r>
            <a:br>
              <a:rPr lang="en-US" sz="2800" smtClean="0"/>
            </a:br>
            <a:r>
              <a:rPr lang="en-US" sz="2800" smtClean="0"/>
              <a:t>position cursor </a:t>
            </a:r>
          </a:p>
          <a:p>
            <a:pPr lvl="1"/>
            <a:r>
              <a:rPr lang="en-US" sz="2800" smtClean="0"/>
              <a:t>RF transmitter to </a:t>
            </a:r>
            <a:br>
              <a:rPr lang="en-US" sz="2800" smtClean="0"/>
            </a:br>
            <a:r>
              <a:rPr lang="en-US" sz="2800" smtClean="0"/>
              <a:t>register clicks</a:t>
            </a:r>
          </a:p>
          <a:p>
            <a:r>
              <a:rPr lang="en-US" sz="3200" smtClean="0"/>
              <a:t>Multi-user support</a:t>
            </a:r>
          </a:p>
          <a:p>
            <a:pPr lvl="1"/>
            <a:r>
              <a:rPr lang="en-US" sz="2800" smtClean="0"/>
              <a:t>Each CollabPointer broadcasts a unique id</a:t>
            </a:r>
          </a:p>
          <a:p>
            <a:pPr lvl="1"/>
            <a:r>
              <a:rPr lang="en-US" sz="2800" smtClean="0"/>
              <a:t>Users are assigned levels of access priority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F39F27-9070-44E6-9AC0-1C5BDCBBB99E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/>
          <a:srcRect l="4131" r="3613" b="10001"/>
          <a:stretch>
            <a:fillRect/>
          </a:stretch>
        </p:blipFill>
        <p:spPr bwMode="auto">
          <a:xfrm>
            <a:off x="4927600" y="1905000"/>
            <a:ext cx="5105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Speaker Tracking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Objectives: Avoid need for lecturer to carry or pass a microphone, provide focal point for cameras or other devices</a:t>
            </a:r>
          </a:p>
          <a:p>
            <a:r>
              <a:rPr lang="en-US" smtClean="0"/>
              <a:t>Where is the speaker? Four microphone arrays on walls, TDOA provides location </a:t>
            </a:r>
          </a:p>
          <a:p>
            <a:r>
              <a:rPr lang="en-US" smtClean="0"/>
              <a:t>Who’s speaking? All students given Cicada location badges so identity at that location can be determined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92C9E-8465-4D46-A0DC-453DE8E48208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776</TotalTime>
  <Words>546</Words>
  <Application>Microsoft Office PowerPoint</Application>
  <PresentationFormat>Custom</PresentationFormat>
  <Paragraphs>84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6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Times New Roman</vt:lpstr>
      <vt:lpstr>Arial</vt:lpstr>
      <vt:lpstr>Franklin Gothic Book</vt:lpstr>
      <vt:lpstr>Wingdings 2</vt:lpstr>
      <vt:lpstr>Calibri</vt:lpstr>
      <vt:lpstr>Technic</vt:lpstr>
      <vt:lpstr>Technic</vt:lpstr>
      <vt:lpstr>Technic</vt:lpstr>
      <vt:lpstr>Technic</vt:lpstr>
      <vt:lpstr>Technic</vt:lpstr>
      <vt:lpstr>Technic</vt:lpstr>
      <vt:lpstr>Slide 1</vt:lpstr>
      <vt:lpstr>Currently  Distance Education Systems…</vt:lpstr>
      <vt:lpstr>Smart Classroom Project</vt:lpstr>
      <vt:lpstr>User Experience</vt:lpstr>
      <vt:lpstr>User Experience II</vt:lpstr>
      <vt:lpstr>User Experience III</vt:lpstr>
      <vt:lpstr>Location Tracking</vt:lpstr>
      <vt:lpstr>Direct Manipulation</vt:lpstr>
      <vt:lpstr>Speaker Tracking</vt:lpstr>
      <vt:lpstr>Context-Awareness</vt:lpstr>
      <vt:lpstr>Scalability— Totally Ordered Reliable Multicast (TORM)</vt:lpstr>
      <vt:lpstr>My Conclusions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Alan Kelly</cp:lastModifiedBy>
  <cp:revision>35</cp:revision>
  <dcterms:created xsi:type="dcterms:W3CDTF">2004-05-06T09:28:21Z</dcterms:created>
  <dcterms:modified xsi:type="dcterms:W3CDTF">2011-11-17T01:00:02Z</dcterms:modified>
</cp:coreProperties>
</file>