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4" r:id="rId4"/>
    <p:sldId id="276" r:id="rId5"/>
    <p:sldId id="282" r:id="rId6"/>
    <p:sldId id="259" r:id="rId7"/>
    <p:sldId id="262" r:id="rId8"/>
    <p:sldId id="280" r:id="rId9"/>
    <p:sldId id="278" r:id="rId10"/>
    <p:sldId id="279" r:id="rId11"/>
    <p:sldId id="263" r:id="rId12"/>
    <p:sldId id="264" r:id="rId13"/>
    <p:sldId id="265" r:id="rId14"/>
    <p:sldId id="266" r:id="rId15"/>
    <p:sldId id="286" r:id="rId16"/>
    <p:sldId id="267" r:id="rId17"/>
    <p:sldId id="284" r:id="rId18"/>
    <p:sldId id="268" r:id="rId19"/>
    <p:sldId id="270" r:id="rId20"/>
    <p:sldId id="269" r:id="rId21"/>
    <p:sldId id="285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4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B4E8-3483-4CC2-9554-83F1E1FFA8B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D763-6764-454A-ABCD-5E3604D30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D763-6764-454A-ABCD-5E3604D309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3C25A2-F158-4F14-9871-D5F6CA166380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7AF2-7F16-496F-87EF-B2054B56730E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70AC-16F1-4E45-BCEA-FEE3562DE4A3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3133-7EEB-4219-BC72-DDAC28E54D36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685-1ACD-4E08-9E1F-E0D217BDA59F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C98-BC55-413E-84E6-335802CFB557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B6E9E1-1257-458C-9CE6-267544896238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BE3A835-02C7-4E8B-A94A-AB49D78533BF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A0C9-7A91-4E0E-8630-FFA87BD9B37A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E22F-037E-44BE-8EEB-DDF57D8DC006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E5E-048A-4448-85DB-2CF50806E5B5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E9015A-5D41-4B70-8D2D-003DC467EE89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462FAE-6152-449A-9CCD-BF4EDE76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The PERSONA Service Platform for AAL Spaces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Mohammad-Reza </a:t>
            </a:r>
            <a:r>
              <a:rPr lang="en-US" dirty="0" err="1" smtClean="0"/>
              <a:t>Tazari</a:t>
            </a:r>
            <a:r>
              <a:rPr lang="en-US" dirty="0" smtClean="0"/>
              <a:t>, </a:t>
            </a:r>
            <a:r>
              <a:rPr lang="en-US" dirty="0" err="1" smtClean="0"/>
              <a:t>Rancesco</a:t>
            </a:r>
            <a:r>
              <a:rPr lang="en-US" dirty="0" smtClean="0"/>
              <a:t> </a:t>
            </a:r>
            <a:r>
              <a:rPr lang="en-US" dirty="0" err="1" smtClean="0"/>
              <a:t>Furfari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Juan-Pablo </a:t>
            </a:r>
            <a:r>
              <a:rPr lang="en-US" dirty="0" err="1" smtClean="0"/>
              <a:t>Lazaro</a:t>
            </a:r>
            <a:r>
              <a:rPr lang="en-US" dirty="0" smtClean="0"/>
              <a:t> Ramos, and </a:t>
            </a:r>
            <a:r>
              <a:rPr lang="en-US" dirty="0" err="1" smtClean="0"/>
              <a:t>Erina</a:t>
            </a:r>
            <a:r>
              <a:rPr lang="en-US" dirty="0" smtClean="0"/>
              <a:t> Ferro</a:t>
            </a:r>
          </a:p>
          <a:p>
            <a:endParaRPr lang="en-US" sz="2300" dirty="0" smtClean="0"/>
          </a:p>
          <a:p>
            <a:r>
              <a:rPr lang="en-US" sz="2600" b="1" dirty="0" smtClean="0"/>
              <a:t>Presented By:</a:t>
            </a:r>
          </a:p>
          <a:p>
            <a:r>
              <a:rPr lang="en-US" sz="2600" b="1" dirty="0" smtClean="0"/>
              <a:t>Omar Nachawati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SODAPOP</a:t>
            </a:r>
            <a:endParaRPr lang="en-US" b="1" dirty="0" smtClean="0"/>
          </a:p>
          <a:p>
            <a:r>
              <a:rPr lang="en-US" dirty="0" smtClean="0"/>
              <a:t>Message Brokering</a:t>
            </a:r>
          </a:p>
          <a:p>
            <a:r>
              <a:rPr lang="en-US" dirty="0" smtClean="0"/>
              <a:t>Flexible, abstract middleware</a:t>
            </a:r>
          </a:p>
          <a:p>
            <a:r>
              <a:rPr lang="en-US" b="1" dirty="0" smtClean="0"/>
              <a:t>Non-</a:t>
            </a:r>
            <a:r>
              <a:rPr lang="en-US" dirty="0" smtClean="0"/>
              <a:t>SOA based architecture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support for ontology-based inference</a:t>
            </a:r>
          </a:p>
          <a:p>
            <a:r>
              <a:rPr lang="en-US" dirty="0" smtClean="0"/>
              <a:t>By separating types of messages into different channels, modular specifications are allowed</a:t>
            </a:r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Amigo</a:t>
            </a:r>
          </a:p>
          <a:p>
            <a:r>
              <a:rPr lang="en-US" dirty="0" smtClean="0"/>
              <a:t>Object Brokering</a:t>
            </a:r>
          </a:p>
          <a:p>
            <a:r>
              <a:rPr lang="en-US" b="1" dirty="0" smtClean="0"/>
              <a:t>Concrete</a:t>
            </a:r>
            <a:r>
              <a:rPr lang="en-US" dirty="0" smtClean="0"/>
              <a:t> middleware defines certain scenarios</a:t>
            </a:r>
          </a:p>
          <a:p>
            <a:r>
              <a:rPr lang="en-US" dirty="0" smtClean="0"/>
              <a:t>SOA-based architecture</a:t>
            </a:r>
            <a:endParaRPr lang="en-US" i="1" dirty="0" smtClean="0"/>
          </a:p>
          <a:p>
            <a:r>
              <a:rPr lang="en-US" dirty="0" smtClean="0"/>
              <a:t>Support for ontology-based inference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concept of separating types of messages into different channels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PERSONA Architecture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Open standard means faster adoptions (maybe)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Combines SOA-based Amigo architecture with SODAPOP bus-based architecture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Uses </a:t>
            </a:r>
            <a:r>
              <a:rPr lang="en-US" dirty="0" err="1" smtClean="0"/>
              <a:t>ontologies</a:t>
            </a:r>
            <a:r>
              <a:rPr lang="en-US" dirty="0" smtClean="0"/>
              <a:t> to support service discovery, match-making, and composition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Five architectural aspects: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Abstract Physical Architecture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Interoperability Framework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PERSONA Platform Services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Middleware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Ontological Modeling</a:t>
            </a:r>
          </a:p>
          <a:p>
            <a:pPr lvl="1">
              <a:buClr>
                <a:schemeClr val="accent4"/>
              </a:buClr>
            </a:pPr>
            <a:endParaRPr lang="en-US" dirty="0" smtClean="0"/>
          </a:p>
          <a:p>
            <a:pPr lvl="1">
              <a:buClr>
                <a:schemeClr val="accent4"/>
              </a:buClr>
            </a:pPr>
            <a:endParaRPr lang="en-US" dirty="0" smtClean="0"/>
          </a:p>
          <a:p>
            <a:pPr lvl="1">
              <a:buClr>
                <a:schemeClr val="accent4"/>
              </a:buClr>
            </a:pPr>
            <a:endParaRPr lang="en-US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Abstract Physical Architecture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Provides a uniform view of the physical network, providing seamless integration of many different devices and network standards.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Distributed + Auto-</a:t>
            </a:r>
            <a:r>
              <a:rPr lang="en-US" dirty="0" err="1" smtClean="0"/>
              <a:t>Config</a:t>
            </a:r>
            <a:endParaRPr lang="en-US" dirty="0" smtClean="0"/>
          </a:p>
          <a:p>
            <a:pPr>
              <a:buClr>
                <a:schemeClr val="accent4"/>
              </a:buClr>
            </a:pPr>
            <a:r>
              <a:rPr lang="en-US" dirty="0" smtClean="0"/>
              <a:t>Supports the composition of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many physical sensors into</a:t>
            </a:r>
            <a:br>
              <a:rPr lang="en-US" dirty="0" smtClean="0"/>
            </a:br>
            <a:r>
              <a:rPr lang="en-US" dirty="0" smtClean="0"/>
              <a:t>one logical sensor, such as</a:t>
            </a:r>
            <a:br>
              <a:rPr lang="en-US" dirty="0" smtClean="0"/>
            </a:br>
            <a:r>
              <a:rPr lang="en-US" dirty="0" smtClean="0"/>
              <a:t>a single posture sensor that</a:t>
            </a:r>
            <a:br>
              <a:rPr lang="en-US" dirty="0" smtClean="0"/>
            </a:br>
            <a:r>
              <a:rPr lang="en-US" dirty="0" smtClean="0"/>
              <a:t>itself is comprised of many</a:t>
            </a:r>
            <a:br>
              <a:rPr lang="en-US" dirty="0" smtClean="0"/>
            </a:br>
            <a:r>
              <a:rPr lang="en-US" dirty="0" smtClean="0"/>
              <a:t>physical accelerometer sensors.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5791200" y="3645720"/>
            <a:ext cx="3352800" cy="32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Interoperability Framework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2400" dirty="0" smtClean="0"/>
              <a:t>Defines four SODAPOP-style channels (called buses) to better handle general types of communications: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24633"/>
            <a:ext cx="5562600" cy="36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مربع نص 18"/>
          <p:cNvSpPr txBox="1"/>
          <p:nvPr/>
        </p:nvSpPr>
        <p:spPr>
          <a:xfrm>
            <a:off x="7162800" y="571500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RPC</a:t>
            </a:r>
            <a:endParaRPr lang="en-US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858000" y="3225225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EVENT</a:t>
            </a:r>
            <a:endParaRPr lang="en-US" sz="28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990600" y="3225225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EVENT</a:t>
            </a:r>
            <a:endParaRPr lang="en-US" sz="28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1027666" y="5715000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EVENT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PERSONA Platform Services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Consists of core set of functions useful for many AAL scenarios, other functionality is added using the </a:t>
            </a:r>
            <a:r>
              <a:rPr lang="en-US" dirty="0" err="1" smtClean="0"/>
              <a:t>OSGi</a:t>
            </a:r>
            <a:r>
              <a:rPr lang="en-US" dirty="0" smtClean="0"/>
              <a:t> plug-in architecture: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Dialog Manager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Context History </a:t>
            </a:r>
            <a:r>
              <a:rPr lang="en-US" dirty="0" err="1" smtClean="0"/>
              <a:t>Entrepot</a:t>
            </a:r>
            <a:r>
              <a:rPr lang="en-US" dirty="0" smtClean="0"/>
              <a:t> (CHE)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Situation </a:t>
            </a:r>
            <a:r>
              <a:rPr lang="en-US" dirty="0" err="1" smtClean="0"/>
              <a:t>Reasoner</a:t>
            </a:r>
            <a:r>
              <a:rPr lang="en-US" dirty="0" smtClean="0"/>
              <a:t> (using RDF - SPARQL)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Service Orchestrator (composite services)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Profiling Component (customization)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Privacy-aware </a:t>
            </a:r>
            <a:r>
              <a:rPr lang="en-US" dirty="0" err="1" smtClean="0"/>
              <a:t>Identity&amp;Security</a:t>
            </a:r>
            <a:r>
              <a:rPr lang="en-US" dirty="0" smtClean="0"/>
              <a:t> Manager (PISM)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AAL-Space Gateway (</a:t>
            </a:r>
            <a:r>
              <a:rPr lang="en-US" dirty="0" err="1" smtClean="0"/>
              <a:t>remoting</a:t>
            </a:r>
            <a:r>
              <a:rPr lang="en-US" dirty="0" smtClean="0"/>
              <a:t>)</a:t>
            </a:r>
          </a:p>
          <a:p>
            <a:pPr lvl="1">
              <a:buClr>
                <a:schemeClr val="accent4"/>
              </a:buClr>
            </a:pPr>
            <a:endParaRPr lang="en-US" dirty="0" smtClean="0"/>
          </a:p>
        </p:txBody>
      </p:sp>
      <p:sp>
        <p:nvSpPr>
          <p:cNvPr id="11" name="مستطيل 10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PERSONA Platform Services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585" y="1995681"/>
            <a:ext cx="6556215" cy="47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Set of </a:t>
            </a:r>
            <a:r>
              <a:rPr lang="en-US" dirty="0" err="1" smtClean="0"/>
              <a:t>OSGi</a:t>
            </a:r>
            <a:r>
              <a:rPr lang="en-US" dirty="0" smtClean="0"/>
              <a:t> modules organized into 3 layers, starting from the lowest level: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Abstract Connection Layer (ACL)</a:t>
            </a:r>
          </a:p>
          <a:p>
            <a:pPr lvl="2">
              <a:buClr>
                <a:schemeClr val="accent4"/>
              </a:buClr>
            </a:pPr>
            <a:r>
              <a:rPr lang="en-US" dirty="0" smtClean="0"/>
              <a:t>Provides P2P connectivity between participating nodes and supports multiple network and discovery protocols</a:t>
            </a:r>
          </a:p>
          <a:p>
            <a:pPr lvl="1">
              <a:buClr>
                <a:schemeClr val="accent4"/>
              </a:buClr>
            </a:pPr>
            <a:r>
              <a:rPr lang="en-US" dirty="0" err="1" smtClean="0"/>
              <a:t>SodaPop</a:t>
            </a:r>
            <a:r>
              <a:rPr lang="en-US" dirty="0" smtClean="0"/>
              <a:t> Layer</a:t>
            </a:r>
          </a:p>
          <a:p>
            <a:pPr lvl="2">
              <a:buClr>
                <a:schemeClr val="accent4"/>
              </a:buClr>
            </a:pPr>
            <a:r>
              <a:rPr lang="en-US" dirty="0" smtClean="0"/>
              <a:t>Organizes communication from the ACL based on message type, implements peer discovery</a:t>
            </a:r>
            <a:endParaRPr lang="en-US" i="1" dirty="0" smtClean="0"/>
          </a:p>
          <a:p>
            <a:pPr lvl="1">
              <a:buClr>
                <a:schemeClr val="accent4"/>
              </a:buClr>
            </a:pPr>
            <a:r>
              <a:rPr lang="en-US" dirty="0" smtClean="0"/>
              <a:t>PERSONA-specific Layer</a:t>
            </a:r>
          </a:p>
          <a:p>
            <a:pPr lvl="2">
              <a:buClr>
                <a:schemeClr val="accent4"/>
              </a:buClr>
            </a:pPr>
            <a:r>
              <a:rPr lang="en-US" dirty="0" smtClean="0"/>
              <a:t>Provides communication to application level via four distinct buses: Input, Output, Context and Service.</a:t>
            </a:r>
          </a:p>
          <a:p>
            <a:pPr lvl="2">
              <a:buClr>
                <a:schemeClr val="accent4"/>
              </a:buClr>
            </a:pPr>
            <a:r>
              <a:rPr lang="en-US" dirty="0" smtClean="0"/>
              <a:t>Provides ontology-based service selection using OWL-S, effectively offering solutions to inferred-problems based on the context of the AAL environment, as shown in motivation.</a:t>
            </a:r>
          </a:p>
          <a:p>
            <a:pPr lvl="1">
              <a:buClr>
                <a:schemeClr val="accent4"/>
              </a:buClr>
            </a:pP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Middleware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04" y="2438400"/>
            <a:ext cx="84486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Ontological Modeling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Adopts three elementary tools: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Semantic Web technology: RDF &amp; OWL &amp; SPARQL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Common ontology all participants share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A conceptual solution for seamless access to devices and </a:t>
            </a:r>
            <a:r>
              <a:rPr lang="en-US" dirty="0" smtClean="0"/>
              <a:t>sensors (SAIL, </a:t>
            </a:r>
            <a:r>
              <a:rPr lang="en-US" dirty="0" smtClean="0"/>
              <a:t>d</a:t>
            </a:r>
            <a:r>
              <a:rPr lang="en-US" dirty="0" smtClean="0"/>
              <a:t>escribed in the next section)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Provides a Java class library to handle ontological resources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Provides OWL class expressions to filter event-based messages, possible expressions include: Enumeration, Intersection, Restriction, Union, Complement.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SPARQL used for filtering criteria by subscribers on the Service bus.</a:t>
            </a:r>
            <a:endParaRPr lang="en-US" dirty="0" smtClean="0"/>
          </a:p>
        </p:txBody>
      </p:sp>
      <p:sp>
        <p:nvSpPr>
          <p:cNvPr id="11" name="مستطيل 10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Wireless Sensing Networks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5"/>
              </a:buClr>
            </a:pPr>
            <a:r>
              <a:rPr lang="en-US" dirty="0" smtClean="0"/>
              <a:t>Wireless Sensor Network (WSN) Requirements: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R1: Integration of various sensor network technologies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R2: Sharing of communication medium by concurrent sensor applications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R3: Management of different applications on the same WSN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R4: Management of multiple instances of the same application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R5: Dynamic discovery of sensor applications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R6: Management of logical sensors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R7: Configuration and calibration of sensor applications</a:t>
            </a:r>
          </a:p>
          <a:p>
            <a:pPr lvl="1">
              <a:buClr>
                <a:schemeClr val="accent5"/>
              </a:buClr>
            </a:pPr>
            <a:endParaRPr lang="en-US" dirty="0" smtClean="0"/>
          </a:p>
        </p:txBody>
      </p:sp>
      <p:sp>
        <p:nvSpPr>
          <p:cNvPr id="10" name="مستطيل 9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dirty="0" smtClean="0"/>
              <a:t>Introduction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Requirements Analysis</a:t>
            </a:r>
          </a:p>
          <a:p>
            <a:r>
              <a:rPr lang="en-US" dirty="0" smtClean="0"/>
              <a:t>Related Work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PERSONA Architecture</a:t>
            </a:r>
          </a:p>
          <a:p>
            <a:pPr>
              <a:buClr>
                <a:schemeClr val="accent5"/>
              </a:buClr>
            </a:pPr>
            <a:r>
              <a:rPr lang="en-US" dirty="0" smtClean="0"/>
              <a:t>Sensing the Environment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Challenges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Sensing the Environment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5"/>
              </a:buClr>
            </a:pPr>
            <a:r>
              <a:rPr lang="en-US" dirty="0" smtClean="0"/>
              <a:t>Dealing with many different types of artifacts can be complicated. Artifacts include: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Stationary (themselves comprising of multiple logical sensors)</a:t>
            </a:r>
          </a:p>
          <a:p>
            <a:pPr lvl="2">
              <a:buClr>
                <a:schemeClr val="accent5"/>
              </a:buClr>
            </a:pPr>
            <a:r>
              <a:rPr lang="en-US" dirty="0" smtClean="0"/>
              <a:t>General purpose computers, Set-top-boxes, appliances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Portable</a:t>
            </a:r>
          </a:p>
          <a:p>
            <a:pPr lvl="2">
              <a:buClr>
                <a:schemeClr val="accent5"/>
              </a:buClr>
            </a:pPr>
            <a:r>
              <a:rPr lang="en-US" dirty="0" smtClean="0"/>
              <a:t>Medical devices, Smart-phones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Wearable</a:t>
            </a:r>
          </a:p>
          <a:p>
            <a:pPr lvl="2">
              <a:buClr>
                <a:schemeClr val="accent5"/>
              </a:buClr>
            </a:pPr>
            <a:r>
              <a:rPr lang="en-US" dirty="0" smtClean="0"/>
              <a:t>Garments equipped with sensors</a:t>
            </a:r>
          </a:p>
          <a:p>
            <a:pPr>
              <a:buClr>
                <a:schemeClr val="accent5"/>
              </a:buClr>
            </a:pPr>
            <a:r>
              <a:rPr lang="en-US" dirty="0" smtClean="0"/>
              <a:t>Sensor Abstraction and Integration Layer (SAIL) provides a uniform view of sensors and is comprised of three layers built over </a:t>
            </a:r>
            <a:r>
              <a:rPr lang="en-US" dirty="0" err="1" smtClean="0"/>
              <a:t>OSGi</a:t>
            </a:r>
            <a:r>
              <a:rPr lang="en-US" dirty="0" smtClean="0"/>
              <a:t> framework: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Access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Abstraction</a:t>
            </a:r>
          </a:p>
          <a:p>
            <a:pPr lvl="1">
              <a:buClr>
                <a:schemeClr val="accent5"/>
              </a:buClr>
            </a:pPr>
            <a:r>
              <a:rPr lang="en-US" dirty="0" smtClean="0"/>
              <a:t>Integration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Sensing the Environment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781800" cy="48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Scientific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Finding new ways to support independent living for elderly and disabled people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Technical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Develop new solutions to support flexible and seamless integration of AAL services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Psychological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Pleasantness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Improved Quality of Life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Economical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Affordability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Practicality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Questions?</a:t>
            </a:r>
            <a:endParaRPr lang="en-US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 smtClean="0"/>
              <a:t>PERSONA Platform for Ambient Assisted Living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Supporting elderly and disabled people to live independently in their ‘preferred environment’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Scalable, open, standard, technological platform for AAL services, think: interoperability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21 partners from all over Europe – budget of 12</a:t>
            </a:r>
            <a:r>
              <a:rPr lang="en-US" sz="2000" dirty="0" smtClean="0"/>
              <a:t>€</a:t>
            </a:r>
            <a:r>
              <a:rPr lang="en-US" dirty="0" smtClean="0"/>
              <a:t> million</a:t>
            </a:r>
            <a:endParaRPr lang="en-US" dirty="0"/>
          </a:p>
          <a:p>
            <a:pPr lvl="1">
              <a:buClr>
                <a:schemeClr val="accent1"/>
              </a:buClr>
            </a:pPr>
            <a:endParaRPr lang="en-US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سهم إلى اليسار والأعلى 19"/>
          <p:cNvSpPr/>
          <p:nvPr/>
        </p:nvSpPr>
        <p:spPr>
          <a:xfrm rot="5400000">
            <a:off x="2362202" y="4572000"/>
            <a:ext cx="2209799" cy="2209799"/>
          </a:xfrm>
          <a:prstGeom prst="left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سهم إلى اليسار والأعلى 23"/>
          <p:cNvSpPr/>
          <p:nvPr/>
        </p:nvSpPr>
        <p:spPr>
          <a:xfrm rot="10800000">
            <a:off x="2362201" y="2362200"/>
            <a:ext cx="2209800" cy="2209800"/>
          </a:xfrm>
          <a:prstGeom prst="left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سهم إلى اليسار والأعلى 24"/>
          <p:cNvSpPr/>
          <p:nvPr/>
        </p:nvSpPr>
        <p:spPr>
          <a:xfrm rot="16200000">
            <a:off x="4572001" y="2362199"/>
            <a:ext cx="2209801" cy="2209801"/>
          </a:xfrm>
          <a:prstGeom prst="left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سهم إلى اليسار والأعلى 25"/>
          <p:cNvSpPr/>
          <p:nvPr/>
        </p:nvSpPr>
        <p:spPr>
          <a:xfrm>
            <a:off x="4572001" y="4572000"/>
            <a:ext cx="2209801" cy="2209801"/>
          </a:xfrm>
          <a:prstGeom prst="left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/>
          <p:cNvSpPr txBox="1"/>
          <p:nvPr/>
        </p:nvSpPr>
        <p:spPr>
          <a:xfrm>
            <a:off x="576249" y="2703493"/>
            <a:ext cx="1938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Social</a:t>
            </a:r>
          </a:p>
          <a:p>
            <a:pPr algn="ctr"/>
            <a:r>
              <a:rPr lang="en-US" sz="2800" b="1" dirty="0" smtClean="0"/>
              <a:t>Inclusion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609600" y="5257800"/>
            <a:ext cx="1960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Daily Life</a:t>
            </a:r>
          </a:p>
          <a:p>
            <a:pPr algn="ctr"/>
            <a:r>
              <a:rPr lang="en-US" sz="2800" b="1" dirty="0" smtClean="0"/>
              <a:t>Activity</a:t>
            </a:r>
          </a:p>
          <a:p>
            <a:pPr algn="ctr"/>
            <a:r>
              <a:rPr lang="en-US" sz="2800" b="1" dirty="0" smtClean="0"/>
              <a:t>Support</a:t>
            </a:r>
            <a:endParaRPr lang="en-US" sz="28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6675799" y="2577405"/>
            <a:ext cx="2392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Confidence,</a:t>
            </a:r>
          </a:p>
          <a:p>
            <a:pPr algn="ctr"/>
            <a:r>
              <a:rPr lang="en-US" sz="2800" b="1" dirty="0" smtClean="0"/>
              <a:t>Safety, and</a:t>
            </a:r>
          </a:p>
          <a:p>
            <a:pPr algn="ctr"/>
            <a:r>
              <a:rPr lang="en-US" sz="2800" b="1" dirty="0" smtClean="0"/>
              <a:t>Security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6934200" y="5562600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Mobility</a:t>
            </a: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172" y="2057400"/>
            <a:ext cx="79312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Requirements Analysis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None/>
            </a:pPr>
            <a:r>
              <a:rPr lang="en-US" b="1" dirty="0" smtClean="0"/>
              <a:t>User Requirements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General Requirements</a:t>
            </a:r>
          </a:p>
          <a:p>
            <a:pPr lvl="1"/>
            <a:r>
              <a:rPr lang="en-US" dirty="0" smtClean="0"/>
              <a:t>Effective replacement</a:t>
            </a:r>
          </a:p>
          <a:p>
            <a:pPr lvl="1"/>
            <a:r>
              <a:rPr lang="en-US" dirty="0" smtClean="0"/>
              <a:t>Device ‘Invisibility’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User Interaction</a:t>
            </a:r>
          </a:p>
          <a:p>
            <a:pPr lvl="1"/>
            <a:r>
              <a:rPr lang="en-US" dirty="0" smtClean="0"/>
              <a:t>Conformity with usability standards</a:t>
            </a:r>
          </a:p>
          <a:p>
            <a:pPr lvl="1"/>
            <a:r>
              <a:rPr lang="en-US" dirty="0" smtClean="0"/>
              <a:t>Easy to learn</a:t>
            </a:r>
          </a:p>
          <a:p>
            <a:pPr lvl="1"/>
            <a:r>
              <a:rPr lang="en-US" dirty="0" smtClean="0"/>
              <a:t>Adaptable</a:t>
            </a:r>
          </a:p>
          <a:p>
            <a:pPr lvl="1"/>
            <a:r>
              <a:rPr lang="en-US" dirty="0" smtClean="0"/>
              <a:t>Consistent across different modalities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Privacy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Data Management</a:t>
            </a:r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2"/>
              </a:buClr>
              <a:buNone/>
            </a:pPr>
            <a:r>
              <a:rPr lang="en-US" b="1" dirty="0" smtClean="0"/>
              <a:t>Technical Requirements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High-flexibility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Ad-hoc Networking Support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Multiple Messaging Patterns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Service Discovery + Binding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Service Composition + Orchestration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Personalization + Context Awareness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Identity management + </a:t>
            </a:r>
            <a:r>
              <a:rPr lang="en-US" dirty="0" err="1" smtClean="0"/>
              <a:t>QoS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Modular Design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Objective: Avoid reinventing the wheel, while using latest technology</a:t>
            </a:r>
          </a:p>
          <a:p>
            <a:r>
              <a:rPr lang="en-US" dirty="0" smtClean="0"/>
              <a:t>Total 30 related R&amp;D projects gathered</a:t>
            </a:r>
          </a:p>
          <a:p>
            <a:pPr lvl="1"/>
            <a:r>
              <a:rPr lang="en-US" dirty="0" smtClean="0"/>
              <a:t>6 projects evaluated, based on largest result impact</a:t>
            </a:r>
          </a:p>
          <a:p>
            <a:pPr lvl="2"/>
            <a:r>
              <a:rPr lang="en-US" dirty="0" smtClean="0"/>
              <a:t>Results of evaluation showed that the combination of two projects could improve </a:t>
            </a:r>
            <a:r>
              <a:rPr lang="en-US" dirty="0" err="1" smtClean="0"/>
              <a:t>AmI</a:t>
            </a:r>
            <a:r>
              <a:rPr lang="en-US" dirty="0" smtClean="0"/>
              <a:t> systems: Amigo and SODAPOP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Amigo</a:t>
            </a:r>
            <a:endParaRPr lang="en-US" dirty="0"/>
          </a:p>
        </p:txBody>
      </p:sp>
      <p:sp>
        <p:nvSpPr>
          <p:cNvPr id="12" name="عنصر نائب للمحتوى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the European Commission, spear-headed by Phillips Research</a:t>
            </a:r>
          </a:p>
          <a:p>
            <a:r>
              <a:rPr lang="en-US" dirty="0" smtClean="0"/>
              <a:t>Provides a logical, SOA middleware that enables interoperability across many different components: home appliances, computers, TVs, and mobile devices</a:t>
            </a:r>
          </a:p>
          <a:p>
            <a:r>
              <a:rPr lang="en-US" dirty="0" smtClean="0"/>
              <a:t>SOA middleware enables orchestration, discovery, and binding supported by </a:t>
            </a:r>
            <a:r>
              <a:rPr lang="en-US" dirty="0" err="1" smtClean="0"/>
              <a:t>ontologies</a:t>
            </a:r>
            <a:r>
              <a:rPr lang="en-US" dirty="0" smtClean="0"/>
              <a:t> for more intelligent automation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SODAPOP</a:t>
            </a:r>
            <a:endParaRPr lang="en-US" dirty="0"/>
          </a:p>
        </p:txBody>
      </p:sp>
      <p:sp>
        <p:nvSpPr>
          <p:cNvPr id="12" name="عنصر نائب للمحتوى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Transducers</a:t>
            </a:r>
          </a:p>
          <a:p>
            <a:pPr lvl="1"/>
            <a:r>
              <a:rPr lang="en-US" dirty="0" smtClean="0"/>
              <a:t>Transform/Aggregate input messages to output messages; connect to channels</a:t>
            </a:r>
          </a:p>
          <a:p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Two kinds: event and RPC</a:t>
            </a:r>
          </a:p>
          <a:p>
            <a:pPr lvl="1"/>
            <a:r>
              <a:rPr lang="en-US" dirty="0" smtClean="0"/>
              <a:t>Accept messages of a certain type; determine suitable receivers based on channel strategy</a:t>
            </a:r>
          </a:p>
          <a:p>
            <a:r>
              <a:rPr lang="en-US" dirty="0" smtClean="0"/>
              <a:t>Channel Strategy: transparent to transducers</a:t>
            </a:r>
          </a:p>
          <a:p>
            <a:pPr lvl="1"/>
            <a:r>
              <a:rPr lang="en-US" dirty="0" smtClean="0"/>
              <a:t>Coarse-grained self-organization based on data-flow partitioning</a:t>
            </a:r>
          </a:p>
          <a:p>
            <a:pPr lvl="1"/>
            <a:r>
              <a:rPr lang="en-US" dirty="0" smtClean="0"/>
              <a:t>Fine-grained self-organization based on “pattern matching”</a:t>
            </a:r>
          </a:p>
          <a:p>
            <a:pPr lvl="1"/>
            <a:r>
              <a:rPr lang="en-US" dirty="0" smtClean="0"/>
              <a:t>Reduces burden on transducer designers</a:t>
            </a:r>
          </a:p>
          <a:p>
            <a:pPr lvl="1"/>
            <a:r>
              <a:rPr lang="en-US" dirty="0" smtClean="0"/>
              <a:t>Transparency minimizes misbehaved transducers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3855" y="491835"/>
            <a:ext cx="30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855" y="1253835"/>
            <a:ext cx="30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855" y="2015835"/>
            <a:ext cx="30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3855" y="2777835"/>
            <a:ext cx="304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855" y="3539835"/>
            <a:ext cx="30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3855" y="4301835"/>
            <a:ext cx="30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FAE-6152-449A-9CCD-BF4EDE7613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533</TotalTime>
  <Words>918</Words>
  <Application>Microsoft Office PowerPoint</Application>
  <PresentationFormat>عرض على الشاشة (3:4)‏</PresentationFormat>
  <Paragraphs>191</Paragraphs>
  <Slides>23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حضري</vt:lpstr>
      <vt:lpstr>The PERSONA Service Platform for AAL Spaces</vt:lpstr>
      <vt:lpstr>Presentation Outline</vt:lpstr>
      <vt:lpstr>Introduction</vt:lpstr>
      <vt:lpstr>Objectives</vt:lpstr>
      <vt:lpstr>Motivation</vt:lpstr>
      <vt:lpstr>Requirements Analysis</vt:lpstr>
      <vt:lpstr>Related Work</vt:lpstr>
      <vt:lpstr>Amigo</vt:lpstr>
      <vt:lpstr>SODAPOP</vt:lpstr>
      <vt:lpstr>Comparison</vt:lpstr>
      <vt:lpstr>PERSONA Architecture</vt:lpstr>
      <vt:lpstr>Abstract Physical Architecture</vt:lpstr>
      <vt:lpstr>Interoperability Framework</vt:lpstr>
      <vt:lpstr>PERSONA Platform Services</vt:lpstr>
      <vt:lpstr>PERSONA Platform Services</vt:lpstr>
      <vt:lpstr>Middleware</vt:lpstr>
      <vt:lpstr>Middleware</vt:lpstr>
      <vt:lpstr>Ontological Modeling</vt:lpstr>
      <vt:lpstr>Wireless Sensing Networks</vt:lpstr>
      <vt:lpstr>Sensing the Environment</vt:lpstr>
      <vt:lpstr>Sensing the Environment</vt:lpstr>
      <vt:lpstr>Challenges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Omar</dc:creator>
  <cp:lastModifiedBy>Omar</cp:lastModifiedBy>
  <cp:revision>98</cp:revision>
  <dcterms:created xsi:type="dcterms:W3CDTF">2011-11-08T14:17:41Z</dcterms:created>
  <dcterms:modified xsi:type="dcterms:W3CDTF">2011-11-09T21:44:10Z</dcterms:modified>
</cp:coreProperties>
</file>