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8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B5355-C71B-4436-A22A-99784C39ABCB}" type="datetimeFigureOut">
              <a:rPr lang="en-US" smtClean="0"/>
              <a:pPr/>
              <a:t>12/7/2011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44A74C-824C-442C-BE93-6ECE18C701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Markov model-- </a:t>
            </a:r>
            <a:endParaRPr lang="en-US" dirty="0"/>
          </a:p>
        </p:txBody>
      </p:sp>
      <p:sp>
        <p:nvSpPr>
          <p:cNvPr id="4" name="Slide Number Placeholder 3"/>
          <p:cNvSpPr>
            <a:spLocks noGrp="1"/>
          </p:cNvSpPr>
          <p:nvPr>
            <p:ph type="sldNum" sz="quarter" idx="10"/>
          </p:nvPr>
        </p:nvSpPr>
        <p:spPr/>
        <p:txBody>
          <a:bodyPr/>
          <a:lstStyle/>
          <a:p>
            <a:fld id="{2E44A74C-824C-442C-BE93-6ECE18C701C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103B0BB-D105-49D2-8A2D-F23AF47F1DE2}" type="datetime1">
              <a:rPr lang="en-US" smtClean="0"/>
              <a:pPr/>
              <a:t>12/7/2011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CB3C34D-34FD-474F-B280-A075540D6D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FE32A7-2B30-4335-B700-426F8CC6946A}" type="datetime1">
              <a:rPr lang="en-US" smtClean="0"/>
              <a:pPr/>
              <a:t>12/7/2011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3C34D-34FD-474F-B280-A075540D6D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2A435B-43A6-4A32-A8C4-21C784560E9D}" type="datetime1">
              <a:rPr lang="en-US" smtClean="0"/>
              <a:pPr/>
              <a:t>12/7/2011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3C34D-34FD-474F-B280-A075540D6D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319E1F-C0BB-4AD7-BB1C-D323C18A3D7C}" type="datetime1">
              <a:rPr lang="en-US" smtClean="0"/>
              <a:pPr/>
              <a:t>12/7/2011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3C34D-34FD-474F-B280-A075540D6D6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4806FC-1F26-402F-BCAE-35533E66DB14}" type="datetime1">
              <a:rPr lang="en-US" smtClean="0"/>
              <a:pPr/>
              <a:t>12/7/2011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3C34D-34FD-474F-B280-A075540D6D6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7AF301-87DC-4D47-98A9-2361C36C59DB}" type="datetime1">
              <a:rPr lang="en-US" smtClean="0"/>
              <a:pPr/>
              <a:t>12/7/2011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B3C34D-34FD-474F-B280-A075540D6D6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8627AB-EFB3-4A48-BA83-52C52B4ACB3B}" type="datetime1">
              <a:rPr lang="en-US" smtClean="0"/>
              <a:pPr/>
              <a:t>12/7/2011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B3C34D-34FD-474F-B280-A075540D6D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A24318F-904C-4C68-9E5A-C7266E833225}" type="datetime1">
              <a:rPr lang="en-US" smtClean="0"/>
              <a:pPr/>
              <a:t>12/7/2011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B3C34D-34FD-474F-B280-A075540D6D6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6EF68E-AFCA-4D15-9502-DAE3D1682D59}" type="datetime1">
              <a:rPr lang="en-US" smtClean="0"/>
              <a:pPr/>
              <a:t>12/7/2011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B3C34D-34FD-474F-B280-A075540D6D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E899D3C-37B1-40E6-B60A-69248FCD2DAC}" type="datetime1">
              <a:rPr lang="en-US" smtClean="0"/>
              <a:pPr/>
              <a:t>12/7/2011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B3C34D-34FD-474F-B280-A075540D6D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4A0DCE8-9D61-4DC8-AC89-D9637CA7CD8B}" type="datetime1">
              <a:rPr lang="en-US" smtClean="0"/>
              <a:pPr/>
              <a:t>12/7/2011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CB3C34D-34FD-474F-B280-A075540D6D6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BC32F9-5C8D-4A91-9332-049D2FEDDF42}" type="datetime1">
              <a:rPr lang="en-US" smtClean="0"/>
              <a:pPr/>
              <a:t>12/7/2011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B3C34D-34FD-474F-B280-A075540D6D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Video-Based People Tracking</a:t>
            </a:r>
            <a:endParaRPr lang="en-US" dirty="0"/>
          </a:p>
        </p:txBody>
      </p:sp>
      <p:sp>
        <p:nvSpPr>
          <p:cNvPr id="3" name="Subtitle 2"/>
          <p:cNvSpPr>
            <a:spLocks noGrp="1"/>
          </p:cNvSpPr>
          <p:nvPr>
            <p:ph type="subTitle" idx="1"/>
          </p:nvPr>
        </p:nvSpPr>
        <p:spPr/>
        <p:txBody>
          <a:bodyPr/>
          <a:lstStyle/>
          <a:p>
            <a:r>
              <a:rPr lang="en-US" dirty="0" smtClean="0"/>
              <a:t>Brubaker, </a:t>
            </a:r>
            <a:r>
              <a:rPr lang="en-US" dirty="0" err="1" smtClean="0"/>
              <a:t>Sigal</a:t>
            </a:r>
            <a:r>
              <a:rPr lang="en-US" dirty="0" smtClean="0"/>
              <a:t> and Fleet</a:t>
            </a:r>
          </a:p>
          <a:p>
            <a:r>
              <a:rPr lang="en-US" dirty="0" smtClean="0"/>
              <a:t>Presented by Patrick Davis</a:t>
            </a:r>
            <a:endParaRPr lang="en-US" dirty="0"/>
          </a:p>
        </p:txBody>
      </p:sp>
      <p:sp>
        <p:nvSpPr>
          <p:cNvPr id="4" name="Slide Number Placeholder 3"/>
          <p:cNvSpPr>
            <a:spLocks noGrp="1"/>
          </p:cNvSpPr>
          <p:nvPr>
            <p:ph type="sldNum" sz="quarter" idx="12"/>
          </p:nvPr>
        </p:nvSpPr>
        <p:spPr/>
        <p:txBody>
          <a:bodyPr/>
          <a:lstStyle/>
          <a:p>
            <a:fld id="{DCB3C34D-34FD-474F-B280-A075540D6D69}"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Discriminative Methods for Pose Estimation</a:t>
            </a:r>
          </a:p>
          <a:p>
            <a:pPr lvl="1"/>
            <a:r>
              <a:rPr lang="en-US" dirty="0" smtClean="0"/>
              <a:t>These are usually derived from a set of training examples that are assumed to be fair samples from the joint distribution over states and measurements.</a:t>
            </a:r>
          </a:p>
          <a:p>
            <a:r>
              <a:rPr lang="en-US" dirty="0" smtClean="0"/>
              <a:t>Nearest Neighbor</a:t>
            </a:r>
          </a:p>
          <a:p>
            <a:pPr lvl="1"/>
            <a:r>
              <a:rPr lang="en-US" dirty="0" smtClean="0"/>
              <a:t>Given a set of known poses the body is mapped to the closest example</a:t>
            </a:r>
          </a:p>
          <a:p>
            <a:pPr lvl="2"/>
            <a:r>
              <a:rPr lang="en-US" dirty="0" smtClean="0"/>
              <a:t>Drawbacks</a:t>
            </a:r>
          </a:p>
          <a:p>
            <a:pPr lvl="3"/>
            <a:r>
              <a:rPr lang="en-US" dirty="0" smtClean="0"/>
              <a:t>Large Training Sets</a:t>
            </a:r>
          </a:p>
          <a:p>
            <a:pPr lvl="3"/>
            <a:r>
              <a:rPr lang="en-US" dirty="0" smtClean="0"/>
              <a:t>All training sets must be stored and retrieved</a:t>
            </a:r>
          </a:p>
          <a:p>
            <a:pPr lvl="3"/>
            <a:r>
              <a:rPr lang="en-US" dirty="0" smtClean="0"/>
              <a:t>It can produce ambiguities (such as a difference between sitting down in a chair and squats at the gym)</a:t>
            </a:r>
            <a:endParaRPr lang="en-US" dirty="0"/>
          </a:p>
        </p:txBody>
      </p:sp>
      <p:sp>
        <p:nvSpPr>
          <p:cNvPr id="3" name="Slide Number Placeholder 2"/>
          <p:cNvSpPr>
            <a:spLocks noGrp="1"/>
          </p:cNvSpPr>
          <p:nvPr>
            <p:ph type="sldNum" sz="quarter" idx="12"/>
          </p:nvPr>
        </p:nvSpPr>
        <p:spPr/>
        <p:txBody>
          <a:bodyPr/>
          <a:lstStyle/>
          <a:p>
            <a:fld id="{DCB3C34D-34FD-474F-B280-A075540D6D69}" type="slidenum">
              <a:rPr lang="en-US" smtClean="0"/>
              <a:pPr/>
              <a:t>10</a:t>
            </a:fld>
            <a:endParaRPr lang="en-US"/>
          </a:p>
        </p:txBody>
      </p:sp>
      <p:sp>
        <p:nvSpPr>
          <p:cNvPr id="4" name="Title 3"/>
          <p:cNvSpPr>
            <a:spLocks noGrp="1"/>
          </p:cNvSpPr>
          <p:nvPr>
            <p:ph type="title"/>
          </p:nvPr>
        </p:nvSpPr>
        <p:spPr/>
        <p:txBody>
          <a:bodyPr>
            <a:normAutofit fontScale="90000"/>
          </a:bodyPr>
          <a:lstStyle/>
          <a:p>
            <a:r>
              <a:rPr lang="en-US" dirty="0" smtClean="0"/>
              <a:t>Initialization and Failure Recovery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B3C34D-34FD-474F-B280-A075540D6D69}" type="slidenum">
              <a:rPr lang="en-US" smtClean="0"/>
              <a:pPr/>
              <a:t>11</a:t>
            </a:fld>
            <a:endParaRPr lang="en-US"/>
          </a:p>
        </p:txBody>
      </p:sp>
      <p:sp>
        <p:nvSpPr>
          <p:cNvPr id="3" name="TextBox 2"/>
          <p:cNvSpPr txBox="1"/>
          <p:nvPr/>
        </p:nvSpPr>
        <p:spPr>
          <a:xfrm>
            <a:off x="2209800" y="2286000"/>
            <a:ext cx="4682692" cy="1200329"/>
          </a:xfrm>
          <a:prstGeom prst="rect">
            <a:avLst/>
          </a:prstGeom>
          <a:noFill/>
        </p:spPr>
        <p:txBody>
          <a:bodyPr wrap="none" rtlCol="0">
            <a:spAutoFit/>
          </a:bodyPr>
          <a:lstStyle/>
          <a:p>
            <a:r>
              <a:rPr lang="en-US" sz="7200" dirty="0" smtClean="0"/>
              <a:t>Questions</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process to track people…</a:t>
            </a:r>
          </a:p>
          <a:p>
            <a:pPr lvl="1"/>
            <a:r>
              <a:rPr lang="en-US" dirty="0" smtClean="0"/>
              <a:t>Process the image </a:t>
            </a:r>
          </a:p>
          <a:p>
            <a:pPr lvl="1"/>
            <a:r>
              <a:rPr lang="en-US" dirty="0" smtClean="0"/>
              <a:t>Get the skeleton</a:t>
            </a:r>
          </a:p>
          <a:p>
            <a:pPr lvl="1"/>
            <a:r>
              <a:rPr lang="en-US" dirty="0" smtClean="0"/>
              <a:t>Try to guess the posture/movement </a:t>
            </a:r>
          </a:p>
          <a:p>
            <a:r>
              <a:rPr lang="en-US" dirty="0" smtClean="0"/>
              <a:t>Challenges</a:t>
            </a:r>
          </a:p>
          <a:p>
            <a:pPr lvl="1"/>
            <a:r>
              <a:rPr lang="en-US" dirty="0" smtClean="0"/>
              <a:t>Things that cover your bones</a:t>
            </a:r>
          </a:p>
          <a:p>
            <a:pPr lvl="2"/>
            <a:r>
              <a:rPr lang="en-US" dirty="0" smtClean="0"/>
              <a:t>Muscle </a:t>
            </a:r>
          </a:p>
          <a:p>
            <a:pPr lvl="2"/>
            <a:r>
              <a:rPr lang="en-US" dirty="0" smtClean="0"/>
              <a:t>Fat</a:t>
            </a:r>
          </a:p>
          <a:p>
            <a:pPr lvl="2"/>
            <a:r>
              <a:rPr lang="en-US" dirty="0" smtClean="0"/>
              <a:t>Cloths</a:t>
            </a:r>
          </a:p>
          <a:p>
            <a:pPr lvl="1"/>
            <a:r>
              <a:rPr lang="en-US" dirty="0" smtClean="0"/>
              <a:t>Thing that clutter the image</a:t>
            </a:r>
          </a:p>
          <a:p>
            <a:r>
              <a:rPr lang="en-US" dirty="0" smtClean="0"/>
              <a:t>Lots of Formulas…</a:t>
            </a:r>
          </a:p>
          <a:p>
            <a:pPr lvl="1"/>
            <a:r>
              <a:rPr lang="en-US" dirty="0" smtClean="0"/>
              <a:t>I will not cover those</a:t>
            </a:r>
          </a:p>
          <a:p>
            <a:r>
              <a:rPr lang="en-US" dirty="0" smtClean="0"/>
              <a:t>Lots of Models used to simplify processing</a:t>
            </a:r>
          </a:p>
        </p:txBody>
      </p:sp>
      <p:sp>
        <p:nvSpPr>
          <p:cNvPr id="3" name="Slide Number Placeholder 2"/>
          <p:cNvSpPr>
            <a:spLocks noGrp="1"/>
          </p:cNvSpPr>
          <p:nvPr>
            <p:ph type="sldNum" sz="quarter" idx="12"/>
          </p:nvPr>
        </p:nvSpPr>
        <p:spPr/>
        <p:txBody>
          <a:bodyPr/>
          <a:lstStyle/>
          <a:p>
            <a:fld id="{DCB3C34D-34FD-474F-B280-A075540D6D69}" type="slidenum">
              <a:rPr lang="en-US" smtClean="0"/>
              <a:pPr/>
              <a:t>2</a:t>
            </a:fld>
            <a:endParaRPr lang="en-US"/>
          </a:p>
        </p:txBody>
      </p:sp>
      <p:sp>
        <p:nvSpPr>
          <p:cNvPr id="4" name="Title 3"/>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Even though this paper was written in 2010, the paper does not discuss the </a:t>
            </a:r>
            <a:r>
              <a:rPr lang="en-US" dirty="0" err="1" smtClean="0"/>
              <a:t>Kennect</a:t>
            </a:r>
            <a:r>
              <a:rPr lang="en-US" dirty="0" smtClean="0"/>
              <a:t>. </a:t>
            </a:r>
          </a:p>
          <a:p>
            <a:r>
              <a:rPr lang="en-US" dirty="0" smtClean="0"/>
              <a:t>Fair warning</a:t>
            </a:r>
          </a:p>
          <a:p>
            <a:pPr lvl="1"/>
            <a:r>
              <a:rPr lang="en-US" dirty="0" smtClean="0"/>
              <a:t>If you ask about the </a:t>
            </a:r>
            <a:r>
              <a:rPr lang="en-US" dirty="0" err="1" smtClean="0"/>
              <a:t>Kennect</a:t>
            </a:r>
            <a:r>
              <a:rPr lang="en-US" dirty="0" smtClean="0"/>
              <a:t> or how it works, I will not know the answer.</a:t>
            </a:r>
          </a:p>
          <a:p>
            <a:pPr lvl="1"/>
            <a:r>
              <a:rPr lang="en-US" dirty="0" smtClean="0"/>
              <a:t>Most of what the paper is concerned with is one camera processing, the </a:t>
            </a:r>
            <a:r>
              <a:rPr lang="en-US" dirty="0" err="1" smtClean="0"/>
              <a:t>Kennect</a:t>
            </a:r>
            <a:r>
              <a:rPr lang="en-US" dirty="0" smtClean="0"/>
              <a:t> is not just one camera</a:t>
            </a:r>
            <a:endParaRPr lang="en-US" dirty="0"/>
          </a:p>
        </p:txBody>
      </p:sp>
      <p:sp>
        <p:nvSpPr>
          <p:cNvPr id="3" name="Slide Number Placeholder 2"/>
          <p:cNvSpPr>
            <a:spLocks noGrp="1"/>
          </p:cNvSpPr>
          <p:nvPr>
            <p:ph type="sldNum" sz="quarter" idx="12"/>
          </p:nvPr>
        </p:nvSpPr>
        <p:spPr/>
        <p:txBody>
          <a:bodyPr/>
          <a:lstStyle/>
          <a:p>
            <a:fld id="{DCB3C34D-34FD-474F-B280-A075540D6D69}" type="slidenum">
              <a:rPr lang="en-US" smtClean="0"/>
              <a:pPr/>
              <a:t>3</a:t>
            </a:fld>
            <a:endParaRPr lang="en-US"/>
          </a:p>
        </p:txBody>
      </p:sp>
      <p:sp>
        <p:nvSpPr>
          <p:cNvPr id="4" name="Title 3"/>
          <p:cNvSpPr>
            <a:spLocks noGrp="1"/>
          </p:cNvSpPr>
          <p:nvPr>
            <p:ph type="title"/>
          </p:nvPr>
        </p:nvSpPr>
        <p:spPr/>
        <p:txBody>
          <a:bodyPr/>
          <a:lstStyle/>
          <a:p>
            <a:r>
              <a:rPr lang="en-US" dirty="0" smtClean="0"/>
              <a:t>Xbox </a:t>
            </a:r>
            <a:r>
              <a:rPr lang="en-US" dirty="0" err="1" smtClean="0"/>
              <a:t>Kennect</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Tracking is boiled down to a set of sequences of probable poses</a:t>
            </a:r>
          </a:p>
          <a:p>
            <a:r>
              <a:rPr lang="en-US" dirty="0" smtClean="0"/>
              <a:t>The formulas are basically what they call likelihood</a:t>
            </a:r>
          </a:p>
          <a:p>
            <a:pPr lvl="1"/>
            <a:r>
              <a:rPr lang="en-US" dirty="0" smtClean="0"/>
              <a:t>Likelihood is used to approximate the current body position. </a:t>
            </a:r>
          </a:p>
          <a:p>
            <a:pPr lvl="1"/>
            <a:r>
              <a:rPr lang="en-US" dirty="0" smtClean="0"/>
              <a:t>The result is then combined to find the most probable motion</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DCB3C34D-34FD-474F-B280-A075540D6D69}" type="slidenum">
              <a:rPr lang="en-US" smtClean="0"/>
              <a:pPr/>
              <a:t>4</a:t>
            </a:fld>
            <a:endParaRPr lang="en-US"/>
          </a:p>
        </p:txBody>
      </p:sp>
      <p:sp>
        <p:nvSpPr>
          <p:cNvPr id="4" name="Title 3"/>
          <p:cNvSpPr>
            <a:spLocks noGrp="1"/>
          </p:cNvSpPr>
          <p:nvPr>
            <p:ph type="title"/>
          </p:nvPr>
        </p:nvSpPr>
        <p:spPr/>
        <p:txBody>
          <a:bodyPr/>
          <a:lstStyle/>
          <a:p>
            <a:r>
              <a:rPr lang="en-US" dirty="0" smtClean="0"/>
              <a:t>Tracking as an Inference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skeleton can be treated as a structure</a:t>
            </a:r>
          </a:p>
          <a:p>
            <a:pPr lvl="1"/>
            <a:r>
              <a:rPr lang="en-US" dirty="0" smtClean="0"/>
              <a:t>Think of a tree with hinges on each of the branches</a:t>
            </a:r>
          </a:p>
          <a:p>
            <a:pPr lvl="1"/>
            <a:r>
              <a:rPr lang="en-US" dirty="0" smtClean="0"/>
              <a:t>Each type of hinge can move a certain way</a:t>
            </a:r>
          </a:p>
          <a:p>
            <a:pPr lvl="2"/>
            <a:r>
              <a:rPr lang="en-US" dirty="0" smtClean="0"/>
              <a:t>Degrees of Freedom</a:t>
            </a:r>
          </a:p>
          <a:p>
            <a:pPr lvl="1"/>
            <a:r>
              <a:rPr lang="en-US" dirty="0" smtClean="0"/>
              <a:t>This allows a simple way of connecting arms to shoulder in a logical way</a:t>
            </a:r>
          </a:p>
          <a:p>
            <a:r>
              <a:rPr lang="en-US" dirty="0" smtClean="0"/>
              <a:t>This can lead to </a:t>
            </a:r>
            <a:r>
              <a:rPr lang="en-US" dirty="0" err="1" smtClean="0"/>
              <a:t>Gimbal</a:t>
            </a:r>
            <a:r>
              <a:rPr lang="en-US" dirty="0" smtClean="0"/>
              <a:t> Lock</a:t>
            </a:r>
          </a:p>
          <a:p>
            <a:pPr lvl="1"/>
            <a:r>
              <a:rPr lang="en-US" dirty="0" err="1" smtClean="0"/>
              <a:t>Gimbal</a:t>
            </a:r>
            <a:r>
              <a:rPr lang="en-US" dirty="0" smtClean="0"/>
              <a:t> lock is the loss of one degree of freedom in a three dimensional space.</a:t>
            </a:r>
          </a:p>
        </p:txBody>
      </p:sp>
      <p:sp>
        <p:nvSpPr>
          <p:cNvPr id="3" name="Slide Number Placeholder 2"/>
          <p:cNvSpPr>
            <a:spLocks noGrp="1"/>
          </p:cNvSpPr>
          <p:nvPr>
            <p:ph type="sldNum" sz="quarter" idx="12"/>
          </p:nvPr>
        </p:nvSpPr>
        <p:spPr/>
        <p:txBody>
          <a:bodyPr/>
          <a:lstStyle/>
          <a:p>
            <a:fld id="{DCB3C34D-34FD-474F-B280-A075540D6D69}" type="slidenum">
              <a:rPr lang="en-US" smtClean="0"/>
              <a:pPr/>
              <a:t>5</a:t>
            </a:fld>
            <a:endParaRPr lang="en-US"/>
          </a:p>
        </p:txBody>
      </p:sp>
      <p:sp>
        <p:nvSpPr>
          <p:cNvPr id="4" name="Title 3"/>
          <p:cNvSpPr>
            <a:spLocks noGrp="1"/>
          </p:cNvSpPr>
          <p:nvPr>
            <p:ph type="title"/>
          </p:nvPr>
        </p:nvSpPr>
        <p:spPr/>
        <p:txBody>
          <a:bodyPr>
            <a:normAutofit fontScale="90000"/>
          </a:bodyPr>
          <a:lstStyle/>
          <a:p>
            <a:r>
              <a:rPr lang="en-US" dirty="0" smtClean="0"/>
              <a:t>Posing with Kinematic Parameterization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Parameters can be used to improve posture estimation</a:t>
            </a:r>
          </a:p>
          <a:p>
            <a:pPr lvl="1"/>
            <a:r>
              <a:rPr lang="en-US" dirty="0" smtClean="0"/>
              <a:t>Computationally expensive</a:t>
            </a:r>
          </a:p>
          <a:p>
            <a:pPr lvl="1"/>
            <a:r>
              <a:rPr lang="en-US" dirty="0" smtClean="0"/>
              <a:t>SCAPE model uses a small number of parameters and replaces it with a mesh. Is only practical with offline processing. </a:t>
            </a:r>
          </a:p>
          <a:p>
            <a:r>
              <a:rPr lang="en-US" dirty="0" smtClean="0"/>
              <a:t>Clothing is assumed to be tight fitting</a:t>
            </a:r>
          </a:p>
          <a:p>
            <a:r>
              <a:rPr lang="en-US" dirty="0" smtClean="0"/>
              <a:t>Parameters can be entered via calibration targets</a:t>
            </a:r>
          </a:p>
        </p:txBody>
      </p:sp>
      <p:sp>
        <p:nvSpPr>
          <p:cNvPr id="3" name="Slide Number Placeholder 2"/>
          <p:cNvSpPr>
            <a:spLocks noGrp="1"/>
          </p:cNvSpPr>
          <p:nvPr>
            <p:ph type="sldNum" sz="quarter" idx="12"/>
          </p:nvPr>
        </p:nvSpPr>
        <p:spPr/>
        <p:txBody>
          <a:bodyPr/>
          <a:lstStyle/>
          <a:p>
            <a:fld id="{DCB3C34D-34FD-474F-B280-A075540D6D69}" type="slidenum">
              <a:rPr lang="en-US" smtClean="0"/>
              <a:pPr/>
              <a:t>6</a:t>
            </a:fld>
            <a:endParaRPr lang="en-US"/>
          </a:p>
        </p:txBody>
      </p:sp>
      <p:sp>
        <p:nvSpPr>
          <p:cNvPr id="4" name="Title 3"/>
          <p:cNvSpPr>
            <a:spLocks noGrp="1"/>
          </p:cNvSpPr>
          <p:nvPr>
            <p:ph type="title"/>
          </p:nvPr>
        </p:nvSpPr>
        <p:spPr/>
        <p:txBody>
          <a:bodyPr/>
          <a:lstStyle/>
          <a:p>
            <a:r>
              <a:rPr lang="en-US" dirty="0" smtClean="0"/>
              <a:t>Forming the Body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2D images</a:t>
            </a:r>
          </a:p>
          <a:p>
            <a:pPr lvl="1"/>
            <a:r>
              <a:rPr lang="en-US" dirty="0" smtClean="0"/>
              <a:t>If one can identify the joints and track the joint location they can infer the likelihood of the current position.</a:t>
            </a:r>
          </a:p>
          <a:p>
            <a:pPr lvl="1"/>
            <a:r>
              <a:rPr lang="en-US" dirty="0" smtClean="0"/>
              <a:t>This can be simplified with some pre initialization. </a:t>
            </a:r>
          </a:p>
          <a:p>
            <a:r>
              <a:rPr lang="en-US" dirty="0" smtClean="0"/>
              <a:t>Creating a logical green screen</a:t>
            </a:r>
          </a:p>
          <a:p>
            <a:pPr lvl="1"/>
            <a:r>
              <a:rPr lang="en-US" dirty="0" smtClean="0"/>
              <a:t> by removing the background we can more easily see the foreground person.</a:t>
            </a:r>
          </a:p>
          <a:p>
            <a:pPr lvl="1"/>
            <a:r>
              <a:rPr lang="en-US" dirty="0" smtClean="0"/>
              <a:t>Requires the background to be static</a:t>
            </a:r>
          </a:p>
          <a:p>
            <a:r>
              <a:rPr lang="en-US" dirty="0" smtClean="0"/>
              <a:t>Appearance</a:t>
            </a:r>
          </a:p>
          <a:p>
            <a:pPr lvl="1"/>
            <a:r>
              <a:rPr lang="en-US" dirty="0" smtClean="0"/>
              <a:t>Processing foreground is harder because of shading differences but this is helped by the likelihood of the pose.</a:t>
            </a:r>
          </a:p>
          <a:p>
            <a:r>
              <a:rPr lang="en-US" dirty="0" smtClean="0"/>
              <a:t>Edges and Gradient Based Features</a:t>
            </a:r>
          </a:p>
          <a:p>
            <a:pPr lvl="1"/>
            <a:r>
              <a:rPr lang="en-US" dirty="0" smtClean="0"/>
              <a:t>Where the edge detection is used to get the edge and the distance between points. Once this is achieved later calculations are only measured at edge points</a:t>
            </a:r>
            <a:endParaRPr lang="en-US" dirty="0"/>
          </a:p>
        </p:txBody>
      </p:sp>
      <p:sp>
        <p:nvSpPr>
          <p:cNvPr id="3" name="Slide Number Placeholder 2"/>
          <p:cNvSpPr>
            <a:spLocks noGrp="1"/>
          </p:cNvSpPr>
          <p:nvPr>
            <p:ph type="sldNum" sz="quarter" idx="12"/>
          </p:nvPr>
        </p:nvSpPr>
        <p:spPr/>
        <p:txBody>
          <a:bodyPr/>
          <a:lstStyle/>
          <a:p>
            <a:fld id="{DCB3C34D-34FD-474F-B280-A075540D6D69}" type="slidenum">
              <a:rPr lang="en-US" smtClean="0"/>
              <a:pPr/>
              <a:t>7</a:t>
            </a:fld>
            <a:endParaRPr lang="en-US"/>
          </a:p>
        </p:txBody>
      </p:sp>
      <p:sp>
        <p:nvSpPr>
          <p:cNvPr id="4" name="Title 3"/>
          <p:cNvSpPr>
            <a:spLocks noGrp="1"/>
          </p:cNvSpPr>
          <p:nvPr>
            <p:ph type="title"/>
          </p:nvPr>
        </p:nvSpPr>
        <p:spPr/>
        <p:txBody>
          <a:bodyPr/>
          <a:lstStyle/>
          <a:p>
            <a:r>
              <a:rPr lang="en-US" dirty="0" smtClean="0"/>
              <a:t>Image Measurements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Joint Limits</a:t>
            </a:r>
          </a:p>
          <a:p>
            <a:pPr lvl="1"/>
            <a:r>
              <a:rPr lang="en-US" dirty="0" smtClean="0"/>
              <a:t>While your knees do not bend forward there is not enough knowledge about joint limits alone to infer the body position </a:t>
            </a:r>
          </a:p>
          <a:p>
            <a:r>
              <a:rPr lang="en-US" dirty="0" smtClean="0"/>
              <a:t>Smoothness and linear Dynamical models</a:t>
            </a:r>
          </a:p>
          <a:p>
            <a:pPr lvl="1"/>
            <a:r>
              <a:rPr lang="en-US" dirty="0" smtClean="0"/>
              <a:t>Human motion is smooth theoretically. Each pose is equal to the previous pose plus some noise (Markov model)</a:t>
            </a:r>
          </a:p>
          <a:p>
            <a:r>
              <a:rPr lang="en-US" dirty="0" smtClean="0"/>
              <a:t>Activity Specific Models</a:t>
            </a:r>
          </a:p>
          <a:p>
            <a:pPr lvl="1"/>
            <a:r>
              <a:rPr lang="en-US" dirty="0" smtClean="0"/>
              <a:t>If you know the type of motion being tracked (or person) you can apply stronger models to the movement. (Principal Component Analysis is used to approximate the pose based on mean poses). </a:t>
            </a:r>
          </a:p>
          <a:p>
            <a:pPr lvl="1"/>
            <a:r>
              <a:rPr lang="en-US" dirty="0" smtClean="0"/>
              <a:t>We can tell a computer what sitting in a chair looks like and the computer can more easily recognize someone sitting in a chair</a:t>
            </a:r>
          </a:p>
          <a:p>
            <a:r>
              <a:rPr lang="en-US" dirty="0" smtClean="0"/>
              <a:t>Physics-based Motion Models</a:t>
            </a:r>
          </a:p>
          <a:p>
            <a:pPr lvl="1"/>
            <a:r>
              <a:rPr lang="en-US" dirty="0" smtClean="0"/>
              <a:t>These model forces such as muscle forces and gravity to put constraints on the allowed motions. These can get very complex very quickly. </a:t>
            </a:r>
          </a:p>
          <a:p>
            <a:pPr lvl="1"/>
            <a:r>
              <a:rPr lang="en-US" dirty="0" smtClean="0"/>
              <a:t>Just think of all the forces on your body as you sat down in your chair.</a:t>
            </a:r>
          </a:p>
        </p:txBody>
      </p:sp>
      <p:sp>
        <p:nvSpPr>
          <p:cNvPr id="3" name="Slide Number Placeholder 2"/>
          <p:cNvSpPr>
            <a:spLocks noGrp="1"/>
          </p:cNvSpPr>
          <p:nvPr>
            <p:ph type="sldNum" sz="quarter" idx="12"/>
          </p:nvPr>
        </p:nvSpPr>
        <p:spPr/>
        <p:txBody>
          <a:bodyPr/>
          <a:lstStyle/>
          <a:p>
            <a:fld id="{DCB3C34D-34FD-474F-B280-A075540D6D69}" type="slidenum">
              <a:rPr lang="en-US" smtClean="0"/>
              <a:pPr/>
              <a:t>8</a:t>
            </a:fld>
            <a:endParaRPr lang="en-US"/>
          </a:p>
        </p:txBody>
      </p:sp>
      <p:sp>
        <p:nvSpPr>
          <p:cNvPr id="4" name="Title 3"/>
          <p:cNvSpPr>
            <a:spLocks noGrp="1"/>
          </p:cNvSpPr>
          <p:nvPr>
            <p:ph type="title"/>
          </p:nvPr>
        </p:nvSpPr>
        <p:spPr/>
        <p:txBody>
          <a:bodyPr/>
          <a:lstStyle/>
          <a:p>
            <a:r>
              <a:rPr lang="en-US" dirty="0" smtClean="0"/>
              <a:t>Motion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goal is to compute the approximation of the likely body position</a:t>
            </a:r>
          </a:p>
          <a:p>
            <a:r>
              <a:rPr lang="en-US" dirty="0" smtClean="0"/>
              <a:t>This can be done by tracking the movement of each pixel</a:t>
            </a:r>
          </a:p>
          <a:p>
            <a:r>
              <a:rPr lang="en-US" dirty="0" smtClean="0"/>
              <a:t>Markov Chain Monte Carlo Filtering</a:t>
            </a:r>
          </a:p>
          <a:p>
            <a:pPr lvl="1"/>
            <a:r>
              <a:rPr lang="en-US" dirty="0" smtClean="0"/>
              <a:t>Produce a sequence of particles (variables) that as time (or frames) the particles move closer to the target formation. </a:t>
            </a:r>
            <a:endParaRPr lang="en-US" dirty="0"/>
          </a:p>
        </p:txBody>
      </p:sp>
      <p:sp>
        <p:nvSpPr>
          <p:cNvPr id="3" name="Slide Number Placeholder 2"/>
          <p:cNvSpPr>
            <a:spLocks noGrp="1"/>
          </p:cNvSpPr>
          <p:nvPr>
            <p:ph type="sldNum" sz="quarter" idx="12"/>
          </p:nvPr>
        </p:nvSpPr>
        <p:spPr/>
        <p:txBody>
          <a:bodyPr/>
          <a:lstStyle/>
          <a:p>
            <a:fld id="{DCB3C34D-34FD-474F-B280-A075540D6D69}" type="slidenum">
              <a:rPr lang="en-US" smtClean="0"/>
              <a:pPr/>
              <a:t>9</a:t>
            </a:fld>
            <a:endParaRPr lang="en-US"/>
          </a:p>
        </p:txBody>
      </p:sp>
      <p:sp>
        <p:nvSpPr>
          <p:cNvPr id="4" name="Title 3"/>
          <p:cNvSpPr>
            <a:spLocks noGrp="1"/>
          </p:cNvSpPr>
          <p:nvPr>
            <p:ph type="title"/>
          </p:nvPr>
        </p:nvSpPr>
        <p:spPr/>
        <p:txBody>
          <a:bodyPr/>
          <a:lstStyle/>
          <a:p>
            <a:r>
              <a:rPr lang="en-US" dirty="0" smtClean="0"/>
              <a:t>Inference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728</TotalTime>
  <Words>709</Words>
  <Application>Microsoft Office PowerPoint</Application>
  <PresentationFormat>On-screen Show (4:3)</PresentationFormat>
  <Paragraphs>91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Video-Based People Tracking</vt:lpstr>
      <vt:lpstr>Introduction</vt:lpstr>
      <vt:lpstr>Xbox Kennect </vt:lpstr>
      <vt:lpstr>Tracking as an Inference </vt:lpstr>
      <vt:lpstr>Posing with Kinematic Parameterization</vt:lpstr>
      <vt:lpstr>Forming the Body Image</vt:lpstr>
      <vt:lpstr>Image Measurements</vt:lpstr>
      <vt:lpstr>Motion</vt:lpstr>
      <vt:lpstr>Inference</vt:lpstr>
      <vt:lpstr>Initialization and Failure Recovery</vt:lpstr>
      <vt:lpstr>Slide 11</vt:lpstr>
    </vt:vector>
  </TitlesOfParts>
  <Company>aclara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Video-Based People Tracking</dc:title>
  <dc:creator>Patrick Davis</dc:creator>
  <cp:lastModifiedBy>Patrick Davis</cp:lastModifiedBy>
  <cp:revision>68</cp:revision>
  <dcterms:created xsi:type="dcterms:W3CDTF">2011-12-07T02:21:55Z</dcterms:created>
  <dcterms:modified xsi:type="dcterms:W3CDTF">2011-12-08T00:55:34Z</dcterms:modified>
</cp:coreProperties>
</file>