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36" r:id="rId2"/>
    <p:sldId id="419" r:id="rId3"/>
    <p:sldId id="420" r:id="rId4"/>
    <p:sldId id="438" r:id="rId5"/>
    <p:sldId id="421" r:id="rId6"/>
    <p:sldId id="422" r:id="rId7"/>
    <p:sldId id="423" r:id="rId8"/>
    <p:sldId id="439" r:id="rId9"/>
    <p:sldId id="424" r:id="rId10"/>
    <p:sldId id="440" r:id="rId11"/>
    <p:sldId id="434" r:id="rId12"/>
    <p:sldId id="431" r:id="rId13"/>
    <p:sldId id="433" r:id="rId14"/>
    <p:sldId id="432" r:id="rId15"/>
    <p:sldId id="437" r:id="rId16"/>
    <p:sldId id="435" r:id="rId17"/>
    <p:sldId id="436" r:id="rId1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0000"/>
    <a:srgbClr val="66CCFF"/>
    <a:srgbClr val="FF3300"/>
    <a:srgbClr val="CC0000"/>
    <a:srgbClr val="1F98D3"/>
    <a:srgbClr val="0000CC"/>
    <a:srgbClr val="FF0066"/>
    <a:srgbClr val="00145A"/>
    <a:srgbClr val="001E5A"/>
    <a:srgbClr val="5F5F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 autoAdjust="0"/>
    <p:restoredTop sz="94635" autoAdjust="0"/>
  </p:normalViewPr>
  <p:slideViewPr>
    <p:cSldViewPr snapToGrid="0">
      <p:cViewPr varScale="1">
        <p:scale>
          <a:sx n="93" d="100"/>
          <a:sy n="93" d="100"/>
        </p:scale>
        <p:origin x="-108" y="-990"/>
      </p:cViewPr>
      <p:guideLst>
        <p:guide orient="horz" pos="2280"/>
        <p:guide pos="27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5" tIns="0" rIns="20135" bIns="0" numCol="1" anchor="t" anchorCtr="0" compatLnSpc="1">
            <a:prstTxWarp prst="textNoShape">
              <a:avLst/>
            </a:prstTxWarp>
          </a:bodyPr>
          <a:lstStyle>
            <a:lvl1pPr defTabSz="966788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5" tIns="0" rIns="20135" bIns="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5" tIns="0" rIns="20135" bIns="0" numCol="1" anchor="b" anchorCtr="0" compatLnSpc="1">
            <a:prstTxWarp prst="textNoShape">
              <a:avLst/>
            </a:prstTxWarp>
          </a:bodyPr>
          <a:lstStyle>
            <a:lvl1pPr defTabSz="966788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5" tIns="0" rIns="20135" bIns="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100" b="0" i="1"/>
            </a:lvl1pPr>
          </a:lstStyle>
          <a:p>
            <a:pPr>
              <a:defRPr/>
            </a:pPr>
            <a:fld id="{E53A2789-DDA7-410B-83A0-FECD5D2A0A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5" tIns="0" rIns="20135" bIns="0" numCol="1" anchor="t" anchorCtr="0" compatLnSpc="1">
            <a:prstTxWarp prst="textNoShape">
              <a:avLst/>
            </a:prstTxWarp>
          </a:bodyPr>
          <a:lstStyle>
            <a:lvl1pPr defTabSz="966788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5" tIns="0" rIns="20135" bIns="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5" tIns="0" rIns="20135" bIns="0" numCol="1" anchor="b" anchorCtr="0" compatLnSpc="1">
            <a:prstTxWarp prst="textNoShape">
              <a:avLst/>
            </a:prstTxWarp>
          </a:bodyPr>
          <a:lstStyle>
            <a:lvl1pPr defTabSz="966788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5" tIns="0" rIns="20135" bIns="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3D735B2-53A2-4A73-94D4-5F61F960B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19" tIns="48661" rIns="97319" bIns="48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55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0725"/>
            <a:ext cx="4794250" cy="3595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290888" y="9144000"/>
            <a:ext cx="731837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288" tIns="46983" rIns="92288" bIns="46983">
            <a:spAutoFit/>
          </a:bodyPr>
          <a:lstStyle/>
          <a:p>
            <a:pPr algn="ctr" defTabSz="917575">
              <a:lnSpc>
                <a:spcPct val="90000"/>
              </a:lnSpc>
              <a:defRPr/>
            </a:pPr>
            <a:r>
              <a:rPr lang="en-US" sz="1400" b="0">
                <a:solidFill>
                  <a:schemeClr val="tx1"/>
                </a:solidFill>
              </a:rPr>
              <a:t>Page </a:t>
            </a:r>
            <a:fld id="{93F0E740-4FB3-4273-A7F4-39CB0B52C054}" type="slidenum">
              <a:rPr lang="en-US" sz="1400" b="0">
                <a:solidFill>
                  <a:schemeClr val="tx1"/>
                </a:solidFill>
              </a:rPr>
              <a:pPr algn="ctr" defTabSz="917575">
                <a:lnSpc>
                  <a:spcPct val="90000"/>
                </a:lnSpc>
                <a:defRPr/>
              </a:pPr>
              <a:t>‹#›</a:t>
            </a:fld>
            <a:endParaRPr lang="en-US" sz="14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0904C4-362F-43F9-9B58-1746F22ACF11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Software Testing  (Ch 1), www.introsoftwaretesting.com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76F71-F70E-4E03-ACE8-68D1F79398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Software Testing  (Ch 1), www.introsoftwaretesting.com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9232A-DD35-4775-8AC3-9BF043C34F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9738" y="96838"/>
            <a:ext cx="2216150" cy="6280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113" y="96838"/>
            <a:ext cx="6499225" cy="62801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Software Testing  (Ch 1), www.introsoftwaretesting.com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441A9-1F94-4A2A-8013-B754D49E50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Software Testing  (Ch 1), www.introsoftwaretesting.com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2874A-A4CA-483A-B588-7D8BE14DD1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Software Testing  (Ch 1), www.introsoftwaretesting.com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ADB85-2F2E-4A6E-8053-61B5FFF726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113" y="1085850"/>
            <a:ext cx="4357687" cy="5291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5850"/>
            <a:ext cx="4357688" cy="5291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Software Testing  (Ch 1), www.introsoftwaretesting.com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FEBEC-35E9-4E16-ACAC-A4E19454C4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Software Testing  (Ch 1), www.introsoftwaretesting.com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0AD6A-EEA3-4E76-B7BE-C0DA6B15E1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Software Testing  (Ch 1), www.introsoftwaretesting.com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4FDA1-FA78-462A-B644-B47E71FB2A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Software Testing  (Ch 1), www.introsoftwaretesting.com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8D45-B461-4B2F-A4B7-205A33808B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Software Testing  (Ch 1), www.introsoftwaretesting.com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72415-F9E4-452B-9183-19B58F4EC0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Software Testing  (Ch 1), www.introsoftwaretesting.com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247CF-E3F5-4B52-A5BC-A45C5B2EE2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5725" y="6427788"/>
            <a:ext cx="3844925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9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Introduction to Software Testing  (Ch 1), www.introsoftwaretesting.com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05275" y="6416675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4550" y="6405563"/>
            <a:ext cx="190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363E3CE-9893-484F-955A-7E1613C7E1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8900" y="96838"/>
            <a:ext cx="89662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" y="1085850"/>
            <a:ext cx="8966200" cy="529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 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 </a:t>
            </a:r>
          </a:p>
          <a:p>
            <a:pPr lvl="4"/>
            <a:r>
              <a:rPr lang="en-US" smtClean="0"/>
              <a:t>Fifth level 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350" y="6350"/>
            <a:ext cx="9118600" cy="6832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2" r:id="rId1"/>
    <p:sldLayoutId id="214748385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 spd="med"/>
  <p:hf hd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75000"/>
        <a:buFont typeface="Monotype Sorts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sz="20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rosoftwaretesting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772400" cy="1984375"/>
          </a:xfrm>
        </p:spPr>
        <p:txBody>
          <a:bodyPr/>
          <a:lstStyle/>
          <a:p>
            <a:r>
              <a:rPr lang="en-US" dirty="0" smtClean="0"/>
              <a:t>Introduction to Software Testing</a:t>
            </a:r>
            <a:br>
              <a:rPr lang="en-US" dirty="0" smtClean="0"/>
            </a:br>
            <a:r>
              <a:rPr lang="en-US" dirty="0" smtClean="0"/>
              <a:t>Chapter 1</a:t>
            </a:r>
            <a:br>
              <a:rPr lang="en-US" dirty="0" smtClean="0"/>
            </a:br>
            <a:r>
              <a:rPr lang="en-US" dirty="0" smtClean="0"/>
              <a:t>Model-Driven Test Design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5825"/>
            <a:ext cx="6400800" cy="252571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3200" smtClean="0"/>
              <a:t>Paul Ammann &amp; Jeff Offutt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sz="2800" smtClean="0"/>
          </a:p>
          <a:p>
            <a:r>
              <a:rPr lang="en-US" b="0" smtClean="0">
                <a:hlinkClick r:id="rId3"/>
              </a:rPr>
              <a:t>www.introsoftwaretesting.com</a:t>
            </a:r>
            <a:endParaRPr lang="en-US" b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Test Activities – Summary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0" y="4979752"/>
            <a:ext cx="9144000" cy="1184739"/>
          </a:xfrm>
        </p:spPr>
        <p:txBody>
          <a:bodyPr/>
          <a:lstStyle/>
          <a:p>
            <a:r>
              <a:rPr lang="en-US" dirty="0" smtClean="0"/>
              <a:t>These four general test activities are quite different</a:t>
            </a:r>
          </a:p>
          <a:p>
            <a:r>
              <a:rPr lang="en-US" dirty="0" smtClean="0"/>
              <a:t>It is a poor use of resources to use people inappropriately</a:t>
            </a: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宋体" charset="-122"/>
              </a:rPr>
              <a:t>Introduction to Software Testing  (Ch 1), www.introsoftwaretesting.com</a:t>
            </a: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宋体" charset="-122"/>
              </a:rPr>
              <a:t>© Ammann &amp; Offutt</a:t>
            </a: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50AE52-D4A6-4D6E-A1E7-37BC6695AED3}" type="slidenum">
              <a:rPr lang="zh-CN" altLang="en-US" smtClean="0">
                <a:ea typeface="宋体" charset="-122"/>
              </a:rPr>
              <a:pPr/>
              <a:t>10</a:t>
            </a:fld>
            <a:endParaRPr lang="en-US" altLang="zh-CN" smtClean="0">
              <a:ea typeface="宋体" charset="-122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6852" y="898134"/>
          <a:ext cx="8712486" cy="3962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13710"/>
                <a:gridCol w="1397285"/>
                <a:gridCol w="680149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1a.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C00000"/>
                          </a:solidFill>
                        </a:rPr>
                        <a:t>Design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Design test values to satisfy engineering goals</a:t>
                      </a: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b="0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C00000"/>
                          </a:solidFill>
                        </a:rPr>
                        <a:t>Criteria</a:t>
                      </a: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Requires knowledge of discrete math, programming and testing</a:t>
                      </a: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1b.</a:t>
                      </a:r>
                      <a:endParaRPr lang="en-US" sz="2000" b="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C00000"/>
                          </a:solidFill>
                        </a:rPr>
                        <a:t>Design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Design test values from domain knowledge</a:t>
                      </a:r>
                      <a:r>
                        <a:rPr lang="en-US" sz="2000" b="0" baseline="0" dirty="0" smtClean="0">
                          <a:solidFill>
                            <a:srgbClr val="000000"/>
                          </a:solidFill>
                        </a:rPr>
                        <a:t> and intuition</a:t>
                      </a: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C00000"/>
                          </a:solidFill>
                        </a:rPr>
                        <a:t>Human</a:t>
                      </a: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Requires knowledge of domain, UI, testing</a:t>
                      </a: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2.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C00000"/>
                          </a:solidFill>
                        </a:rPr>
                        <a:t>Automation</a:t>
                      </a:r>
                      <a:endParaRPr lang="en-US" sz="2000" b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Embed test values into executable</a:t>
                      </a:r>
                      <a:r>
                        <a:rPr lang="en-US" sz="2000" b="0" baseline="0" dirty="0" smtClean="0">
                          <a:solidFill>
                            <a:srgbClr val="000000"/>
                          </a:solidFill>
                        </a:rPr>
                        <a:t> scripts</a:t>
                      </a:r>
                      <a:endParaRPr lang="en-US" sz="2000" b="0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Requires knowledge of scripting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3.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C00000"/>
                          </a:solidFill>
                        </a:rPr>
                        <a:t>Execution</a:t>
                      </a:r>
                      <a:endParaRPr lang="en-US" sz="2000" b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Run tests on the software and record the results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Requires very little knowledge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4.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C00000"/>
                          </a:solidFill>
                        </a:rPr>
                        <a:t>Evaluation</a:t>
                      </a:r>
                      <a:endParaRPr lang="en-US" sz="2000" b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Evaluate results of testing,</a:t>
                      </a:r>
                      <a:r>
                        <a:rPr lang="en-US" sz="2000" b="0" baseline="0" dirty="0" smtClean="0">
                          <a:solidFill>
                            <a:srgbClr val="000000"/>
                          </a:solidFill>
                        </a:rPr>
                        <a:t> report to developers</a:t>
                      </a:r>
                      <a:endParaRPr lang="en-US" sz="2000" b="0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Requires domain knowledge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43838" y="5874834"/>
            <a:ext cx="8876872" cy="461665"/>
          </a:xfrm>
          <a:prstGeom prst="rect">
            <a:avLst/>
          </a:prstGeom>
          <a:solidFill>
            <a:srgbClr val="0000CC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Most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test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teams use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the same people for ALL FOUR activities !!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Test Activities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  (Ch 1), www.introsoftwaretesting.com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D2874A-A4CA-483A-B588-7D8BE14DD19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85800" y="1886268"/>
            <a:ext cx="7772400" cy="1815882"/>
          </a:xfrm>
          <a:prstGeom prst="rect">
            <a:avLst/>
          </a:prstGeom>
          <a:solidFill>
            <a:srgbClr val="0000CC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To use our people effectively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and to test efficiently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we need a process that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85800" y="4347528"/>
            <a:ext cx="7772400" cy="1169551"/>
          </a:xfrm>
          <a:prstGeom prst="rect">
            <a:avLst/>
          </a:prstGeom>
          <a:solidFill>
            <a:srgbClr val="0000CC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lets test designers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pitchFamily="34" charset="0"/>
              </a:rPr>
              <a:t>raise their level of abstraction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Model-Driven Test Design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  (Ch 1), www.introsoftwaretesting.com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D2874A-A4CA-483A-B588-7D8BE14DD19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2870" y="3596640"/>
            <a:ext cx="13830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  <a:cs typeface="Shruti" pitchFamily="2"/>
              </a:rPr>
              <a:t>s</a:t>
            </a:r>
            <a:r>
              <a:rPr lang="en-US" dirty="0" smtClean="0">
                <a:latin typeface="Comic Sans MS" pitchFamily="66" charset="0"/>
                <a:cs typeface="Shruti" pitchFamily="2"/>
              </a:rPr>
              <a:t>oftware artifact</a:t>
            </a:r>
            <a:endParaRPr lang="en-US" dirty="0">
              <a:latin typeface="Comic Sans MS" pitchFamily="66" charset="0"/>
              <a:cs typeface="Shruti" pitchFamily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03070" y="1125438"/>
            <a:ext cx="13830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  <a:cs typeface="Shruti" pitchFamily="2"/>
              </a:rPr>
              <a:t>model / structure</a:t>
            </a:r>
            <a:endParaRPr lang="en-US" dirty="0">
              <a:latin typeface="Comic Sans MS" pitchFamily="66" charset="0"/>
              <a:cs typeface="Shruti" pitchFamily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03270" y="1125438"/>
            <a:ext cx="18021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  <a:cs typeface="Shruti" pitchFamily="2"/>
              </a:rPr>
              <a:t>test requirements</a:t>
            </a:r>
            <a:endParaRPr lang="en-US" dirty="0">
              <a:latin typeface="Comic Sans MS" pitchFamily="66" charset="0"/>
              <a:cs typeface="Shruti" pitchFamily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22570" y="971550"/>
            <a:ext cx="2019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  <a:cs typeface="Shruti" pitchFamily="2"/>
              </a:rPr>
              <a:t>refined requirements / test specs</a:t>
            </a:r>
            <a:endParaRPr lang="en-US" dirty="0">
              <a:latin typeface="Comic Sans MS" pitchFamily="66" charset="0"/>
              <a:cs typeface="Shruti" pitchFamily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9040" y="3596640"/>
            <a:ext cx="13830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  <a:cs typeface="Shruti" pitchFamily="2"/>
              </a:rPr>
              <a:t>input values</a:t>
            </a:r>
            <a:endParaRPr lang="en-US" dirty="0">
              <a:latin typeface="Comic Sans MS" pitchFamily="66" charset="0"/>
              <a:cs typeface="Shruti" pitchFamily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00750" y="5132070"/>
            <a:ext cx="1002030" cy="70788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  <a:cs typeface="Shruti" pitchFamily="2"/>
              </a:rPr>
              <a:t>test cases</a:t>
            </a:r>
            <a:endParaRPr lang="en-US" dirty="0">
              <a:latin typeface="Comic Sans MS" pitchFamily="66" charset="0"/>
              <a:cs typeface="Shruti" pitchFamily="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06900" y="5132070"/>
            <a:ext cx="1146810" cy="70788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  <a:cs typeface="Shruti" pitchFamily="2"/>
              </a:rPr>
              <a:t>test scripts</a:t>
            </a:r>
            <a:endParaRPr lang="en-US" dirty="0">
              <a:latin typeface="Comic Sans MS" pitchFamily="66" charset="0"/>
              <a:cs typeface="Shruti" pitchFamily="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13050" y="5132070"/>
            <a:ext cx="1146810" cy="70788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  <a:cs typeface="Shruti" pitchFamily="2"/>
              </a:rPr>
              <a:t>test results</a:t>
            </a:r>
            <a:endParaRPr lang="en-US" dirty="0">
              <a:latin typeface="Comic Sans MS" pitchFamily="66" charset="0"/>
              <a:cs typeface="Shruti" pitchFamily="2"/>
            </a:endParaRPr>
          </a:p>
        </p:txBody>
      </p:sp>
      <p:cxnSp>
        <p:nvCxnSpPr>
          <p:cNvPr id="16" name="Curved Connector 15"/>
          <p:cNvCxnSpPr>
            <a:stCxn id="7" idx="0"/>
            <a:endCxn id="8" idx="1"/>
          </p:cNvCxnSpPr>
          <p:nvPr/>
        </p:nvCxnSpPr>
        <p:spPr bwMode="auto">
          <a:xfrm rot="5400000" flipH="1" flipV="1">
            <a:off x="190098" y="2083669"/>
            <a:ext cx="2117259" cy="908685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Shape 24"/>
          <p:cNvCxnSpPr>
            <a:stCxn id="11" idx="2"/>
            <a:endCxn id="12" idx="3"/>
          </p:cNvCxnSpPr>
          <p:nvPr/>
        </p:nvCxnSpPr>
        <p:spPr bwMode="auto">
          <a:xfrm rot="5400000">
            <a:off x="7035925" y="4271382"/>
            <a:ext cx="1181487" cy="1247775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1230630" y="5132070"/>
            <a:ext cx="1135380" cy="70788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  <a:cs typeface="Shruti" pitchFamily="2"/>
              </a:rPr>
              <a:t>pass / fail</a:t>
            </a:r>
            <a:endParaRPr lang="en-US" dirty="0">
              <a:latin typeface="Comic Sans MS" pitchFamily="66" charset="0"/>
              <a:cs typeface="Shruti" pitchFamily="2"/>
            </a:endParaRPr>
          </a:p>
        </p:txBody>
      </p:sp>
      <p:cxnSp>
        <p:nvCxnSpPr>
          <p:cNvPr id="50" name="Straight Arrow Connector 49"/>
          <p:cNvCxnSpPr/>
          <p:nvPr/>
        </p:nvCxnSpPr>
        <p:spPr bwMode="auto">
          <a:xfrm flipV="1">
            <a:off x="3005129" y="1478901"/>
            <a:ext cx="519113" cy="96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V="1">
            <a:off x="4876791" y="1478901"/>
            <a:ext cx="519113" cy="96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rot="10800000">
            <a:off x="2300285" y="5484882"/>
            <a:ext cx="636587" cy="226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rot="10800000">
            <a:off x="3848088" y="5484881"/>
            <a:ext cx="636587" cy="226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 rot="10800000">
            <a:off x="5448284" y="5484881"/>
            <a:ext cx="636587" cy="226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1565910" y="3028950"/>
            <a:ext cx="2417649" cy="1015663"/>
          </a:xfrm>
          <a:prstGeom prst="rect">
            <a:avLst/>
          </a:prstGeom>
          <a:solidFill>
            <a:srgbClr val="0000CC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Bradley Hand ITC" pitchFamily="66" charset="0"/>
              </a:rPr>
              <a:t>IMPLEMENTATION</a:t>
            </a:r>
          </a:p>
          <a:p>
            <a:pPr algn="ctr"/>
            <a:r>
              <a:rPr lang="en-US" dirty="0" smtClean="0">
                <a:latin typeface="Bradley Hand ITC" pitchFamily="66" charset="0"/>
              </a:rPr>
              <a:t>ABSTRACTION</a:t>
            </a:r>
          </a:p>
          <a:p>
            <a:pPr algn="ctr"/>
            <a:r>
              <a:rPr lang="en-US" dirty="0" smtClean="0">
                <a:latin typeface="Bradley Hand ITC" pitchFamily="66" charset="0"/>
              </a:rPr>
              <a:t>LEVEL</a:t>
            </a:r>
            <a:endParaRPr lang="en-US" dirty="0">
              <a:latin typeface="Bradley Hand ITC" pitchFamily="66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084570" y="2118360"/>
            <a:ext cx="1991251" cy="1015663"/>
          </a:xfrm>
          <a:prstGeom prst="rect">
            <a:avLst/>
          </a:prstGeom>
          <a:solidFill>
            <a:srgbClr val="0000CC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Bradley Hand ITC" pitchFamily="66" charset="0"/>
              </a:rPr>
              <a:t>DESIGN</a:t>
            </a:r>
          </a:p>
          <a:p>
            <a:pPr algn="ctr"/>
            <a:r>
              <a:rPr lang="en-US" dirty="0" smtClean="0">
                <a:latin typeface="Bradley Hand ITC" pitchFamily="66" charset="0"/>
              </a:rPr>
              <a:t>ABSTRACTION</a:t>
            </a:r>
          </a:p>
          <a:p>
            <a:pPr algn="ctr"/>
            <a:r>
              <a:rPr lang="en-US" dirty="0" smtClean="0">
                <a:latin typeface="Bradley Hand ITC" pitchFamily="66" charset="0"/>
              </a:rPr>
              <a:t>LEVEL</a:t>
            </a:r>
            <a:endParaRPr lang="en-US" dirty="0">
              <a:latin typeface="Bradley Hand ITC" pitchFamily="66" charset="0"/>
            </a:endParaRPr>
          </a:p>
        </p:txBody>
      </p:sp>
      <p:cxnSp>
        <p:nvCxnSpPr>
          <p:cNvPr id="20" name="Shape 19"/>
          <p:cNvCxnSpPr>
            <a:stCxn id="10" idx="3"/>
            <a:endCxn id="11" idx="0"/>
          </p:cNvCxnSpPr>
          <p:nvPr/>
        </p:nvCxnSpPr>
        <p:spPr bwMode="auto">
          <a:xfrm>
            <a:off x="7341870" y="1479382"/>
            <a:ext cx="908685" cy="2117258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148590" y="3074670"/>
            <a:ext cx="8846820" cy="15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66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26" grpId="0"/>
      <p:bldP spid="67" grpId="0" animBg="1"/>
      <p:bldP spid="6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Model-Driven Test Design – Steps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  (Ch 1), www.introsoftwaretesting.com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D2874A-A4CA-483A-B588-7D8BE14DD19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2870" y="3596640"/>
            <a:ext cx="13830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  <a:cs typeface="Shruti" pitchFamily="2"/>
              </a:rPr>
              <a:t>s</a:t>
            </a:r>
            <a:r>
              <a:rPr lang="en-US" dirty="0" smtClean="0">
                <a:latin typeface="Comic Sans MS" pitchFamily="66" charset="0"/>
                <a:cs typeface="Shruti" pitchFamily="2"/>
              </a:rPr>
              <a:t>oftware artifact</a:t>
            </a:r>
            <a:endParaRPr lang="en-US" dirty="0">
              <a:latin typeface="Comic Sans MS" pitchFamily="66" charset="0"/>
              <a:cs typeface="Shruti" pitchFamily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88770" y="1125438"/>
            <a:ext cx="13830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  <a:cs typeface="Shruti" pitchFamily="2"/>
              </a:rPr>
              <a:t>model / structure</a:t>
            </a:r>
            <a:endParaRPr lang="en-US" dirty="0">
              <a:latin typeface="Comic Sans MS" pitchFamily="66" charset="0"/>
              <a:cs typeface="Shruti" pitchFamily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60420" y="1125438"/>
            <a:ext cx="18021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  <a:cs typeface="Shruti" pitchFamily="2"/>
              </a:rPr>
              <a:t>test requirements</a:t>
            </a:r>
            <a:endParaRPr lang="en-US" dirty="0">
              <a:latin typeface="Comic Sans MS" pitchFamily="66" charset="0"/>
              <a:cs typeface="Shruti" pitchFamily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22570" y="971550"/>
            <a:ext cx="2019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  <a:cs typeface="Shruti" pitchFamily="2"/>
              </a:rPr>
              <a:t>refined requirements / test specs</a:t>
            </a:r>
            <a:endParaRPr lang="en-US" dirty="0">
              <a:latin typeface="Comic Sans MS" pitchFamily="66" charset="0"/>
              <a:cs typeface="Shruti" pitchFamily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9040" y="3596640"/>
            <a:ext cx="13830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  <a:cs typeface="Shruti" pitchFamily="2"/>
              </a:rPr>
              <a:t>input values</a:t>
            </a:r>
            <a:endParaRPr lang="en-US" dirty="0">
              <a:latin typeface="Comic Sans MS" pitchFamily="66" charset="0"/>
              <a:cs typeface="Shruti" pitchFamily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00750" y="5132070"/>
            <a:ext cx="1002030" cy="70788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  <a:cs typeface="Shruti" pitchFamily="2"/>
              </a:rPr>
              <a:t>test cases</a:t>
            </a:r>
            <a:endParaRPr lang="en-US" dirty="0">
              <a:latin typeface="Comic Sans MS" pitchFamily="66" charset="0"/>
              <a:cs typeface="Shruti" pitchFamily="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06900" y="5132070"/>
            <a:ext cx="1146810" cy="70788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  <a:cs typeface="Shruti" pitchFamily="2"/>
              </a:rPr>
              <a:t>test scripts</a:t>
            </a:r>
            <a:endParaRPr lang="en-US" dirty="0">
              <a:latin typeface="Comic Sans MS" pitchFamily="66" charset="0"/>
              <a:cs typeface="Shruti" pitchFamily="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13050" y="5132070"/>
            <a:ext cx="1146810" cy="70788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  <a:cs typeface="Shruti" pitchFamily="2"/>
              </a:rPr>
              <a:t>test results</a:t>
            </a:r>
            <a:endParaRPr lang="en-US" dirty="0">
              <a:latin typeface="Comic Sans MS" pitchFamily="66" charset="0"/>
              <a:cs typeface="Shruti" pitchFamily="2"/>
            </a:endParaRPr>
          </a:p>
        </p:txBody>
      </p:sp>
      <p:cxnSp>
        <p:nvCxnSpPr>
          <p:cNvPr id="16" name="Curved Connector 15"/>
          <p:cNvCxnSpPr>
            <a:stCxn id="7" idx="0"/>
            <a:endCxn id="8" idx="1"/>
          </p:cNvCxnSpPr>
          <p:nvPr/>
        </p:nvCxnSpPr>
        <p:spPr bwMode="auto">
          <a:xfrm rot="5400000" flipH="1" flipV="1">
            <a:off x="132948" y="2140819"/>
            <a:ext cx="2117259" cy="794385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Shape 24"/>
          <p:cNvCxnSpPr>
            <a:stCxn id="11" idx="2"/>
            <a:endCxn id="12" idx="3"/>
          </p:cNvCxnSpPr>
          <p:nvPr/>
        </p:nvCxnSpPr>
        <p:spPr bwMode="auto">
          <a:xfrm rot="5400000">
            <a:off x="7035925" y="4271382"/>
            <a:ext cx="1181487" cy="1247775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1230630" y="5132070"/>
            <a:ext cx="1135380" cy="70788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  <a:cs typeface="Shruti" pitchFamily="2"/>
              </a:rPr>
              <a:t>pass / fail</a:t>
            </a:r>
            <a:endParaRPr lang="en-US" dirty="0">
              <a:latin typeface="Comic Sans MS" pitchFamily="66" charset="0"/>
              <a:cs typeface="Shruti" pitchFamily="2"/>
            </a:endParaRPr>
          </a:p>
        </p:txBody>
      </p:sp>
      <p:cxnSp>
        <p:nvCxnSpPr>
          <p:cNvPr id="50" name="Straight Arrow Connector 49"/>
          <p:cNvCxnSpPr/>
          <p:nvPr/>
        </p:nvCxnSpPr>
        <p:spPr bwMode="auto">
          <a:xfrm flipV="1">
            <a:off x="2833679" y="1463040"/>
            <a:ext cx="663901" cy="1682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V="1">
            <a:off x="4876791" y="1478901"/>
            <a:ext cx="519113" cy="96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rot="10800000">
            <a:off x="2300285" y="5484882"/>
            <a:ext cx="636587" cy="226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rot="10800000">
            <a:off x="3848088" y="5484881"/>
            <a:ext cx="636587" cy="226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 rot="10800000">
            <a:off x="5448284" y="5484881"/>
            <a:ext cx="636587" cy="226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1565910" y="3028950"/>
            <a:ext cx="2417649" cy="1015663"/>
          </a:xfrm>
          <a:prstGeom prst="rect">
            <a:avLst/>
          </a:prstGeom>
          <a:solidFill>
            <a:srgbClr val="0000CC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Bradley Hand ITC" pitchFamily="66" charset="0"/>
              </a:rPr>
              <a:t>IMPLEMENTATION</a:t>
            </a:r>
          </a:p>
          <a:p>
            <a:pPr algn="ctr"/>
            <a:r>
              <a:rPr lang="en-US" dirty="0" smtClean="0">
                <a:latin typeface="Bradley Hand ITC" pitchFamily="66" charset="0"/>
              </a:rPr>
              <a:t>ABSTRACTION</a:t>
            </a:r>
          </a:p>
          <a:p>
            <a:pPr algn="ctr"/>
            <a:r>
              <a:rPr lang="en-US" dirty="0" smtClean="0">
                <a:latin typeface="Bradley Hand ITC" pitchFamily="66" charset="0"/>
              </a:rPr>
              <a:t>LEVEL</a:t>
            </a:r>
            <a:endParaRPr lang="en-US" dirty="0">
              <a:latin typeface="Bradley Hand ITC" pitchFamily="66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084570" y="2118360"/>
            <a:ext cx="1991251" cy="1015663"/>
          </a:xfrm>
          <a:prstGeom prst="rect">
            <a:avLst/>
          </a:prstGeom>
          <a:solidFill>
            <a:srgbClr val="0000CC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Bradley Hand ITC" pitchFamily="66" charset="0"/>
              </a:rPr>
              <a:t>DESIGN</a:t>
            </a:r>
          </a:p>
          <a:p>
            <a:pPr algn="ctr"/>
            <a:r>
              <a:rPr lang="en-US" dirty="0" smtClean="0">
                <a:latin typeface="Bradley Hand ITC" pitchFamily="66" charset="0"/>
              </a:rPr>
              <a:t>ABSTRACTION</a:t>
            </a:r>
          </a:p>
          <a:p>
            <a:pPr algn="ctr"/>
            <a:r>
              <a:rPr lang="en-US" dirty="0" smtClean="0">
                <a:latin typeface="Bradley Hand ITC" pitchFamily="66" charset="0"/>
              </a:rPr>
              <a:t>LEVEL</a:t>
            </a:r>
            <a:endParaRPr lang="en-US" dirty="0">
              <a:latin typeface="Bradley Hand ITC" pitchFamily="66" charset="0"/>
            </a:endParaRPr>
          </a:p>
        </p:txBody>
      </p:sp>
      <p:cxnSp>
        <p:nvCxnSpPr>
          <p:cNvPr id="20" name="Shape 19"/>
          <p:cNvCxnSpPr>
            <a:stCxn id="10" idx="3"/>
            <a:endCxn id="11" idx="0"/>
          </p:cNvCxnSpPr>
          <p:nvPr/>
        </p:nvCxnSpPr>
        <p:spPr bwMode="auto">
          <a:xfrm>
            <a:off x="7341870" y="1479382"/>
            <a:ext cx="908685" cy="2117258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148590" y="3074670"/>
            <a:ext cx="8846820" cy="15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66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640080" y="2057400"/>
            <a:ext cx="1051891" cy="40011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analysis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792730" y="960120"/>
            <a:ext cx="1136850" cy="40011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criterion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693920" y="960120"/>
            <a:ext cx="819648" cy="40011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refine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623810" y="1588770"/>
            <a:ext cx="1124026" cy="40011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generate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383780" y="4720590"/>
            <a:ext cx="1138453" cy="1015663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prefix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postfix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expected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170170" y="4850130"/>
            <a:ext cx="1208985" cy="40011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automate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733800" y="4808220"/>
            <a:ext cx="995785" cy="40011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execute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217420" y="4834890"/>
            <a:ext cx="1095173" cy="40011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evaluate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Model-Driven Test Design – Activities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  (Ch 1), www.introsoftwaretesting.com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D2874A-A4CA-483A-B588-7D8BE14DD19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2870" y="3596640"/>
            <a:ext cx="13830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  <a:cs typeface="Shruti" pitchFamily="2"/>
              </a:rPr>
              <a:t>s</a:t>
            </a:r>
            <a:r>
              <a:rPr lang="en-US" dirty="0" smtClean="0">
                <a:latin typeface="Comic Sans MS" pitchFamily="66" charset="0"/>
                <a:cs typeface="Shruti" pitchFamily="2"/>
              </a:rPr>
              <a:t>oftware artifact</a:t>
            </a:r>
            <a:endParaRPr lang="en-US" dirty="0">
              <a:latin typeface="Comic Sans MS" pitchFamily="66" charset="0"/>
              <a:cs typeface="Shruti" pitchFamily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03070" y="1125438"/>
            <a:ext cx="13830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  <a:cs typeface="Shruti" pitchFamily="2"/>
              </a:rPr>
              <a:t>model / structure</a:t>
            </a:r>
            <a:endParaRPr lang="en-US" dirty="0">
              <a:latin typeface="Comic Sans MS" pitchFamily="66" charset="0"/>
              <a:cs typeface="Shruti" pitchFamily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03270" y="1125438"/>
            <a:ext cx="18021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  <a:cs typeface="Shruti" pitchFamily="2"/>
              </a:rPr>
              <a:t>test requirements</a:t>
            </a:r>
            <a:endParaRPr lang="en-US" dirty="0">
              <a:latin typeface="Comic Sans MS" pitchFamily="66" charset="0"/>
              <a:cs typeface="Shruti" pitchFamily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22570" y="971550"/>
            <a:ext cx="2019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  <a:cs typeface="Shruti" pitchFamily="2"/>
              </a:rPr>
              <a:t>refined requirements / test specs</a:t>
            </a:r>
            <a:endParaRPr lang="en-US" dirty="0">
              <a:latin typeface="Comic Sans MS" pitchFamily="66" charset="0"/>
              <a:cs typeface="Shruti" pitchFamily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9040" y="3596640"/>
            <a:ext cx="13830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  <a:cs typeface="Shruti" pitchFamily="2"/>
              </a:rPr>
              <a:t>input values</a:t>
            </a:r>
            <a:endParaRPr lang="en-US" dirty="0">
              <a:latin typeface="Comic Sans MS" pitchFamily="66" charset="0"/>
              <a:cs typeface="Shruti" pitchFamily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00750" y="5132070"/>
            <a:ext cx="1002030" cy="70788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  <a:cs typeface="Shruti" pitchFamily="2"/>
              </a:rPr>
              <a:t>test cases</a:t>
            </a:r>
            <a:endParaRPr lang="en-US" dirty="0">
              <a:latin typeface="Comic Sans MS" pitchFamily="66" charset="0"/>
              <a:cs typeface="Shruti" pitchFamily="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06900" y="5132070"/>
            <a:ext cx="1146810" cy="70788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  <a:cs typeface="Shruti" pitchFamily="2"/>
              </a:rPr>
              <a:t>test scripts</a:t>
            </a:r>
            <a:endParaRPr lang="en-US" dirty="0">
              <a:latin typeface="Comic Sans MS" pitchFamily="66" charset="0"/>
              <a:cs typeface="Shruti" pitchFamily="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13050" y="5132070"/>
            <a:ext cx="1146810" cy="70788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  <a:cs typeface="Shruti" pitchFamily="2"/>
              </a:rPr>
              <a:t>test results</a:t>
            </a:r>
            <a:endParaRPr lang="en-US" dirty="0">
              <a:latin typeface="Comic Sans MS" pitchFamily="66" charset="0"/>
              <a:cs typeface="Shruti" pitchFamily="2"/>
            </a:endParaRPr>
          </a:p>
        </p:txBody>
      </p:sp>
      <p:cxnSp>
        <p:nvCxnSpPr>
          <p:cNvPr id="16" name="Curved Connector 15"/>
          <p:cNvCxnSpPr>
            <a:stCxn id="7" idx="0"/>
            <a:endCxn id="8" idx="1"/>
          </p:cNvCxnSpPr>
          <p:nvPr/>
        </p:nvCxnSpPr>
        <p:spPr bwMode="auto">
          <a:xfrm rot="5400000" flipH="1" flipV="1">
            <a:off x="190098" y="2083669"/>
            <a:ext cx="2117259" cy="908685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Shape 24"/>
          <p:cNvCxnSpPr>
            <a:stCxn id="11" idx="2"/>
            <a:endCxn id="12" idx="3"/>
          </p:cNvCxnSpPr>
          <p:nvPr/>
        </p:nvCxnSpPr>
        <p:spPr bwMode="auto">
          <a:xfrm rot="5400000">
            <a:off x="7035925" y="4271382"/>
            <a:ext cx="1181487" cy="1247775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1230630" y="5132070"/>
            <a:ext cx="1135380" cy="70788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  <a:cs typeface="Shruti" pitchFamily="2"/>
              </a:rPr>
              <a:t>pass / fail</a:t>
            </a:r>
            <a:endParaRPr lang="en-US" dirty="0">
              <a:latin typeface="Comic Sans MS" pitchFamily="66" charset="0"/>
              <a:cs typeface="Shruti" pitchFamily="2"/>
            </a:endParaRPr>
          </a:p>
        </p:txBody>
      </p:sp>
      <p:cxnSp>
        <p:nvCxnSpPr>
          <p:cNvPr id="50" name="Straight Arrow Connector 49"/>
          <p:cNvCxnSpPr/>
          <p:nvPr/>
        </p:nvCxnSpPr>
        <p:spPr bwMode="auto">
          <a:xfrm flipV="1">
            <a:off x="3005129" y="1478901"/>
            <a:ext cx="519113" cy="96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V="1">
            <a:off x="4876791" y="1478901"/>
            <a:ext cx="519113" cy="96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rot="10800000">
            <a:off x="2300285" y="5484882"/>
            <a:ext cx="636587" cy="226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rot="10800000">
            <a:off x="3848088" y="5484881"/>
            <a:ext cx="636587" cy="226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 rot="10800000">
            <a:off x="5448284" y="5484881"/>
            <a:ext cx="636587" cy="226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1565910" y="3028950"/>
            <a:ext cx="2417649" cy="1015663"/>
          </a:xfrm>
          <a:prstGeom prst="rect">
            <a:avLst/>
          </a:prstGeom>
          <a:solidFill>
            <a:srgbClr val="0000CC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Bradley Hand ITC" pitchFamily="66" charset="0"/>
              </a:rPr>
              <a:t>IMPLEMENTATION</a:t>
            </a:r>
          </a:p>
          <a:p>
            <a:pPr algn="ctr"/>
            <a:r>
              <a:rPr lang="en-US" dirty="0" smtClean="0">
                <a:latin typeface="Bradley Hand ITC" pitchFamily="66" charset="0"/>
              </a:rPr>
              <a:t>ABSTRACTION</a:t>
            </a:r>
          </a:p>
          <a:p>
            <a:pPr algn="ctr"/>
            <a:r>
              <a:rPr lang="en-US" dirty="0" smtClean="0">
                <a:latin typeface="Bradley Hand ITC" pitchFamily="66" charset="0"/>
              </a:rPr>
              <a:t>LEVEL</a:t>
            </a:r>
            <a:endParaRPr lang="en-US" dirty="0">
              <a:latin typeface="Bradley Hand ITC" pitchFamily="66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084570" y="2118360"/>
            <a:ext cx="1991251" cy="1015663"/>
          </a:xfrm>
          <a:prstGeom prst="rect">
            <a:avLst/>
          </a:prstGeom>
          <a:solidFill>
            <a:srgbClr val="0000CC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Bradley Hand ITC" pitchFamily="66" charset="0"/>
              </a:rPr>
              <a:t>DESIGN</a:t>
            </a:r>
          </a:p>
          <a:p>
            <a:pPr algn="ctr"/>
            <a:r>
              <a:rPr lang="en-US" dirty="0" smtClean="0">
                <a:latin typeface="Bradley Hand ITC" pitchFamily="66" charset="0"/>
              </a:rPr>
              <a:t>ABSTRACTION</a:t>
            </a:r>
          </a:p>
          <a:p>
            <a:pPr algn="ctr"/>
            <a:r>
              <a:rPr lang="en-US" dirty="0" smtClean="0">
                <a:latin typeface="Bradley Hand ITC" pitchFamily="66" charset="0"/>
              </a:rPr>
              <a:t>LEVEL</a:t>
            </a:r>
            <a:endParaRPr lang="en-US" dirty="0">
              <a:latin typeface="Bradley Hand ITC" pitchFamily="66" charset="0"/>
            </a:endParaRPr>
          </a:p>
        </p:txBody>
      </p:sp>
      <p:cxnSp>
        <p:nvCxnSpPr>
          <p:cNvPr id="20" name="Shape 19"/>
          <p:cNvCxnSpPr>
            <a:stCxn id="10" idx="3"/>
            <a:endCxn id="11" idx="0"/>
          </p:cNvCxnSpPr>
          <p:nvPr/>
        </p:nvCxnSpPr>
        <p:spPr bwMode="auto">
          <a:xfrm>
            <a:off x="7341870" y="1479382"/>
            <a:ext cx="908685" cy="2117258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148590" y="3074670"/>
            <a:ext cx="8846820" cy="15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66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grpSp>
        <p:nvGrpSpPr>
          <p:cNvPr id="39" name="Group 38"/>
          <p:cNvGrpSpPr/>
          <p:nvPr/>
        </p:nvGrpSpPr>
        <p:grpSpPr>
          <a:xfrm>
            <a:off x="1325880" y="1040130"/>
            <a:ext cx="5966460" cy="1353205"/>
            <a:chOff x="1325880" y="1040130"/>
            <a:chExt cx="5966460" cy="1353205"/>
          </a:xfrm>
        </p:grpSpPr>
        <p:sp>
          <p:nvSpPr>
            <p:cNvPr id="27" name="Rounded Rectangle 26"/>
            <p:cNvSpPr/>
            <p:nvPr/>
          </p:nvSpPr>
          <p:spPr bwMode="auto">
            <a:xfrm>
              <a:off x="1325880" y="1040130"/>
              <a:ext cx="5966460" cy="1337310"/>
            </a:xfrm>
            <a:prstGeom prst="roundRect">
              <a:avLst/>
            </a:prstGeom>
            <a:solidFill>
              <a:srgbClr val="66CCFF">
                <a:alpha val="30196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465482" y="1931670"/>
              <a:ext cx="16872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Test Design</a:t>
              </a:r>
              <a:endPara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396740" y="4080510"/>
            <a:ext cx="4712970" cy="1657350"/>
            <a:chOff x="4396740" y="4080510"/>
            <a:chExt cx="4712970" cy="1657350"/>
          </a:xfrm>
        </p:grpSpPr>
        <p:sp>
          <p:nvSpPr>
            <p:cNvPr id="30" name="Rounded Rectangle 29"/>
            <p:cNvSpPr/>
            <p:nvPr/>
          </p:nvSpPr>
          <p:spPr bwMode="auto">
            <a:xfrm>
              <a:off x="4396740" y="4137660"/>
              <a:ext cx="4712970" cy="1600200"/>
            </a:xfrm>
            <a:prstGeom prst="roundRect">
              <a:avLst/>
            </a:prstGeom>
            <a:solidFill>
              <a:srgbClr val="66CCFF">
                <a:alpha val="30196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scene3d>
              <a:camera prst="orthographicFront">
                <a:rot lat="0" lon="0" rev="18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145322" y="4080510"/>
              <a:ext cx="2752808" cy="523220"/>
            </a:xfrm>
            <a:prstGeom prst="rect">
              <a:avLst/>
            </a:prstGeom>
            <a:noFill/>
            <a:scene3d>
              <a:camera prst="orthographicFront">
                <a:rot lat="0" lon="0" rev="180000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Test Automation</a:t>
              </a:r>
              <a:endPara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872740" y="5101590"/>
            <a:ext cx="1527810" cy="1425357"/>
            <a:chOff x="2872740" y="5101590"/>
            <a:chExt cx="1527810" cy="1425357"/>
          </a:xfrm>
        </p:grpSpPr>
        <p:sp>
          <p:nvSpPr>
            <p:cNvPr id="32" name="Rounded Rectangle 31"/>
            <p:cNvSpPr/>
            <p:nvPr/>
          </p:nvSpPr>
          <p:spPr bwMode="auto">
            <a:xfrm>
              <a:off x="2907030" y="5101590"/>
              <a:ext cx="1459230" cy="1424940"/>
            </a:xfrm>
            <a:prstGeom prst="roundRect">
              <a:avLst/>
            </a:prstGeom>
            <a:solidFill>
              <a:srgbClr val="66CCFF">
                <a:alpha val="30196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872740" y="5695950"/>
              <a:ext cx="152781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Test Execution</a:t>
              </a:r>
              <a:endPara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937260" y="5116830"/>
            <a:ext cx="1623060" cy="1448217"/>
            <a:chOff x="1188720" y="5025390"/>
            <a:chExt cx="1623060" cy="1448217"/>
          </a:xfrm>
        </p:grpSpPr>
        <p:sp>
          <p:nvSpPr>
            <p:cNvPr id="34" name="Rounded Rectangle 33"/>
            <p:cNvSpPr/>
            <p:nvPr/>
          </p:nvSpPr>
          <p:spPr bwMode="auto">
            <a:xfrm>
              <a:off x="1196340" y="5025390"/>
              <a:ext cx="1615440" cy="1424940"/>
            </a:xfrm>
            <a:prstGeom prst="roundRect">
              <a:avLst/>
            </a:prstGeom>
            <a:solidFill>
              <a:srgbClr val="66CCFF">
                <a:alpha val="30196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188720" y="5642610"/>
              <a:ext cx="162306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Test Evaluation</a:t>
              </a:r>
              <a:endPara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0" name="AutoShape 15"/>
          <p:cNvSpPr>
            <a:spLocks noChangeArrowheads="1"/>
          </p:cNvSpPr>
          <p:nvPr/>
        </p:nvSpPr>
        <p:spPr bwMode="auto">
          <a:xfrm>
            <a:off x="1123950" y="2429510"/>
            <a:ext cx="6088380" cy="2153920"/>
          </a:xfrm>
          <a:prstGeom prst="star16">
            <a:avLst>
              <a:gd name="adj" fmla="val 37500"/>
            </a:avLst>
          </a:prstGeom>
          <a:solidFill>
            <a:schemeClr val="hlink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Papyrus" pitchFamily="66" charset="0"/>
              </a:rPr>
              <a:t>Raising our abstraction level makes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Papyrus" pitchFamily="66" charset="0"/>
              </a:rPr>
              <a:t>test design MUCH easier</a:t>
            </a:r>
            <a:endParaRPr lang="en-US" sz="2400" dirty="0">
              <a:solidFill>
                <a:schemeClr val="tx1"/>
              </a:solidFill>
              <a:latin typeface="Papyru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Refinement for Chapters 2 &amp; 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  (Ch 1), www.introsoftwaretesting.com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D2874A-A4CA-483A-B588-7D8BE14DD19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85800" y="2640648"/>
            <a:ext cx="7772400" cy="1384995"/>
          </a:xfrm>
          <a:prstGeom prst="rect">
            <a:avLst/>
          </a:prstGeom>
          <a:solidFill>
            <a:srgbClr val="0000CC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The model-driven test design process is generic and has to be instantiated (or refined) for specific kinds of structures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Model-Driven Test Design – Graphs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  (Ch 1), www.introsoftwaretesting.com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D2874A-A4CA-483A-B588-7D8BE14DD19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2870" y="3596640"/>
            <a:ext cx="13830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  <a:cs typeface="Shruti" pitchFamily="2"/>
              </a:rPr>
              <a:t>s</a:t>
            </a:r>
            <a:r>
              <a:rPr lang="en-US" dirty="0" smtClean="0">
                <a:latin typeface="Comic Sans MS" pitchFamily="66" charset="0"/>
                <a:cs typeface="Shruti" pitchFamily="2"/>
              </a:rPr>
              <a:t>oftware artifact</a:t>
            </a:r>
            <a:endParaRPr lang="en-US" dirty="0">
              <a:latin typeface="Comic Sans MS" pitchFamily="66" charset="0"/>
              <a:cs typeface="Shruti" pitchFamily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40230" y="1262598"/>
            <a:ext cx="1085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  <a:cs typeface="Shruti" pitchFamily="2"/>
              </a:rPr>
              <a:t>graph</a:t>
            </a:r>
            <a:endParaRPr lang="en-US" dirty="0">
              <a:latin typeface="Comic Sans MS" pitchFamily="66" charset="0"/>
              <a:cs typeface="Shruti" pitchFamily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34790" y="953988"/>
            <a:ext cx="12915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  <a:cs typeface="Shruti" pitchFamily="2"/>
              </a:rPr>
              <a:t>nodes, edges, </a:t>
            </a:r>
            <a:r>
              <a:rPr lang="en-US" dirty="0" err="1" smtClean="0">
                <a:latin typeface="Comic Sans MS" pitchFamily="66" charset="0"/>
                <a:cs typeface="Shruti" pitchFamily="2"/>
              </a:rPr>
              <a:t>subpaths</a:t>
            </a:r>
            <a:endParaRPr lang="en-US" dirty="0">
              <a:latin typeface="Comic Sans MS" pitchFamily="66" charset="0"/>
              <a:cs typeface="Shruti" pitchFamily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06490" y="1107876"/>
            <a:ext cx="1051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  <a:cs typeface="Shruti" pitchFamily="2"/>
              </a:rPr>
              <a:t>test paths</a:t>
            </a:r>
            <a:endParaRPr lang="en-US" dirty="0">
              <a:latin typeface="Comic Sans MS" pitchFamily="66" charset="0"/>
              <a:cs typeface="Shruti" pitchFamily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9040" y="3596640"/>
            <a:ext cx="13830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  <a:cs typeface="Shruti" pitchFamily="2"/>
              </a:rPr>
              <a:t>input values</a:t>
            </a:r>
            <a:endParaRPr lang="en-US" dirty="0">
              <a:latin typeface="Comic Sans MS" pitchFamily="66" charset="0"/>
              <a:cs typeface="Shruti" pitchFamily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00750" y="5680710"/>
            <a:ext cx="1002030" cy="70788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  <a:cs typeface="Shruti" pitchFamily="2"/>
              </a:rPr>
              <a:t>test cases</a:t>
            </a:r>
            <a:endParaRPr lang="en-US" dirty="0">
              <a:latin typeface="Comic Sans MS" pitchFamily="66" charset="0"/>
              <a:cs typeface="Shruti" pitchFamily="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06900" y="5680710"/>
            <a:ext cx="1146810" cy="70788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  <a:cs typeface="Shruti" pitchFamily="2"/>
              </a:rPr>
              <a:t>test scripts</a:t>
            </a:r>
            <a:endParaRPr lang="en-US" dirty="0">
              <a:latin typeface="Comic Sans MS" pitchFamily="66" charset="0"/>
              <a:cs typeface="Shruti" pitchFamily="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13050" y="5680710"/>
            <a:ext cx="1146810" cy="70788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  <a:cs typeface="Shruti" pitchFamily="2"/>
              </a:rPr>
              <a:t>test results</a:t>
            </a:r>
            <a:endParaRPr lang="en-US" dirty="0">
              <a:latin typeface="Comic Sans MS" pitchFamily="66" charset="0"/>
              <a:cs typeface="Shruti" pitchFamily="2"/>
            </a:endParaRPr>
          </a:p>
        </p:txBody>
      </p:sp>
      <p:cxnSp>
        <p:nvCxnSpPr>
          <p:cNvPr id="16" name="Curved Connector 15"/>
          <p:cNvCxnSpPr>
            <a:stCxn id="7" idx="0"/>
            <a:endCxn id="8" idx="1"/>
          </p:cNvCxnSpPr>
          <p:nvPr/>
        </p:nvCxnSpPr>
        <p:spPr bwMode="auto">
          <a:xfrm rot="5400000" flipH="1" flipV="1">
            <a:off x="250314" y="2006725"/>
            <a:ext cx="2133987" cy="1045845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Shape 24"/>
          <p:cNvCxnSpPr>
            <a:stCxn id="11" idx="2"/>
            <a:endCxn id="12" idx="3"/>
          </p:cNvCxnSpPr>
          <p:nvPr/>
        </p:nvCxnSpPr>
        <p:spPr bwMode="auto">
          <a:xfrm rot="5400000">
            <a:off x="6761605" y="4545702"/>
            <a:ext cx="1730127" cy="1247775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1230630" y="5680710"/>
            <a:ext cx="1135380" cy="70788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  <a:cs typeface="Shruti" pitchFamily="2"/>
              </a:rPr>
              <a:t>pass / fail</a:t>
            </a:r>
            <a:endParaRPr lang="en-US" dirty="0">
              <a:latin typeface="Comic Sans MS" pitchFamily="66" charset="0"/>
              <a:cs typeface="Shruti" pitchFamily="2"/>
            </a:endParaRPr>
          </a:p>
        </p:txBody>
      </p:sp>
      <p:cxnSp>
        <p:nvCxnSpPr>
          <p:cNvPr id="50" name="Straight Arrow Connector 49"/>
          <p:cNvCxnSpPr/>
          <p:nvPr/>
        </p:nvCxnSpPr>
        <p:spPr bwMode="auto">
          <a:xfrm flipV="1">
            <a:off x="2902259" y="1451610"/>
            <a:ext cx="1269691" cy="1862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V="1">
            <a:off x="5196831" y="1459123"/>
            <a:ext cx="1066809" cy="539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rot="10800000">
            <a:off x="2300285" y="6033522"/>
            <a:ext cx="636587" cy="226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rot="10800000">
            <a:off x="3848088" y="6033521"/>
            <a:ext cx="636587" cy="226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 rot="10800000">
            <a:off x="5448284" y="6033521"/>
            <a:ext cx="636587" cy="226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1565910" y="3028950"/>
            <a:ext cx="2417649" cy="1015663"/>
          </a:xfrm>
          <a:prstGeom prst="rect">
            <a:avLst/>
          </a:prstGeom>
          <a:solidFill>
            <a:srgbClr val="0000CC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Bradley Hand ITC" pitchFamily="66" charset="0"/>
              </a:rPr>
              <a:t>IMPLEMENTATION</a:t>
            </a:r>
          </a:p>
          <a:p>
            <a:pPr algn="ctr"/>
            <a:r>
              <a:rPr lang="en-US" dirty="0" smtClean="0">
                <a:latin typeface="Bradley Hand ITC" pitchFamily="66" charset="0"/>
              </a:rPr>
              <a:t>ABSTRACTION</a:t>
            </a:r>
          </a:p>
          <a:p>
            <a:pPr algn="ctr"/>
            <a:r>
              <a:rPr lang="en-US" dirty="0" smtClean="0">
                <a:latin typeface="Bradley Hand ITC" pitchFamily="66" charset="0"/>
              </a:rPr>
              <a:t>LEVEL</a:t>
            </a:r>
            <a:endParaRPr lang="en-US" dirty="0">
              <a:latin typeface="Bradley Hand ITC" pitchFamily="66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084570" y="2118360"/>
            <a:ext cx="1991251" cy="1015663"/>
          </a:xfrm>
          <a:prstGeom prst="rect">
            <a:avLst/>
          </a:prstGeom>
          <a:solidFill>
            <a:srgbClr val="0000CC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Bradley Hand ITC" pitchFamily="66" charset="0"/>
              </a:rPr>
              <a:t>DESIGN</a:t>
            </a:r>
          </a:p>
          <a:p>
            <a:pPr algn="ctr"/>
            <a:r>
              <a:rPr lang="en-US" dirty="0" smtClean="0">
                <a:latin typeface="Bradley Hand ITC" pitchFamily="66" charset="0"/>
              </a:rPr>
              <a:t>ABSTRACTION</a:t>
            </a:r>
          </a:p>
          <a:p>
            <a:pPr algn="ctr"/>
            <a:r>
              <a:rPr lang="en-US" dirty="0" smtClean="0">
                <a:latin typeface="Bradley Hand ITC" pitchFamily="66" charset="0"/>
              </a:rPr>
              <a:t>LEVEL</a:t>
            </a:r>
            <a:endParaRPr lang="en-US" dirty="0">
              <a:latin typeface="Bradley Hand ITC" pitchFamily="66" charset="0"/>
            </a:endParaRPr>
          </a:p>
        </p:txBody>
      </p:sp>
      <p:cxnSp>
        <p:nvCxnSpPr>
          <p:cNvPr id="20" name="Shape 19"/>
          <p:cNvCxnSpPr>
            <a:stCxn id="10" idx="3"/>
            <a:endCxn id="11" idx="0"/>
          </p:cNvCxnSpPr>
          <p:nvPr/>
        </p:nvCxnSpPr>
        <p:spPr bwMode="auto">
          <a:xfrm>
            <a:off x="7258050" y="1461819"/>
            <a:ext cx="992505" cy="2134821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148590" y="3074670"/>
            <a:ext cx="8846820" cy="15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66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582930" y="2148840"/>
            <a:ext cx="1051891" cy="40011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analysis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952750" y="941070"/>
            <a:ext cx="1136850" cy="40011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criterion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76850" y="910590"/>
            <a:ext cx="819648" cy="40011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refine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623810" y="1588770"/>
            <a:ext cx="1124026" cy="40011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generate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383780" y="5269230"/>
            <a:ext cx="1138453" cy="1015663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prefix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postfix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expected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170170" y="5398770"/>
            <a:ext cx="1208985" cy="40011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automate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733800" y="5356860"/>
            <a:ext cx="995785" cy="40011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execute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217420" y="5383530"/>
            <a:ext cx="1095173" cy="40011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evaluate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94310" y="4217670"/>
            <a:ext cx="150554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source</a:t>
            </a:r>
          </a:p>
          <a:p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statechart</a:t>
            </a:r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 case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architecture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…</a:t>
            </a:r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147060" y="1432560"/>
            <a:ext cx="6591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NC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EC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PPC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…</a:t>
            </a:r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Model-Driven Test Design – Logic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  (Ch 1), www.introsoftwaretesting.com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D2874A-A4CA-483A-B588-7D8BE14DD19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2870" y="3596640"/>
            <a:ext cx="13830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  <a:cs typeface="Shruti" pitchFamily="2"/>
              </a:rPr>
              <a:t>s</a:t>
            </a:r>
            <a:r>
              <a:rPr lang="en-US" dirty="0" smtClean="0">
                <a:latin typeface="Comic Sans MS" pitchFamily="66" charset="0"/>
                <a:cs typeface="Shruti" pitchFamily="2"/>
              </a:rPr>
              <a:t>oftware artifact</a:t>
            </a:r>
            <a:endParaRPr lang="en-US" dirty="0">
              <a:latin typeface="Comic Sans MS" pitchFamily="66" charset="0"/>
              <a:cs typeface="Shruti" pitchFamily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77340" y="1262598"/>
            <a:ext cx="13487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  <a:cs typeface="Shruti" pitchFamily="2"/>
              </a:rPr>
              <a:t>predicate</a:t>
            </a:r>
            <a:endParaRPr lang="en-US" dirty="0">
              <a:latin typeface="Comic Sans MS" pitchFamily="66" charset="0"/>
              <a:cs typeface="Shruti" pitchFamily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34790" y="953988"/>
            <a:ext cx="12915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  <a:cs typeface="Shruti" pitchFamily="2"/>
              </a:rPr>
              <a:t>truth table rows</a:t>
            </a:r>
            <a:endParaRPr lang="en-US" dirty="0">
              <a:latin typeface="Comic Sans MS" pitchFamily="66" charset="0"/>
              <a:cs typeface="Shruti" pitchFamily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06490" y="1119306"/>
            <a:ext cx="14058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  <a:cs typeface="Shruti" pitchFamily="2"/>
              </a:rPr>
              <a:t>predicate values</a:t>
            </a:r>
            <a:endParaRPr lang="en-US" dirty="0">
              <a:latin typeface="Comic Sans MS" pitchFamily="66" charset="0"/>
              <a:cs typeface="Shruti" pitchFamily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9040" y="3596640"/>
            <a:ext cx="13830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  <a:cs typeface="Shruti" pitchFamily="2"/>
              </a:rPr>
              <a:t>input values</a:t>
            </a:r>
            <a:endParaRPr lang="en-US" dirty="0">
              <a:latin typeface="Comic Sans MS" pitchFamily="66" charset="0"/>
              <a:cs typeface="Shruti" pitchFamily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00750" y="5680710"/>
            <a:ext cx="1002030" cy="70788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  <a:cs typeface="Shruti" pitchFamily="2"/>
              </a:rPr>
              <a:t>test cases</a:t>
            </a:r>
            <a:endParaRPr lang="en-US" dirty="0">
              <a:latin typeface="Comic Sans MS" pitchFamily="66" charset="0"/>
              <a:cs typeface="Shruti" pitchFamily="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06900" y="5680710"/>
            <a:ext cx="1146810" cy="70788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  <a:cs typeface="Shruti" pitchFamily="2"/>
              </a:rPr>
              <a:t>test scripts</a:t>
            </a:r>
            <a:endParaRPr lang="en-US" dirty="0">
              <a:latin typeface="Comic Sans MS" pitchFamily="66" charset="0"/>
              <a:cs typeface="Shruti" pitchFamily="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13050" y="5680710"/>
            <a:ext cx="1146810" cy="70788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  <a:cs typeface="Shruti" pitchFamily="2"/>
              </a:rPr>
              <a:t>test results</a:t>
            </a:r>
            <a:endParaRPr lang="en-US" dirty="0">
              <a:latin typeface="Comic Sans MS" pitchFamily="66" charset="0"/>
              <a:cs typeface="Shruti" pitchFamily="2"/>
            </a:endParaRPr>
          </a:p>
        </p:txBody>
      </p:sp>
      <p:cxnSp>
        <p:nvCxnSpPr>
          <p:cNvPr id="16" name="Curved Connector 15"/>
          <p:cNvCxnSpPr>
            <a:stCxn id="7" idx="0"/>
            <a:endCxn id="8" idx="1"/>
          </p:cNvCxnSpPr>
          <p:nvPr/>
        </p:nvCxnSpPr>
        <p:spPr bwMode="auto">
          <a:xfrm rot="5400000" flipH="1" flipV="1">
            <a:off x="118869" y="2138170"/>
            <a:ext cx="2133987" cy="782955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Shape 24"/>
          <p:cNvCxnSpPr>
            <a:stCxn id="11" idx="2"/>
            <a:endCxn id="12" idx="3"/>
          </p:cNvCxnSpPr>
          <p:nvPr/>
        </p:nvCxnSpPr>
        <p:spPr bwMode="auto">
          <a:xfrm rot="5400000">
            <a:off x="6761605" y="4545702"/>
            <a:ext cx="1730127" cy="1247775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1230630" y="5680710"/>
            <a:ext cx="1135380" cy="70788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  <a:cs typeface="Shruti" pitchFamily="2"/>
              </a:rPr>
              <a:t>pass / fail</a:t>
            </a:r>
            <a:endParaRPr lang="en-US" dirty="0">
              <a:latin typeface="Comic Sans MS" pitchFamily="66" charset="0"/>
              <a:cs typeface="Shruti" pitchFamily="2"/>
            </a:endParaRPr>
          </a:p>
        </p:txBody>
      </p:sp>
      <p:cxnSp>
        <p:nvCxnSpPr>
          <p:cNvPr id="50" name="Straight Arrow Connector 49"/>
          <p:cNvCxnSpPr/>
          <p:nvPr/>
        </p:nvCxnSpPr>
        <p:spPr bwMode="auto">
          <a:xfrm flipV="1">
            <a:off x="2902259" y="1451610"/>
            <a:ext cx="1269691" cy="1862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V="1">
            <a:off x="5196831" y="1459123"/>
            <a:ext cx="1066809" cy="539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rot="10800000">
            <a:off x="2300285" y="6033522"/>
            <a:ext cx="636587" cy="226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rot="10800000">
            <a:off x="3848088" y="6033521"/>
            <a:ext cx="636587" cy="226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 rot="10800000">
            <a:off x="5448284" y="6033521"/>
            <a:ext cx="636587" cy="226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1565910" y="3028950"/>
            <a:ext cx="2417649" cy="1015663"/>
          </a:xfrm>
          <a:prstGeom prst="rect">
            <a:avLst/>
          </a:prstGeom>
          <a:solidFill>
            <a:srgbClr val="0000CC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Bradley Hand ITC" pitchFamily="66" charset="0"/>
              </a:rPr>
              <a:t>IMPLEMENTATION</a:t>
            </a:r>
          </a:p>
          <a:p>
            <a:pPr algn="ctr"/>
            <a:r>
              <a:rPr lang="en-US" dirty="0" smtClean="0">
                <a:latin typeface="Bradley Hand ITC" pitchFamily="66" charset="0"/>
              </a:rPr>
              <a:t>ABSTRACTION</a:t>
            </a:r>
          </a:p>
          <a:p>
            <a:pPr algn="ctr"/>
            <a:r>
              <a:rPr lang="en-US" dirty="0" smtClean="0">
                <a:latin typeface="Bradley Hand ITC" pitchFamily="66" charset="0"/>
              </a:rPr>
              <a:t>LEVEL</a:t>
            </a:r>
            <a:endParaRPr lang="en-US" dirty="0">
              <a:latin typeface="Bradley Hand ITC" pitchFamily="66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084570" y="2118360"/>
            <a:ext cx="1991251" cy="1015663"/>
          </a:xfrm>
          <a:prstGeom prst="rect">
            <a:avLst/>
          </a:prstGeom>
          <a:solidFill>
            <a:srgbClr val="0000CC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Bradley Hand ITC" pitchFamily="66" charset="0"/>
              </a:rPr>
              <a:t>DESIGN</a:t>
            </a:r>
          </a:p>
          <a:p>
            <a:pPr algn="ctr"/>
            <a:r>
              <a:rPr lang="en-US" dirty="0" smtClean="0">
                <a:latin typeface="Bradley Hand ITC" pitchFamily="66" charset="0"/>
              </a:rPr>
              <a:t>ABSTRACTION</a:t>
            </a:r>
          </a:p>
          <a:p>
            <a:pPr algn="ctr"/>
            <a:r>
              <a:rPr lang="en-US" dirty="0" smtClean="0">
                <a:latin typeface="Bradley Hand ITC" pitchFamily="66" charset="0"/>
              </a:rPr>
              <a:t>LEVEL</a:t>
            </a:r>
            <a:endParaRPr lang="en-US" dirty="0">
              <a:latin typeface="Bradley Hand ITC" pitchFamily="66" charset="0"/>
            </a:endParaRPr>
          </a:p>
        </p:txBody>
      </p:sp>
      <p:cxnSp>
        <p:nvCxnSpPr>
          <p:cNvPr id="20" name="Shape 19"/>
          <p:cNvCxnSpPr>
            <a:stCxn id="10" idx="3"/>
            <a:endCxn id="11" idx="0"/>
          </p:cNvCxnSpPr>
          <p:nvPr/>
        </p:nvCxnSpPr>
        <p:spPr bwMode="auto">
          <a:xfrm>
            <a:off x="7612380" y="1473249"/>
            <a:ext cx="638175" cy="2123391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148590" y="3074670"/>
            <a:ext cx="8846820" cy="15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66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582930" y="2148840"/>
            <a:ext cx="1051891" cy="40011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analysis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952750" y="941070"/>
            <a:ext cx="1136850" cy="40011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criterion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76850" y="910590"/>
            <a:ext cx="819648" cy="40011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refine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623810" y="1588770"/>
            <a:ext cx="1124026" cy="40011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generate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383780" y="5269230"/>
            <a:ext cx="1138453" cy="1015663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prefix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postfix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expected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170170" y="5398770"/>
            <a:ext cx="1208985" cy="40011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automate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733800" y="5356860"/>
            <a:ext cx="995785" cy="40011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execute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217420" y="5383530"/>
            <a:ext cx="1095173" cy="40011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evaluate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94310" y="4217670"/>
            <a:ext cx="150554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source</a:t>
            </a:r>
          </a:p>
          <a:p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statechart</a:t>
            </a:r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 case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architecture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…</a:t>
            </a:r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147060" y="1432560"/>
            <a:ext cx="8515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CoC</a:t>
            </a:r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CACC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PC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CC</a:t>
            </a:r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Test Activities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88900" y="833438"/>
            <a:ext cx="8966200" cy="5508625"/>
          </a:xfrm>
        </p:spPr>
        <p:txBody>
          <a:bodyPr/>
          <a:lstStyle/>
          <a:p>
            <a:r>
              <a:rPr lang="en-US" dirty="0" smtClean="0"/>
              <a:t>Testing can be broken up into </a:t>
            </a:r>
            <a:r>
              <a:rPr lang="en-US" dirty="0" smtClean="0">
                <a:solidFill>
                  <a:srgbClr val="FFFF00"/>
                </a:solidFill>
              </a:rPr>
              <a:t>four</a:t>
            </a:r>
            <a:r>
              <a:rPr lang="en-US" dirty="0" smtClean="0"/>
              <a:t> general types of activities</a:t>
            </a:r>
          </a:p>
          <a:p>
            <a:pPr marL="914400" lvl="1" indent="-457200">
              <a:buFont typeface="Times New Roman" pitchFamily="18" charset="0"/>
              <a:buAutoNum type="arabicPeriod"/>
            </a:pP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Test Design</a:t>
            </a:r>
          </a:p>
          <a:p>
            <a:pPr marL="914400" lvl="1" indent="-457200">
              <a:buFont typeface="Times New Roman" pitchFamily="18" charset="0"/>
              <a:buAutoNum type="arabicPeriod"/>
            </a:pP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Test Automation</a:t>
            </a:r>
          </a:p>
          <a:p>
            <a:pPr marL="914400" lvl="1" indent="-457200">
              <a:buFont typeface="Times New Roman" pitchFamily="18" charset="0"/>
              <a:buAutoNum type="arabicPeriod"/>
            </a:pP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Test Execution</a:t>
            </a:r>
          </a:p>
          <a:p>
            <a:pPr marL="914400" lvl="1" indent="-457200">
              <a:buFont typeface="Times New Roman" pitchFamily="18" charset="0"/>
              <a:buAutoNum type="arabicPeriod"/>
            </a:pP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Test Evaluation</a:t>
            </a:r>
          </a:p>
          <a:p>
            <a:r>
              <a:rPr lang="en-US" dirty="0" smtClean="0"/>
              <a:t>Each type of activity requires different </a:t>
            </a:r>
            <a:r>
              <a:rPr lang="en-US" dirty="0" smtClean="0">
                <a:solidFill>
                  <a:schemeClr val="tx2"/>
                </a:solidFill>
              </a:rPr>
              <a:t>skills</a:t>
            </a:r>
            <a:r>
              <a:rPr lang="en-US" dirty="0" smtClean="0"/>
              <a:t>, background </a:t>
            </a:r>
            <a:r>
              <a:rPr lang="en-US" dirty="0" smtClean="0">
                <a:solidFill>
                  <a:schemeClr val="tx2"/>
                </a:solidFill>
              </a:rPr>
              <a:t>knowledge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tx2"/>
                </a:solidFill>
              </a:rPr>
              <a:t>education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tx2"/>
                </a:solidFill>
              </a:rPr>
              <a:t>training</a:t>
            </a:r>
          </a:p>
          <a:p>
            <a:r>
              <a:rPr lang="en-US" dirty="0" smtClean="0"/>
              <a:t>No reasonable software development organization uses the same people  for requirements, design, implementation, integration and configuration control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  (Ch 1), www.introsoftwaretesting.com</a:t>
            </a:r>
            <a:endParaRPr lang="en-US" u="sng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79C886-639F-4CB9-BA7E-15E5EE26541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50838" y="4872038"/>
            <a:ext cx="8442325" cy="954087"/>
          </a:xfrm>
          <a:prstGeom prst="rect">
            <a:avLst/>
          </a:prstGeom>
          <a:solidFill>
            <a:srgbClr val="0000CC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800" b="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Why do test organizations still use the same people for all four test activities??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600200" y="5789613"/>
            <a:ext cx="5943600" cy="523875"/>
          </a:xfrm>
          <a:prstGeom prst="rect">
            <a:avLst/>
          </a:prstGeom>
          <a:solidFill>
            <a:srgbClr val="0000CC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800" b="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This is clearly a </a:t>
            </a:r>
            <a:r>
              <a:rPr lang="en-US" sz="2800" b="0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waste</a:t>
            </a:r>
            <a:r>
              <a:rPr lang="en-US" sz="2800" b="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of resources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611313" y="5715000"/>
            <a:ext cx="5943600" cy="103188"/>
          </a:xfrm>
          <a:prstGeom prst="rect">
            <a:avLst/>
          </a:prstGeom>
          <a:solidFill>
            <a:srgbClr val="0000CC"/>
          </a:solidFill>
          <a:ln w="12700" algn="ctr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3529330" y="1324929"/>
            <a:ext cx="4105910" cy="1121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1371600" marR="0" lvl="2" indent="-4572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</a:rPr>
              <a:t>1.a) Criteria-based</a:t>
            </a:r>
          </a:p>
          <a:p>
            <a:pPr marL="1371600" marR="0" lvl="2" indent="-4572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</a:rPr>
              <a:t>1.b) Human-based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937510" y="1508760"/>
            <a:ext cx="1577340" cy="15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FF00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Test Design – (a) Criteria-Based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8900" y="2001838"/>
            <a:ext cx="8966200" cy="4375150"/>
          </a:xfrm>
        </p:spPr>
        <p:txBody>
          <a:bodyPr/>
          <a:lstStyle/>
          <a:p>
            <a:r>
              <a:rPr lang="en-US" dirty="0" smtClean="0"/>
              <a:t>This is the </a:t>
            </a:r>
            <a:r>
              <a:rPr lang="en-US" dirty="0" smtClean="0">
                <a:solidFill>
                  <a:schemeClr val="tx2"/>
                </a:solidFill>
              </a:rPr>
              <a:t>most technical</a:t>
            </a:r>
            <a:r>
              <a:rPr lang="en-US" dirty="0" smtClean="0"/>
              <a:t> job in software testing</a:t>
            </a:r>
          </a:p>
          <a:p>
            <a:r>
              <a:rPr lang="en-US" dirty="0" smtClean="0"/>
              <a:t>Requires </a:t>
            </a:r>
            <a:r>
              <a:rPr lang="en-US" dirty="0" smtClean="0">
                <a:solidFill>
                  <a:schemeClr val="tx2"/>
                </a:solidFill>
              </a:rPr>
              <a:t>knowledge</a:t>
            </a:r>
            <a:r>
              <a:rPr lang="en-US" dirty="0" smtClean="0"/>
              <a:t> of :</a:t>
            </a:r>
          </a:p>
          <a:p>
            <a:pPr lvl="1"/>
            <a:r>
              <a:rPr lang="en-US" dirty="0" smtClean="0"/>
              <a:t>Discrete math</a:t>
            </a:r>
          </a:p>
          <a:p>
            <a:pPr lvl="1"/>
            <a:r>
              <a:rPr lang="en-US" dirty="0" smtClean="0"/>
              <a:t>Programming</a:t>
            </a:r>
          </a:p>
          <a:p>
            <a:pPr lvl="1"/>
            <a:r>
              <a:rPr lang="en-US" dirty="0" smtClean="0"/>
              <a:t>Testing</a:t>
            </a:r>
          </a:p>
          <a:p>
            <a:r>
              <a:rPr lang="en-US" dirty="0" smtClean="0"/>
              <a:t>Requires much of a </a:t>
            </a:r>
            <a:r>
              <a:rPr lang="en-US" dirty="0" smtClean="0">
                <a:solidFill>
                  <a:schemeClr val="tx2"/>
                </a:solidFill>
              </a:rPr>
              <a:t>traditional CS</a:t>
            </a:r>
            <a:r>
              <a:rPr lang="en-US" dirty="0" smtClean="0"/>
              <a:t> degree</a:t>
            </a:r>
          </a:p>
          <a:p>
            <a:r>
              <a:rPr lang="en-US" dirty="0" smtClean="0"/>
              <a:t>This is </a:t>
            </a:r>
            <a:r>
              <a:rPr lang="en-US" dirty="0" smtClean="0">
                <a:solidFill>
                  <a:schemeClr val="tx2"/>
                </a:solidFill>
              </a:rPr>
              <a:t>intellectually</a:t>
            </a:r>
            <a:r>
              <a:rPr lang="en-US" dirty="0" smtClean="0"/>
              <a:t> stimulating, rewarding, and challenging</a:t>
            </a:r>
          </a:p>
          <a:p>
            <a:r>
              <a:rPr lang="en-US" dirty="0" smtClean="0"/>
              <a:t>Test design is analogous to </a:t>
            </a:r>
            <a:r>
              <a:rPr lang="en-US" dirty="0" smtClean="0">
                <a:solidFill>
                  <a:schemeClr val="tx2"/>
                </a:solidFill>
              </a:rPr>
              <a:t>software architecture</a:t>
            </a:r>
            <a:r>
              <a:rPr lang="en-US" dirty="0" smtClean="0"/>
              <a:t> on the development side</a:t>
            </a:r>
          </a:p>
          <a:p>
            <a:r>
              <a:rPr lang="en-US" dirty="0" smtClean="0"/>
              <a:t>Using people who are not qualified to design tests is a sure way to get </a:t>
            </a:r>
            <a:r>
              <a:rPr lang="en-US" dirty="0" smtClean="0">
                <a:solidFill>
                  <a:schemeClr val="tx2"/>
                </a:solidFill>
              </a:rPr>
              <a:t>ineffective tests</a:t>
            </a: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  (Ch 1), www.introsoftwaretesting.com</a:t>
            </a:r>
            <a:endParaRPr lang="en-US" u="sng" smtClean="0"/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97AD9B-8514-431E-B8CB-7B642C9C4308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946150" y="946150"/>
            <a:ext cx="7251700" cy="954088"/>
          </a:xfrm>
          <a:prstGeom prst="rect">
            <a:avLst/>
          </a:prstGeom>
          <a:solidFill>
            <a:srgbClr val="0000CC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Design test values to satisfy coverage criteria or other engineering goal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Test Design – (b) Human-Based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1920240"/>
            <a:ext cx="8966200" cy="4456748"/>
          </a:xfrm>
        </p:spPr>
        <p:txBody>
          <a:bodyPr/>
          <a:lstStyle/>
          <a:p>
            <a:r>
              <a:rPr lang="en-US" dirty="0" smtClean="0"/>
              <a:t>This is much </a:t>
            </a:r>
            <a:r>
              <a:rPr lang="en-US" dirty="0" smtClean="0">
                <a:solidFill>
                  <a:schemeClr val="tx2"/>
                </a:solidFill>
              </a:rPr>
              <a:t>harder</a:t>
            </a:r>
            <a:r>
              <a:rPr lang="en-US" dirty="0" smtClean="0"/>
              <a:t> than it may seem to developers</a:t>
            </a:r>
          </a:p>
          <a:p>
            <a:r>
              <a:rPr lang="en-US" dirty="0" smtClean="0"/>
              <a:t>Criteria-based approaches can be blind to special situations</a:t>
            </a:r>
          </a:p>
          <a:p>
            <a:r>
              <a:rPr lang="en-US" dirty="0" smtClean="0"/>
              <a:t>Requires </a:t>
            </a:r>
            <a:r>
              <a:rPr lang="en-US" dirty="0" smtClean="0">
                <a:solidFill>
                  <a:schemeClr val="tx2"/>
                </a:solidFill>
              </a:rPr>
              <a:t>knowledge</a:t>
            </a:r>
            <a:r>
              <a:rPr lang="en-US" dirty="0" smtClean="0"/>
              <a:t> of :</a:t>
            </a:r>
          </a:p>
          <a:p>
            <a:pPr lvl="1"/>
            <a:r>
              <a:rPr lang="en-US" dirty="0" smtClean="0"/>
              <a:t>Domain, testing, and user interfaces</a:t>
            </a:r>
          </a:p>
          <a:p>
            <a:r>
              <a:rPr lang="en-US" dirty="0" smtClean="0"/>
              <a:t>Requires almost </a:t>
            </a:r>
            <a:r>
              <a:rPr lang="en-US" dirty="0" smtClean="0">
                <a:solidFill>
                  <a:schemeClr val="tx2"/>
                </a:solidFill>
              </a:rPr>
              <a:t>no traditional CS</a:t>
            </a:r>
          </a:p>
          <a:p>
            <a:pPr lvl="1"/>
            <a:r>
              <a:rPr lang="en-US" dirty="0" smtClean="0"/>
              <a:t>A background in the </a:t>
            </a:r>
            <a:r>
              <a:rPr lang="en-US" dirty="0" smtClean="0">
                <a:solidFill>
                  <a:schemeClr val="tx2"/>
                </a:solidFill>
              </a:rPr>
              <a:t>domain</a:t>
            </a:r>
            <a:r>
              <a:rPr lang="en-US" dirty="0" smtClean="0"/>
              <a:t> of the software is essential</a:t>
            </a:r>
          </a:p>
          <a:p>
            <a:pPr lvl="1"/>
            <a:r>
              <a:rPr lang="en-US" dirty="0" smtClean="0"/>
              <a:t>An </a:t>
            </a:r>
            <a:r>
              <a:rPr lang="en-US" dirty="0" smtClean="0">
                <a:solidFill>
                  <a:schemeClr val="tx2"/>
                </a:solidFill>
              </a:rPr>
              <a:t>empirical background</a:t>
            </a:r>
            <a:r>
              <a:rPr lang="en-US" dirty="0" smtClean="0"/>
              <a:t> is very helpful (biology, psychology, …)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chemeClr val="tx2"/>
                </a:solidFill>
              </a:rPr>
              <a:t>logic background</a:t>
            </a:r>
            <a:r>
              <a:rPr lang="en-US" dirty="0" smtClean="0"/>
              <a:t> is very helpful (law, philosophy, math, …)</a:t>
            </a:r>
          </a:p>
          <a:p>
            <a:r>
              <a:rPr lang="en-US" dirty="0" smtClean="0"/>
              <a:t>This is </a:t>
            </a:r>
            <a:r>
              <a:rPr lang="en-US" dirty="0" smtClean="0">
                <a:solidFill>
                  <a:schemeClr val="tx2"/>
                </a:solidFill>
              </a:rPr>
              <a:t>intellectually</a:t>
            </a:r>
            <a:r>
              <a:rPr lang="en-US" dirty="0" smtClean="0"/>
              <a:t> stimulating, rewarding, and challenging</a:t>
            </a:r>
          </a:p>
          <a:p>
            <a:pPr lvl="1"/>
            <a:r>
              <a:rPr lang="en-US" dirty="0" smtClean="0"/>
              <a:t>But not to typical CS majors – they want to solve problems and build things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  (Ch 1), www.introsoftwaretesting.com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D2874A-A4CA-483A-B588-7D8BE14DD19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30250" y="946150"/>
            <a:ext cx="7683500" cy="954107"/>
          </a:xfrm>
          <a:prstGeom prst="rect">
            <a:avLst/>
          </a:prstGeom>
          <a:solidFill>
            <a:srgbClr val="0000CC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Design test values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based on domain knowledge of the program and human knowledge of testing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Test Automation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88900" y="1543050"/>
            <a:ext cx="8966200" cy="4833938"/>
          </a:xfrm>
        </p:spPr>
        <p:txBody>
          <a:bodyPr/>
          <a:lstStyle/>
          <a:p>
            <a:r>
              <a:rPr lang="en-US" smtClean="0"/>
              <a:t>This is slightly </a:t>
            </a:r>
            <a:r>
              <a:rPr lang="en-US" smtClean="0">
                <a:solidFill>
                  <a:schemeClr val="tx2"/>
                </a:solidFill>
              </a:rPr>
              <a:t>less technical</a:t>
            </a:r>
          </a:p>
          <a:p>
            <a:r>
              <a:rPr lang="en-US" smtClean="0"/>
              <a:t>Requires knowledge of  </a:t>
            </a:r>
            <a:r>
              <a:rPr lang="en-US" smtClean="0">
                <a:solidFill>
                  <a:schemeClr val="tx2"/>
                </a:solidFill>
              </a:rPr>
              <a:t>programming</a:t>
            </a:r>
          </a:p>
          <a:p>
            <a:pPr lvl="1"/>
            <a:r>
              <a:rPr lang="en-US" smtClean="0"/>
              <a:t>Fairly straightforward programming – small pieces and simple algorithms</a:t>
            </a:r>
          </a:p>
          <a:p>
            <a:r>
              <a:rPr lang="en-US" smtClean="0"/>
              <a:t>Requires very </a:t>
            </a:r>
            <a:r>
              <a:rPr lang="en-US" smtClean="0">
                <a:solidFill>
                  <a:schemeClr val="tx2"/>
                </a:solidFill>
              </a:rPr>
              <a:t>little theory</a:t>
            </a:r>
          </a:p>
          <a:p>
            <a:r>
              <a:rPr lang="en-US" smtClean="0"/>
              <a:t>Very </a:t>
            </a:r>
            <a:r>
              <a:rPr lang="en-US" smtClean="0">
                <a:solidFill>
                  <a:schemeClr val="tx2"/>
                </a:solidFill>
              </a:rPr>
              <a:t>boring</a:t>
            </a:r>
            <a:r>
              <a:rPr lang="en-US" smtClean="0"/>
              <a:t> for test designers</a:t>
            </a:r>
          </a:p>
          <a:p>
            <a:r>
              <a:rPr lang="en-US" smtClean="0"/>
              <a:t>Programming is out of reach for many </a:t>
            </a:r>
            <a:r>
              <a:rPr lang="en-US" smtClean="0">
                <a:solidFill>
                  <a:schemeClr val="tx2"/>
                </a:solidFill>
              </a:rPr>
              <a:t>domain experts</a:t>
            </a:r>
          </a:p>
          <a:p>
            <a:r>
              <a:rPr lang="en-US" smtClean="0"/>
              <a:t>Who is responsible for determining and embedding the </a:t>
            </a:r>
            <a:r>
              <a:rPr lang="en-US" smtClean="0">
                <a:solidFill>
                  <a:schemeClr val="tx2"/>
                </a:solidFill>
              </a:rPr>
              <a:t>expected outputs</a:t>
            </a:r>
            <a:r>
              <a:rPr lang="en-US" smtClean="0"/>
              <a:t> ?</a:t>
            </a:r>
          </a:p>
          <a:p>
            <a:pPr lvl="1"/>
            <a:r>
              <a:rPr lang="en-US" smtClean="0">
                <a:solidFill>
                  <a:schemeClr val="tx2"/>
                </a:solidFill>
              </a:rPr>
              <a:t>Test designers</a:t>
            </a:r>
            <a:r>
              <a:rPr lang="en-US" smtClean="0"/>
              <a:t> may not always know the expected outputs</a:t>
            </a:r>
          </a:p>
          <a:p>
            <a:pPr lvl="1"/>
            <a:r>
              <a:rPr lang="en-US" smtClean="0">
                <a:solidFill>
                  <a:schemeClr val="tx2"/>
                </a:solidFill>
              </a:rPr>
              <a:t>Test evaluators</a:t>
            </a:r>
            <a:r>
              <a:rPr lang="en-US" smtClean="0"/>
              <a:t> need to get involved early to help with this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  (Ch 1), www.introsoftwaretesting.com</a:t>
            </a:r>
            <a:endParaRPr lang="en-US" u="sng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2E0D85-ABD2-437C-B74F-79410BEABD2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946150" y="946150"/>
            <a:ext cx="7251700" cy="523875"/>
          </a:xfrm>
          <a:prstGeom prst="rect">
            <a:avLst/>
          </a:prstGeom>
          <a:solidFill>
            <a:srgbClr val="0000CC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Embed test values into executable scripts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Test Execution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88900" y="1554163"/>
            <a:ext cx="8966200" cy="4822825"/>
          </a:xfrm>
        </p:spPr>
        <p:txBody>
          <a:bodyPr/>
          <a:lstStyle/>
          <a:p>
            <a:r>
              <a:rPr lang="en-US" smtClean="0"/>
              <a:t>This is </a:t>
            </a:r>
            <a:r>
              <a:rPr lang="en-US" smtClean="0">
                <a:solidFill>
                  <a:schemeClr val="tx2"/>
                </a:solidFill>
              </a:rPr>
              <a:t>easy</a:t>
            </a:r>
            <a:r>
              <a:rPr lang="en-US" smtClean="0"/>
              <a:t> – and trivial if the tests are well automated</a:t>
            </a:r>
          </a:p>
          <a:p>
            <a:r>
              <a:rPr lang="en-US" smtClean="0"/>
              <a:t>Requires basic </a:t>
            </a:r>
            <a:r>
              <a:rPr lang="en-US" smtClean="0">
                <a:solidFill>
                  <a:schemeClr val="tx2"/>
                </a:solidFill>
              </a:rPr>
              <a:t>computer skills</a:t>
            </a:r>
          </a:p>
          <a:p>
            <a:pPr lvl="1"/>
            <a:r>
              <a:rPr lang="en-US" smtClean="0"/>
              <a:t>Interns</a:t>
            </a:r>
          </a:p>
          <a:p>
            <a:pPr lvl="1"/>
            <a:r>
              <a:rPr lang="en-US" smtClean="0"/>
              <a:t>Employees with no technical background</a:t>
            </a:r>
          </a:p>
          <a:p>
            <a:r>
              <a:rPr lang="en-US" smtClean="0"/>
              <a:t>Asking qualified test </a:t>
            </a:r>
            <a:r>
              <a:rPr lang="en-US" smtClean="0">
                <a:solidFill>
                  <a:schemeClr val="tx2"/>
                </a:solidFill>
              </a:rPr>
              <a:t>designers</a:t>
            </a:r>
            <a:r>
              <a:rPr lang="en-US" smtClean="0"/>
              <a:t> to execute tests is a sure way to convince them to look for a </a:t>
            </a:r>
            <a:r>
              <a:rPr lang="en-US" smtClean="0">
                <a:solidFill>
                  <a:schemeClr val="tx2"/>
                </a:solidFill>
              </a:rPr>
              <a:t>development job</a:t>
            </a:r>
          </a:p>
          <a:p>
            <a:r>
              <a:rPr lang="en-US" smtClean="0"/>
              <a:t>If, for example, GUI tests are not well automated, this requires a lot of </a:t>
            </a:r>
            <a:r>
              <a:rPr lang="en-US" smtClean="0">
                <a:solidFill>
                  <a:schemeClr val="tx2"/>
                </a:solidFill>
              </a:rPr>
              <a:t>manual labor</a:t>
            </a:r>
          </a:p>
          <a:p>
            <a:r>
              <a:rPr lang="en-US" smtClean="0"/>
              <a:t>Test executors have to be very </a:t>
            </a:r>
            <a:r>
              <a:rPr lang="en-US" smtClean="0">
                <a:solidFill>
                  <a:schemeClr val="tx2"/>
                </a:solidFill>
              </a:rPr>
              <a:t>careful</a:t>
            </a:r>
            <a:r>
              <a:rPr lang="en-US" smtClean="0"/>
              <a:t> and </a:t>
            </a:r>
            <a:r>
              <a:rPr lang="en-US" smtClean="0">
                <a:solidFill>
                  <a:schemeClr val="tx2"/>
                </a:solidFill>
              </a:rPr>
              <a:t>meticulous</a:t>
            </a:r>
            <a:r>
              <a:rPr lang="en-US" smtClean="0"/>
              <a:t> with bookkeeping</a:t>
            </a:r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  (Ch 1), www.introsoftwaretesting.com</a:t>
            </a:r>
            <a:endParaRPr lang="en-US" u="sng" smtClean="0"/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6A75B7-68DE-424A-8880-04EBDA384BE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58825" y="946150"/>
            <a:ext cx="7626350" cy="523875"/>
          </a:xfrm>
          <a:prstGeom prst="rect">
            <a:avLst/>
          </a:prstGeom>
          <a:solidFill>
            <a:srgbClr val="0000CC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Run tests on the software and record the results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Test Evaluation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88900" y="1554163"/>
            <a:ext cx="8966200" cy="4822825"/>
          </a:xfrm>
        </p:spPr>
        <p:txBody>
          <a:bodyPr/>
          <a:lstStyle/>
          <a:p>
            <a:r>
              <a:rPr lang="en-US" dirty="0" smtClean="0"/>
              <a:t>This is much </a:t>
            </a:r>
            <a:r>
              <a:rPr lang="en-US" dirty="0" smtClean="0">
                <a:solidFill>
                  <a:schemeClr val="tx2"/>
                </a:solidFill>
              </a:rPr>
              <a:t>harder</a:t>
            </a:r>
            <a:r>
              <a:rPr lang="en-US" dirty="0" smtClean="0"/>
              <a:t> than it may seem</a:t>
            </a:r>
          </a:p>
          <a:p>
            <a:r>
              <a:rPr lang="en-US" dirty="0" smtClean="0"/>
              <a:t>Requires </a:t>
            </a:r>
            <a:r>
              <a:rPr lang="en-US" dirty="0" smtClean="0">
                <a:solidFill>
                  <a:schemeClr val="tx2"/>
                </a:solidFill>
              </a:rPr>
              <a:t>knowledge</a:t>
            </a:r>
            <a:r>
              <a:rPr lang="en-US" dirty="0" smtClean="0"/>
              <a:t> of :</a:t>
            </a:r>
          </a:p>
          <a:p>
            <a:pPr lvl="1"/>
            <a:r>
              <a:rPr lang="en-US" dirty="0" smtClean="0"/>
              <a:t>Domain</a:t>
            </a:r>
          </a:p>
          <a:p>
            <a:pPr lvl="1"/>
            <a:r>
              <a:rPr lang="en-US" dirty="0" smtClean="0"/>
              <a:t>Testing</a:t>
            </a:r>
          </a:p>
          <a:p>
            <a:pPr lvl="1"/>
            <a:r>
              <a:rPr lang="en-US" dirty="0" smtClean="0"/>
              <a:t>User interfaces and psychology</a:t>
            </a:r>
          </a:p>
          <a:p>
            <a:r>
              <a:rPr lang="en-US" dirty="0" smtClean="0"/>
              <a:t>Usually requires almost </a:t>
            </a:r>
            <a:r>
              <a:rPr lang="en-US" dirty="0" smtClean="0">
                <a:solidFill>
                  <a:schemeClr val="tx2"/>
                </a:solidFill>
              </a:rPr>
              <a:t>no traditional CS</a:t>
            </a:r>
          </a:p>
          <a:p>
            <a:pPr lvl="1"/>
            <a:r>
              <a:rPr lang="en-US" dirty="0" smtClean="0"/>
              <a:t>A background in the </a:t>
            </a:r>
            <a:r>
              <a:rPr lang="en-US" dirty="0" smtClean="0">
                <a:solidFill>
                  <a:schemeClr val="tx2"/>
                </a:solidFill>
              </a:rPr>
              <a:t>domain</a:t>
            </a:r>
            <a:r>
              <a:rPr lang="en-US" dirty="0" smtClean="0"/>
              <a:t> of the software is essential</a:t>
            </a:r>
          </a:p>
          <a:p>
            <a:pPr lvl="1"/>
            <a:r>
              <a:rPr lang="en-US" dirty="0" smtClean="0"/>
              <a:t>An </a:t>
            </a:r>
            <a:r>
              <a:rPr lang="en-US" dirty="0" smtClean="0">
                <a:solidFill>
                  <a:schemeClr val="tx2"/>
                </a:solidFill>
              </a:rPr>
              <a:t>empirical background</a:t>
            </a:r>
            <a:r>
              <a:rPr lang="en-US" dirty="0" smtClean="0"/>
              <a:t> is very helpful (biology, psychology, …)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chemeClr val="tx2"/>
                </a:solidFill>
              </a:rPr>
              <a:t>logic background</a:t>
            </a:r>
            <a:r>
              <a:rPr lang="en-US" dirty="0" smtClean="0"/>
              <a:t> is very helpful (law, philosophy, math, …)</a:t>
            </a:r>
          </a:p>
          <a:p>
            <a:r>
              <a:rPr lang="en-US" dirty="0" smtClean="0"/>
              <a:t>This is </a:t>
            </a:r>
            <a:r>
              <a:rPr lang="en-US" dirty="0" smtClean="0">
                <a:solidFill>
                  <a:schemeClr val="tx2"/>
                </a:solidFill>
              </a:rPr>
              <a:t>intellectually</a:t>
            </a:r>
            <a:r>
              <a:rPr lang="en-US" dirty="0" smtClean="0"/>
              <a:t> stimulating, rewarding, and challenging</a:t>
            </a:r>
          </a:p>
          <a:p>
            <a:pPr lvl="1"/>
            <a:r>
              <a:rPr lang="en-US" dirty="0" smtClean="0"/>
              <a:t>But not to typical CS majors – they want to solve problems and build things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  (Ch 1), www.introsoftwaretesting.com</a:t>
            </a:r>
            <a:endParaRPr lang="en-US" u="sng" smtClean="0"/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AA3FC1-046D-4260-8FF7-C516EDAF0A19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22300" y="946150"/>
            <a:ext cx="7899400" cy="523875"/>
          </a:xfrm>
          <a:prstGeom prst="rect">
            <a:avLst/>
          </a:prstGeom>
          <a:solidFill>
            <a:srgbClr val="0000CC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Evaluate results of testing, report to developers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Test management </a:t>
            </a:r>
            <a:r>
              <a:rPr lang="en-US" dirty="0" smtClean="0"/>
              <a:t>: Sets policy, organizes team, interfaces with development,  chooses criteria, decides how much automation is needed, …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Test maintenance </a:t>
            </a:r>
            <a:r>
              <a:rPr lang="en-US" dirty="0" smtClean="0"/>
              <a:t>: Tests must be </a:t>
            </a:r>
            <a:r>
              <a:rPr lang="en-US" dirty="0" smtClean="0">
                <a:solidFill>
                  <a:srgbClr val="FFFF00"/>
                </a:solidFill>
              </a:rPr>
              <a:t>saved for reuse </a:t>
            </a:r>
            <a:r>
              <a:rPr lang="en-US" dirty="0" smtClean="0"/>
              <a:t>as software evolves</a:t>
            </a:r>
          </a:p>
          <a:p>
            <a:pPr lvl="1"/>
            <a:r>
              <a:rPr lang="en-US" dirty="0" smtClean="0"/>
              <a:t>Requires cooperation of test </a:t>
            </a:r>
            <a:r>
              <a:rPr lang="en-US" dirty="0" smtClean="0">
                <a:solidFill>
                  <a:srgbClr val="FFFF00"/>
                </a:solidFill>
              </a:rPr>
              <a:t>designers and </a:t>
            </a:r>
            <a:r>
              <a:rPr lang="en-US" dirty="0" err="1" smtClean="0">
                <a:solidFill>
                  <a:srgbClr val="FFFF00"/>
                </a:solidFill>
              </a:rPr>
              <a:t>automators</a:t>
            </a:r>
            <a:endParaRPr lang="en-US" dirty="0" smtClean="0">
              <a:solidFill>
                <a:srgbClr val="FFFF00"/>
              </a:solidFill>
            </a:endParaRPr>
          </a:p>
          <a:p>
            <a:pPr lvl="1"/>
            <a:r>
              <a:rPr lang="en-US" dirty="0" smtClean="0"/>
              <a:t>Deciding when to trim the test suite is partly policy and partly technical – and in general, </a:t>
            </a:r>
            <a:r>
              <a:rPr lang="en-US" dirty="0" smtClean="0">
                <a:solidFill>
                  <a:srgbClr val="FFFF00"/>
                </a:solidFill>
              </a:rPr>
              <a:t>very hard 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Tests should be put in </a:t>
            </a:r>
            <a:r>
              <a:rPr lang="en-US" dirty="0" smtClean="0">
                <a:solidFill>
                  <a:srgbClr val="FFFF00"/>
                </a:solidFill>
              </a:rPr>
              <a:t>configuration control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Test documentation </a:t>
            </a:r>
            <a:r>
              <a:rPr lang="en-US" dirty="0" smtClean="0"/>
              <a:t>: All parties participate</a:t>
            </a:r>
          </a:p>
          <a:p>
            <a:pPr lvl="1"/>
            <a:r>
              <a:rPr lang="en-US" dirty="0" smtClean="0"/>
              <a:t>Each test must document “</a:t>
            </a:r>
            <a:r>
              <a:rPr lang="en-US" dirty="0" smtClean="0">
                <a:solidFill>
                  <a:srgbClr val="FFFF00"/>
                </a:solidFill>
              </a:rPr>
              <a:t>why</a:t>
            </a:r>
            <a:r>
              <a:rPr lang="en-US" dirty="0" smtClean="0"/>
              <a:t>” – criterion and test requirement satisfied or a rationale for human-designed tests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Traceability</a:t>
            </a:r>
            <a:r>
              <a:rPr lang="en-US" dirty="0" smtClean="0"/>
              <a:t> throughout the process must be ensured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Documentation</a:t>
            </a:r>
            <a:r>
              <a:rPr lang="en-US" dirty="0" smtClean="0"/>
              <a:t> must be kept in the automated tests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  (Ch 1), www.introsoftwaretesting.com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D2874A-A4CA-483A-B588-7D8BE14DD19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Approximate Number of Personnel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 mature test organization </a:t>
            </a:r>
            <a:r>
              <a:rPr lang="en-US" dirty="0" smtClean="0">
                <a:solidFill>
                  <a:schemeClr val="tx2"/>
                </a:solidFill>
              </a:rPr>
              <a:t>only one test designer 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to work with several test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automators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, executors and evaluators</a:t>
            </a:r>
          </a:p>
          <a:p>
            <a:pPr>
              <a:defRPr/>
            </a:pPr>
            <a:r>
              <a:rPr lang="en-US" dirty="0" smtClean="0">
                <a:solidFill>
                  <a:schemeClr val="tx2"/>
                </a:solidFill>
              </a:rPr>
              <a:t>Improved automation</a:t>
            </a:r>
            <a:r>
              <a:rPr lang="en-US" dirty="0" smtClean="0"/>
              <a:t> will reduce the number of test executors</a:t>
            </a:r>
          </a:p>
          <a:p>
            <a:pPr lvl="1">
              <a:defRPr/>
            </a:pPr>
            <a:r>
              <a:rPr lang="en-US" dirty="0" smtClean="0"/>
              <a:t>Theoretically to zero … but not in practice</a:t>
            </a:r>
          </a:p>
          <a:p>
            <a:pPr>
              <a:defRPr/>
            </a:pPr>
            <a:r>
              <a:rPr lang="en-US" dirty="0" smtClean="0"/>
              <a:t>Putting the </a:t>
            </a:r>
            <a:r>
              <a:rPr lang="en-US" dirty="0" smtClean="0">
                <a:solidFill>
                  <a:schemeClr val="tx2"/>
                </a:solidFill>
              </a:rPr>
              <a:t>wrong</a:t>
            </a:r>
            <a:r>
              <a:rPr lang="en-US" dirty="0" smtClean="0"/>
              <a:t> people on the </a:t>
            </a:r>
            <a:r>
              <a:rPr lang="en-US" dirty="0" smtClean="0">
                <a:solidFill>
                  <a:schemeClr val="tx2"/>
                </a:solidFill>
              </a:rPr>
              <a:t>wrong</a:t>
            </a:r>
            <a:r>
              <a:rPr lang="en-US" dirty="0" smtClean="0"/>
              <a:t> tasks leads to </a:t>
            </a:r>
            <a:r>
              <a:rPr lang="en-US" dirty="0" smtClean="0">
                <a:solidFill>
                  <a:schemeClr val="tx2"/>
                </a:solidFill>
              </a:rPr>
              <a:t>inefficiency</a:t>
            </a:r>
            <a:r>
              <a:rPr lang="en-US" dirty="0" smtClean="0"/>
              <a:t>, low </a:t>
            </a:r>
            <a:r>
              <a:rPr lang="en-US" dirty="0" smtClean="0">
                <a:solidFill>
                  <a:schemeClr val="tx2"/>
                </a:solidFill>
              </a:rPr>
              <a:t>job satisfaction</a:t>
            </a:r>
            <a:r>
              <a:rPr lang="en-US" dirty="0" smtClean="0"/>
              <a:t> and low </a:t>
            </a:r>
            <a:r>
              <a:rPr lang="en-US" dirty="0" smtClean="0">
                <a:solidFill>
                  <a:schemeClr val="tx2"/>
                </a:solidFill>
              </a:rPr>
              <a:t>job performance</a:t>
            </a:r>
          </a:p>
          <a:p>
            <a:pPr lvl="1">
              <a:defRPr/>
            </a:pPr>
            <a:r>
              <a:rPr lang="en-US" dirty="0" smtClean="0"/>
              <a:t>A qualified test designer will be </a:t>
            </a:r>
            <a:r>
              <a:rPr lang="en-US" dirty="0" smtClean="0">
                <a:solidFill>
                  <a:schemeClr val="tx2"/>
                </a:solidFill>
              </a:rPr>
              <a:t>bored </a:t>
            </a:r>
            <a:r>
              <a:rPr lang="en-US" dirty="0" smtClean="0"/>
              <a:t>with other tasks and look for a job in development</a:t>
            </a:r>
          </a:p>
          <a:p>
            <a:pPr lvl="1">
              <a:defRPr/>
            </a:pPr>
            <a:r>
              <a:rPr lang="en-US" dirty="0" smtClean="0"/>
              <a:t>A qualified test evaluator will </a:t>
            </a:r>
            <a:r>
              <a:rPr lang="en-US" dirty="0" smtClean="0">
                <a:solidFill>
                  <a:schemeClr val="tx2"/>
                </a:solidFill>
              </a:rPr>
              <a:t>not understand</a:t>
            </a:r>
            <a:r>
              <a:rPr lang="en-US" dirty="0" smtClean="0"/>
              <a:t> the benefits of test criteria</a:t>
            </a:r>
          </a:p>
          <a:p>
            <a:pPr>
              <a:defRPr/>
            </a:pPr>
            <a:r>
              <a:rPr lang="en-US" dirty="0" smtClean="0"/>
              <a:t>Test evaluators have the </a:t>
            </a:r>
            <a:r>
              <a:rPr lang="en-US" dirty="0" smtClean="0">
                <a:solidFill>
                  <a:schemeClr val="tx2"/>
                </a:solidFill>
              </a:rPr>
              <a:t>domain knowledge</a:t>
            </a:r>
            <a:r>
              <a:rPr lang="en-US" dirty="0" smtClean="0"/>
              <a:t>, so they </a:t>
            </a:r>
            <a:r>
              <a:rPr lang="en-US" dirty="0" smtClean="0">
                <a:solidFill>
                  <a:schemeClr val="tx2"/>
                </a:solidFill>
              </a:rPr>
              <a:t>must</a:t>
            </a:r>
            <a:r>
              <a:rPr lang="en-US" dirty="0" smtClean="0"/>
              <a:t> be free to add tests that “blind” engineering processes will not think of</a:t>
            </a:r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  (Ch 1), www.introsoftwaretesting.com</a:t>
            </a:r>
            <a:endParaRPr lang="en-US" u="sng" smtClean="0"/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86F52D-4106-4805-88EB-AB04B1AD3DE1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ro">
  <a:themeElements>
    <a:clrScheme name="">
      <a:dk1>
        <a:srgbClr val="5F5F5F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66CC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5CB9E7"/>
      </a:accent6>
      <a:hlink>
        <a:srgbClr val="FF0033"/>
      </a:hlink>
      <a:folHlink>
        <a:srgbClr val="969696"/>
      </a:folHlink>
    </a:clrScheme>
    <a:fontScheme name="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a:\intro.ppt</Template>
  <TotalTime>377</TotalTime>
  <Pages>49</Pages>
  <Words>1405</Words>
  <Application>Microsoft PowerPoint 4.0</Application>
  <PresentationFormat>On-screen Show (4:3)</PresentationFormat>
  <Paragraphs>307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intro</vt:lpstr>
      <vt:lpstr>Introduction to Software Testing Chapter 1 Model-Driven Test Design</vt:lpstr>
      <vt:lpstr>Types of Test Activities</vt:lpstr>
      <vt:lpstr>1. Test Design – (a) Criteria-Based</vt:lpstr>
      <vt:lpstr>1. Test Design – (b) Human-Based</vt:lpstr>
      <vt:lpstr>2. Test Automation</vt:lpstr>
      <vt:lpstr>3. Test Execution</vt:lpstr>
      <vt:lpstr>4. Test Evaluation</vt:lpstr>
      <vt:lpstr>Other Activities</vt:lpstr>
      <vt:lpstr>Approximate Number of Personnel</vt:lpstr>
      <vt:lpstr>Types of Test Activities – Summary</vt:lpstr>
      <vt:lpstr>Applying Test Activities</vt:lpstr>
      <vt:lpstr>Model-Driven Test Design</vt:lpstr>
      <vt:lpstr>Model-Driven Test Design – Steps</vt:lpstr>
      <vt:lpstr>Model-Driven Test Design – Activities</vt:lpstr>
      <vt:lpstr>Refinement for Chapters 2 &amp; 3</vt:lpstr>
      <vt:lpstr>Model-Driven Test Design – Graphs</vt:lpstr>
      <vt:lpstr>Model-Driven Test Design – Logic</vt:lpstr>
    </vt:vector>
  </TitlesOfParts>
  <Company>George Mason Unviersity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637: Here! Test this!</dc:title>
  <dc:subject/>
  <dc:creator>Jeff Offutt</dc:creator>
  <cp:keywords/>
  <dc:description/>
  <cp:lastModifiedBy>Jeff Offutt</cp:lastModifiedBy>
  <cp:revision>165</cp:revision>
  <cp:lastPrinted>1996-04-04T10:27:56Z</cp:lastPrinted>
  <dcterms:created xsi:type="dcterms:W3CDTF">1996-06-15T03:21:08Z</dcterms:created>
  <dcterms:modified xsi:type="dcterms:W3CDTF">2008-10-23T14:15:26Z</dcterms:modified>
</cp:coreProperties>
</file>