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73" r:id="rId2"/>
    <p:sldId id="276" r:id="rId3"/>
    <p:sldId id="337" r:id="rId4"/>
    <p:sldId id="277" r:id="rId5"/>
    <p:sldId id="299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338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06" r:id="rId33"/>
    <p:sldId id="339" r:id="rId34"/>
    <p:sldId id="282" r:id="rId35"/>
    <p:sldId id="307" r:id="rId36"/>
    <p:sldId id="308" r:id="rId37"/>
    <p:sldId id="309" r:id="rId38"/>
    <p:sldId id="310" r:id="rId39"/>
    <p:sldId id="334" r:id="rId40"/>
    <p:sldId id="340" r:id="rId41"/>
    <p:sldId id="302" r:id="rId42"/>
    <p:sldId id="322" r:id="rId43"/>
    <p:sldId id="312" r:id="rId44"/>
    <p:sldId id="303" r:id="rId45"/>
    <p:sldId id="313" r:id="rId46"/>
    <p:sldId id="314" r:id="rId47"/>
    <p:sldId id="315" r:id="rId48"/>
    <p:sldId id="317" r:id="rId49"/>
    <p:sldId id="318" r:id="rId50"/>
    <p:sldId id="319" r:id="rId51"/>
    <p:sldId id="320" r:id="rId52"/>
    <p:sldId id="341" r:id="rId53"/>
    <p:sldId id="304" r:id="rId54"/>
    <p:sldId id="323" r:id="rId55"/>
    <p:sldId id="324" r:id="rId56"/>
    <p:sldId id="325" r:id="rId57"/>
    <p:sldId id="328" r:id="rId58"/>
    <p:sldId id="278" r:id="rId59"/>
    <p:sldId id="329" r:id="rId60"/>
    <p:sldId id="336" r:id="rId61"/>
    <p:sldId id="333" r:id="rId62"/>
    <p:sldId id="335" r:id="rId6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9" d="100"/>
          <a:sy n="79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6425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62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How to Get Your Paper Rejected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PhD Symposium</a:t>
            </a:r>
          </a:p>
          <a:p>
            <a:pPr eaLnBrk="1" hangingPunct="1"/>
            <a:r>
              <a:rPr lang="en-US" sz="3600" dirty="0" smtClean="0"/>
              <a:t>ISSRE 2015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6101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latin typeface="Gill Sans MT" panose="020B0502020104020203" pitchFamily="34" charset="0"/>
              </a:rPr>
              <a:t>Jeff Offutt</a:t>
            </a:r>
          </a:p>
          <a:p>
            <a:pPr algn="ctr">
              <a:spcBef>
                <a:spcPct val="20000"/>
              </a:spcBef>
            </a:pPr>
            <a:endParaRPr lang="en-US" sz="1800" b="1" dirty="0">
              <a:latin typeface="Gill Sans MT" panose="020B0502020104020203" pitchFamily="34" charset="0"/>
            </a:endParaRPr>
          </a:p>
          <a:p>
            <a:pPr algn="ctr"/>
            <a:r>
              <a:rPr lang="en-US" sz="2800" b="1" dirty="0">
                <a:latin typeface="Gill Sans MT" panose="020B0502020104020203" pitchFamily="34" charset="0"/>
              </a:rPr>
              <a:t>http://</a:t>
            </a:r>
            <a:r>
              <a:rPr lang="en-US" sz="2800" b="1" dirty="0" smtClean="0">
                <a:latin typeface="Gill Sans MT" panose="020B0502020104020203" pitchFamily="34" charset="0"/>
              </a:rPr>
              <a:t>www.cs.gmu.edu</a:t>
            </a:r>
            <a:r>
              <a:rPr lang="en-US" sz="2800" b="1" dirty="0">
                <a:latin typeface="Gill Sans MT" panose="020B0502020104020203" pitchFamily="34" charset="0"/>
              </a:rPr>
              <a:t>/~offutt/</a:t>
            </a:r>
            <a:endParaRPr lang="en-US" sz="1800" b="1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1219200"/>
            <a:ext cx="4343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45223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Problem … Solution … Evaluation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21927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your experiment doesn’t actually check whether your proposed solution fixes the problem, reviewers can happily vote reject.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be careful … this is somewhat subtle and some reviewers might miss it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736" y="3752671"/>
            <a:ext cx="749006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 only does this obscure your points …</a:t>
            </a:r>
          </a:p>
          <a:p>
            <a:r>
              <a:rPr lang="en-US" dirty="0" smtClean="0"/>
              <a:t>it frustrates the reviewers so they want to reject your paper,</a:t>
            </a:r>
          </a:p>
          <a:p>
            <a:r>
              <a:rPr lang="en-US" dirty="0" smtClean="0"/>
              <a:t>no matter how good the research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2057400"/>
            <a:ext cx="6858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include relevant 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10000"/>
            <a:ext cx="6683817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Because if you didn’t reference the reviewer’s paper,</a:t>
            </a:r>
          </a:p>
          <a:p>
            <a:endParaRPr lang="en-US" dirty="0"/>
          </a:p>
          <a:p>
            <a:r>
              <a:rPr lang="en-US" dirty="0" smtClean="0"/>
              <a:t>yours </a:t>
            </a:r>
            <a:r>
              <a:rPr lang="en-US" dirty="0" smtClean="0">
                <a:solidFill>
                  <a:schemeClr val="tx2"/>
                </a:solidFill>
              </a:rPr>
              <a:t>must be</a:t>
            </a:r>
            <a:r>
              <a:rPr lang="en-US" dirty="0" smtClean="0"/>
              <a:t> wrong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194" y="3752671"/>
            <a:ext cx="6878806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 of my favorite comments to write as a reviewer 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“Why in the hell are you doing this 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653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That gives the reviewer something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09799" y="1828800"/>
            <a:ext cx="4724401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6648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saves the reviewers lots of time … they only have to read the title &amp; abstract 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971871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noobs</a:t>
            </a:r>
            <a:r>
              <a:rPr lang="en-US" dirty="0" smtClean="0"/>
              <a:t> only look at acceptance rates.</a:t>
            </a:r>
          </a:p>
          <a:p>
            <a:r>
              <a:rPr lang="en-US" dirty="0" smtClean="0"/>
              <a:t>Which is meaningless.</a:t>
            </a:r>
          </a:p>
          <a:p>
            <a:r>
              <a:rPr lang="en-US" dirty="0" smtClean="0"/>
              <a:t>I look only at location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4478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</a:t>
            </a:r>
            <a:r>
              <a:rPr lang="en-US" sz="3200" b="1" dirty="0">
                <a:solidFill>
                  <a:schemeClr val="tx2"/>
                </a:solidFill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358143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one is a little subtle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for future planning.</a:t>
            </a:r>
          </a:p>
          <a:p>
            <a:r>
              <a:rPr lang="en-US" dirty="0" smtClean="0"/>
              <a:t>The current paper is already in, but the next time the reviewers read one of your paper, they will remember.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051383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Especially useful with journal revisions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7316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“On this comment, reviewer #1 was being a moron, and we refuse to change the paper for morons.”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2192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 can assure you, the first thing I do is put on my stupid hat.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reviewed hundreds of research papers.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764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54296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Again, this is usually for journal revisions.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“Based on this comment, it’s clear to us that reviewer #2 is not qualified to review this paper.”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at ISSRE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477601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</a:p>
          <a:p>
            <a:pPr algn="ctr">
              <a:spcBef>
                <a:spcPct val="50000"/>
              </a:spcBef>
            </a:pP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</a:rPr>
              <a:t>“revise </a:t>
            </a:r>
            <a:r>
              <a:rPr lang="en-US" sz="3200" b="1" dirty="0">
                <a:solidFill>
                  <a:schemeClr val="tx2"/>
                </a:solidFill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</a:rPr>
              <a:t>resubmit” </a:t>
            </a:r>
            <a:r>
              <a:rPr lang="en-US" sz="3200" b="1" dirty="0">
                <a:solidFill>
                  <a:schemeClr val="tx2"/>
                </a:solidFill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545140"/>
            <a:ext cx="7315201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67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not revising, you get the opportunity to self-reject 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715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i="1" dirty="0" smtClean="0"/>
              <a:t>Seriously, dummy, this is </a:t>
            </a:r>
            <a:r>
              <a:rPr lang="en-US" i="1" dirty="0"/>
              <a:t>a delayed </a:t>
            </a:r>
            <a:r>
              <a:rPr lang="en-US" i="1" dirty="0" smtClean="0"/>
              <a:t>accept.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</a:rPr>
              <a:t>et </a:t>
            </a:r>
            <a:r>
              <a:rPr lang="en-US" sz="3200" b="1" i="1" dirty="0">
                <a:solidFill>
                  <a:schemeClr val="tx2"/>
                </a:solidFill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</a:rPr>
              <a:t>” </a:t>
            </a:r>
            <a:r>
              <a:rPr lang="en-US" sz="3200" b="1" dirty="0">
                <a:solidFill>
                  <a:schemeClr val="tx2"/>
                </a:solidFill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572464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Whose name did you omit in the author list 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Hopefully the reviewer’s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2190750"/>
            <a:ext cx="3124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0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Additionally</a:t>
            </a:r>
            <a:r>
              <a:rPr lang="en-US" sz="2800" dirty="0">
                <a:latin typeface="Gill Sans MT" panose="020B0502020104020203" pitchFamily="34" charset="0"/>
              </a:rPr>
              <a:t>, all 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</a:t>
            </a:r>
            <a:r>
              <a:rPr lang="en-US" sz="2800">
                <a:latin typeface="Gill Sans MT" panose="020B0502020104020203" pitchFamily="34" charset="0"/>
              </a:rPr>
              <a:t>a </a:t>
            </a:r>
            <a:r>
              <a:rPr lang="en-US" sz="2800" smtClean="0">
                <a:latin typeface="Gill Sans MT" panose="020B0502020104020203" pitchFamily="34" charset="0"/>
              </a:rPr>
              <a:t>co-author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In the room?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102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32116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1066800"/>
            <a:ext cx="67818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0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use—that’s better 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100465"/>
            <a:ext cx="7620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No paper has ever been rejected for “too many references”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Papers Accepted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7086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Ummm ... Excuse me, Professor ...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5334000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What if I want my paper to </a:t>
            </a:r>
            <a:r>
              <a:rPr lang="sv-SE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get  </a:t>
            </a: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ACCEPTED ???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pic>
        <p:nvPicPr>
          <p:cNvPr id="7" name="Picture 6" descr="puzz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5946" y="2057400"/>
            <a:ext cx="3133854" cy="30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3314700"/>
            <a:ext cx="4953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1997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4196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</a:t>
            </a:r>
            <a:r>
              <a:rPr lang="en-US" dirty="0" smtClean="0"/>
              <a:t>, </a:t>
            </a:r>
            <a:r>
              <a:rPr lang="en-US" dirty="0" err="1"/>
              <a:t>Zhenyi</a:t>
            </a:r>
            <a:r>
              <a:rPr lang="en-US" dirty="0"/>
              <a:t> Jin, and </a:t>
            </a:r>
            <a:r>
              <a:rPr lang="en-US" dirty="0" err="1"/>
              <a:t>Jie</a:t>
            </a:r>
            <a:r>
              <a:rPr lang="en-US" dirty="0"/>
              <a:t> Pan. The Dynamic Domain Reduction Procedure for Test </a:t>
            </a:r>
            <a:r>
              <a:rPr lang="en-US" dirty="0" smtClean="0"/>
              <a:t>Data Generation. Software </a:t>
            </a:r>
            <a:r>
              <a:rPr lang="en-US" dirty="0"/>
              <a:t>Practice and </a:t>
            </a:r>
            <a:r>
              <a:rPr lang="en-US" dirty="0" smtClean="0"/>
              <a:t>Experience, </a:t>
            </a:r>
            <a:r>
              <a:rPr lang="en-US" dirty="0"/>
              <a:t>29(2):167–193, January </a:t>
            </a:r>
            <a:r>
              <a:rPr lang="en-US" dirty="0" smtClean="0"/>
              <a:t>1999</a:t>
            </a:r>
          </a:p>
          <a:p>
            <a:r>
              <a:rPr lang="en-US" sz="2000" dirty="0" smtClean="0"/>
              <a:t>— Currently 160 references on Google Scholar</a:t>
            </a:r>
            <a:endParaRPr lang="en-US" dirty="0"/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FOUR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8-Point Star 7"/>
          <p:cNvSpPr/>
          <p:nvPr/>
        </p:nvSpPr>
        <p:spPr>
          <a:xfrm rot="1634006">
            <a:off x="5443404" y="3755259"/>
            <a:ext cx="1825352" cy="164902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010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places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28800" y="2823411"/>
            <a:ext cx="5486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Try to do valuable research</a:t>
            </a:r>
          </a:p>
        </p:txBody>
      </p:sp>
    </p:spTree>
    <p:extLst>
      <p:ext uri="{BB962C8B-B14F-4D97-AF65-F5344CB8AC3E}">
        <p14:creationId xmlns:p14="http://schemas.microsoft.com/office/powerpoint/2010/main" val="15395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Passion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657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2667000"/>
            <a:ext cx="6400800" cy="225908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work, work like crazy. 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love, love completely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you fight, fight to win this and all future battles.</a:t>
            </a:r>
          </a:p>
        </p:txBody>
      </p:sp>
    </p:spTree>
    <p:extLst>
      <p:ext uri="{BB962C8B-B14F-4D97-AF65-F5344CB8AC3E}">
        <p14:creationId xmlns:p14="http://schemas.microsoft.com/office/powerpoint/2010/main" val="8626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0" y="1143000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Mind Criticism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1904097"/>
            <a:ext cx="4114800" cy="430117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untrue,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disregard it.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unfair,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let it irritate you.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ignorant,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smile.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justified,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learn from it.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441184" y="3374258"/>
            <a:ext cx="1825352" cy="164902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hard !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4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Responsibility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7400" y="1143000"/>
            <a:ext cx="50292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90800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Why was the reviewer confused?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</a:t>
            </a:r>
            <a:r>
              <a:rPr lang="en-US" sz="2800" dirty="0">
                <a:latin typeface="Gill Sans MT" panose="020B0502020104020203" pitchFamily="34" charset="0"/>
              </a:rPr>
              <a:t>did you leave </a:t>
            </a:r>
            <a:r>
              <a:rPr lang="en-US" sz="2800" dirty="0" smtClean="0">
                <a:latin typeface="Gill Sans MT" panose="020B0502020104020203" pitchFamily="34" charset="0"/>
              </a:rPr>
              <a:t>out?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How can you reorganize?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was written unclearly?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932769" y="4466614"/>
            <a:ext cx="2706461" cy="2075707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what YOU can control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3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3"/>
          <p:cNvCxnSpPr>
            <a:stCxn id="5" idx="3"/>
            <a:endCxn id="8" idx="0"/>
          </p:cNvCxnSpPr>
          <p:nvPr/>
        </p:nvCxnSpPr>
        <p:spPr>
          <a:xfrm>
            <a:off x="5621144" y="1600200"/>
            <a:ext cx="2341756" cy="128522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2"/>
            <a:endCxn id="15" idx="3"/>
          </p:cNvCxnSpPr>
          <p:nvPr/>
        </p:nvCxnSpPr>
        <p:spPr>
          <a:xfrm rot="5400000">
            <a:off x="6272582" y="4138982"/>
            <a:ext cx="1115080" cy="2265556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5" idx="1"/>
            <a:endCxn id="11" idx="2"/>
          </p:cNvCxnSpPr>
          <p:nvPr/>
        </p:nvCxnSpPr>
        <p:spPr>
          <a:xfrm rot="10800000">
            <a:off x="1219200" y="4942820"/>
            <a:ext cx="2420744" cy="88648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1" idx="0"/>
            <a:endCxn id="13" idx="2"/>
          </p:cNvCxnSpPr>
          <p:nvPr/>
        </p:nvCxnSpPr>
        <p:spPr>
          <a:xfrm rot="5400000" flipH="1" flipV="1">
            <a:off x="723900" y="3761720"/>
            <a:ext cx="99060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0"/>
          <p:cNvCxnSpPr>
            <a:stCxn id="13" idx="0"/>
            <a:endCxn id="5" idx="1"/>
          </p:cNvCxnSpPr>
          <p:nvPr/>
        </p:nvCxnSpPr>
        <p:spPr>
          <a:xfrm rot="5400000" flipH="1" flipV="1">
            <a:off x="2053662" y="765738"/>
            <a:ext cx="828020" cy="2496944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3"/>
          </p:cNvCxnSpPr>
          <p:nvPr/>
        </p:nvCxnSpPr>
        <p:spPr>
          <a:xfrm flipH="1">
            <a:off x="2019300" y="4343400"/>
            <a:ext cx="419100" cy="256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2000" y="4953000"/>
            <a:ext cx="0" cy="91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001000" cy="1219200"/>
          </a:xfrm>
        </p:spPr>
        <p:txBody>
          <a:bodyPr/>
          <a:lstStyle/>
          <a:p>
            <a:pPr algn="l"/>
            <a:r>
              <a:rPr lang="en-US" dirty="0" smtClean="0"/>
              <a:t>Diagram of a Research Project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8156" y="3886200"/>
            <a:ext cx="1811144" cy="1056620"/>
            <a:chOff x="1465456" y="3667780"/>
            <a:chExt cx="1811144" cy="105662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38600"/>
              <a:ext cx="1600200" cy="685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Problem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5456" y="3667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3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0056" y="2057400"/>
            <a:ext cx="1887344" cy="1209020"/>
            <a:chOff x="1465456" y="2448580"/>
            <a:chExt cx="1887344" cy="1209020"/>
          </a:xfrm>
        </p:grpSpPr>
        <p:sp>
          <p:nvSpPr>
            <p:cNvPr id="13" name="Rounded Rectangle 12"/>
            <p:cNvSpPr/>
            <p:nvPr/>
          </p:nvSpPr>
          <p:spPr>
            <a:xfrm>
              <a:off x="1676400" y="2819400"/>
              <a:ext cx="1676400" cy="8382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Proposed solution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5456" y="24485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4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9000" y="4886980"/>
            <a:ext cx="2268344" cy="1590020"/>
            <a:chOff x="4361056" y="4277380"/>
            <a:chExt cx="2268344" cy="1590020"/>
          </a:xfrm>
        </p:grpSpPr>
        <p:sp>
          <p:nvSpPr>
            <p:cNvPr id="15" name="Rounded Rectangle 14"/>
            <p:cNvSpPr/>
            <p:nvPr/>
          </p:nvSpPr>
          <p:spPr>
            <a:xfrm>
              <a:off x="4572000" y="4572000"/>
              <a:ext cx="2057400" cy="12954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Does it solve this problem ?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1056" y="42773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5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38400" y="2438400"/>
            <a:ext cx="4114800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Measurable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Match what you want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Clear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Unambiguous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Why this problem?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(motivation)</a:t>
            </a:r>
            <a:endParaRPr lang="en-US" sz="2000" dirty="0">
              <a:latin typeface="Gill Sans MT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05200" y="762000"/>
            <a:ext cx="2115944" cy="1371600"/>
            <a:chOff x="3370456" y="1153180"/>
            <a:chExt cx="2115944" cy="1371600"/>
          </a:xfrm>
        </p:grpSpPr>
        <p:sp>
          <p:nvSpPr>
            <p:cNvPr id="5" name="Rounded Rectangle 4"/>
            <p:cNvSpPr/>
            <p:nvPr/>
          </p:nvSpPr>
          <p:spPr>
            <a:xfrm>
              <a:off x="3581400" y="1457980"/>
              <a:ext cx="1905000" cy="1066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What you want to do</a:t>
              </a:r>
              <a:endParaRPr lang="en-US" sz="2800" dirty="0">
                <a:latin typeface="Gill Sans MT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456" y="11531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1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3256" y="2590800"/>
            <a:ext cx="2268344" cy="2123420"/>
            <a:chOff x="7045712" y="2905780"/>
            <a:chExt cx="2268344" cy="2123420"/>
          </a:xfrm>
        </p:grpSpPr>
        <p:sp>
          <p:nvSpPr>
            <p:cNvPr id="8" name="Rounded Rectangle 7"/>
            <p:cNvSpPr/>
            <p:nvPr/>
          </p:nvSpPr>
          <p:spPr>
            <a:xfrm>
              <a:off x="7256656" y="3200400"/>
              <a:ext cx="2057400" cy="1828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How to evaluate it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Validation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Empirical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5712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2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/>
              <a:t>“As </a:t>
            </a:r>
            <a:r>
              <a:rPr lang="en-US" sz="2800" i="1" dirty="0"/>
              <a:t>usual, Offutt got it </a:t>
            </a:r>
            <a:r>
              <a:rPr lang="en-US" sz="2800" i="1" dirty="0" smtClean="0"/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Better than average American academic paper, below the standard of papers written by European (non-English) academics</a:t>
            </a:r>
            <a:r>
              <a:rPr lang="en-US" sz="2800" dirty="0"/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67208" y="43434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“</a:t>
            </a:r>
            <a:r>
              <a:rPr lang="en-US" sz="2800" i="1" dirty="0"/>
              <a:t>We are sorry to say your paper has been </a:t>
            </a:r>
            <a:r>
              <a:rPr lang="en-US" sz="2800" b="1" i="1" dirty="0"/>
              <a:t>REJECTED</a:t>
            </a:r>
            <a:r>
              <a:rPr lang="en-US" sz="2800" dirty="0" smtClean="0"/>
              <a:t>” – Letter from editor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The presentation needs considerable improvement</a:t>
            </a:r>
            <a:r>
              <a:rPr lang="en-US" sz="2800" dirty="0"/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/>
              <a:t>A study like this should have been published in about </a:t>
            </a:r>
            <a:r>
              <a:rPr lang="en-US" sz="2800" i="1" dirty="0" smtClean="0"/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4438650"/>
            <a:ext cx="4191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12192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good paper has three parts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019300" y="2590800"/>
            <a:ext cx="5867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1. Tell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‘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em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what you’re 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gonna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say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638300" y="3886200"/>
            <a:ext cx="167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2. Say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it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282616" y="5334000"/>
            <a:ext cx="4504824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3. Tell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‘</a:t>
            </a:r>
            <a:r>
              <a:rPr lang="en-US" sz="3200" dirty="0" err="1">
                <a:solidFill>
                  <a:schemeClr val="tx2"/>
                </a:solidFill>
                <a:latin typeface="Gill Sans MT" panose="020B0502020104020203" pitchFamily="34" charset="0"/>
              </a:rPr>
              <a:t>em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what you said</a:t>
            </a: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the paper before starting to write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362200"/>
            <a:ext cx="4305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each section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4495800"/>
            <a:ext cx="6553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When a paragraph or section “doesn’t seem quite right”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1. Reverse engineer the outline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2. Refactor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6600" y="34290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Outline the abstract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Tense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12192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Tense in experimental papers is hard !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3505200"/>
            <a:ext cx="83820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End of paper is future (“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 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summary, we will …”)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Study is in the past (“the programs were written …”)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Conclusions in the present (“my ideas are great!”)</a:t>
            </a:r>
          </a:p>
        </p:txBody>
      </p:sp>
    </p:spTree>
    <p:extLst>
      <p:ext uri="{BB962C8B-B14F-4D97-AF65-F5344CB8AC3E}">
        <p14:creationId xmlns:p14="http://schemas.microsoft.com/office/powerpoint/2010/main" val="342613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143000"/>
            <a:ext cx="60198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Latex makes several things easier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1. Handling references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2. Math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3. Reorganizing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4. Figures</a:t>
            </a:r>
          </a:p>
          <a:p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But it takes time to learn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438400" y="4572000"/>
            <a:ext cx="6019800" cy="1676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If you use MS Word, turn off the stupid </a:t>
            </a:r>
            <a:r>
              <a:rPr lang="en-US" sz="3200" u="sng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hyperlinks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and don’t trust the grammar checks</a:t>
            </a:r>
            <a:endParaRPr kumimoji="0" lang="en-US" sz="3200" u="sng" strike="noStrike" cap="none" normalizeH="0" baseline="0" dirty="0" smtClean="0">
              <a:ln>
                <a:noFill/>
              </a:ln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Organization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143000"/>
            <a:ext cx="78486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Motivation answers WHY</a:t>
            </a:r>
          </a:p>
          <a:p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— Why did you</a:t>
            </a:r>
            <a:r>
              <a:rPr kumimoji="0" lang="en-US" sz="320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latin typeface="Gill Sans MT" panose="020B0502020104020203" pitchFamily="34" charset="0"/>
              </a:rPr>
              <a:t> do this research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did you make these choices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should I read your paper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Why does section 3 follow section 2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4495800"/>
            <a:ext cx="6019800" cy="1676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What problem did you work on 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— Did you solve it ?</a:t>
            </a:r>
            <a:endParaRPr kumimoji="0" lang="en-US" sz="3200" u="sng" strike="noStrike" cap="none" normalizeH="0" baseline="0" dirty="0" smtClean="0">
              <a:ln>
                <a:noFill/>
              </a:ln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4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Wording and Language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057400"/>
            <a:ext cx="6705600" cy="1295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Use words that have a single, specific, concrete meaning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4800600"/>
            <a:ext cx="7162800" cy="1371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“A period of unfavorable weather set in.”</a:t>
            </a:r>
          </a:p>
          <a:p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“It rained every day for a week.”</a:t>
            </a:r>
          </a:p>
        </p:txBody>
      </p:sp>
    </p:spTree>
    <p:extLst>
      <p:ext uri="{BB962C8B-B14F-4D97-AF65-F5344CB8AC3E}">
        <p14:creationId xmlns:p14="http://schemas.microsoft.com/office/powerpoint/2010/main" val="227105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Needless Words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4343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She is a woman who …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She …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362200"/>
            <a:ext cx="4343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This is a subject that …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This subject …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3733800"/>
            <a:ext cx="86106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was stung so many times that I couldn’t think straight.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was stung senseless.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981200" y="5257800"/>
            <a:ext cx="7010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We built the software in order to experiment.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We built the software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to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experiment.</a:t>
            </a:r>
          </a:p>
        </p:txBody>
      </p:sp>
    </p:spTree>
    <p:extLst>
      <p:ext uri="{BB962C8B-B14F-4D97-AF65-F5344CB8AC3E}">
        <p14:creationId xmlns:p14="http://schemas.microsoft.com/office/powerpoint/2010/main" val="4641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or Two Things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83820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Mentioning one item and calling it several</a:t>
            </a:r>
          </a:p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2800" dirty="0">
                <a:solidFill>
                  <a:srgbClr val="FFFF00"/>
                </a:solidFill>
                <a:latin typeface="Gill Sans MT" panose="020B0502020104020203" pitchFamily="34" charset="0"/>
              </a:rPr>
              <a:t>A is </a:t>
            </a:r>
            <a:r>
              <a:rPr lang="en-US" sz="2800" dirty="0">
                <a:latin typeface="Gill Sans MT" panose="020B0502020104020203" pitchFamily="34" charset="0"/>
              </a:rPr>
              <a:t>limited by X ... we need to break away from </a:t>
            </a:r>
            <a:r>
              <a:rPr lang="en-US" sz="2800" dirty="0">
                <a:solidFill>
                  <a:srgbClr val="FFFF00"/>
                </a:solidFill>
                <a:latin typeface="Gill Sans MT" panose="020B0502020104020203" pitchFamily="34" charset="0"/>
              </a:rPr>
              <a:t>these</a:t>
            </a:r>
            <a:r>
              <a:rPr lang="en-US" sz="2800" dirty="0">
                <a:latin typeface="Gill Sans MT" panose="020B0502020104020203" pitchFamily="34" charset="0"/>
              </a:rPr>
              <a:t> constraints”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2971800"/>
            <a:ext cx="5105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Verb subject mismatch</a:t>
            </a:r>
            <a:endParaRPr lang="en-US" sz="2800" dirty="0">
              <a:latin typeface="Gill Sans MT" panose="020B05020201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basics</a:t>
            </a:r>
            <a:r>
              <a:rPr lang="en-US" sz="2800" dirty="0">
                <a:latin typeface="Gill Sans MT" panose="020B0502020104020203" pitchFamily="34" charset="0"/>
              </a:rPr>
              <a:t> of X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is</a:t>
            </a:r>
            <a:r>
              <a:rPr lang="en-US" sz="2800" dirty="0">
                <a:latin typeface="Gill Sans MT" panose="020B0502020104020203" pitchFamily="34" charset="0"/>
              </a:rPr>
              <a:t> described”, “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advances</a:t>
            </a:r>
            <a:r>
              <a:rPr lang="en-US" sz="2800" dirty="0">
                <a:latin typeface="Gill Sans MT" panose="020B0502020104020203" pitchFamily="34" charset="0"/>
              </a:rPr>
              <a:t> ...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has</a:t>
            </a:r>
            <a:r>
              <a:rPr lang="en-US" sz="2800" dirty="0">
                <a:latin typeface="Gill Sans MT" panose="020B0502020104020203" pitchFamily="34" charset="0"/>
              </a:rPr>
              <a:t> been</a:t>
            </a:r>
            <a:r>
              <a:rPr lang="en-US" sz="2800" dirty="0" smtClean="0">
                <a:latin typeface="Gill Sans MT" panose="020B0502020104020203" pitchFamily="34" charset="0"/>
              </a:rPr>
              <a:t>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4648200"/>
            <a:ext cx="54102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Plurality mismatch to avoid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gender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“...the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user</a:t>
            </a:r>
            <a:r>
              <a:rPr lang="en-US" sz="2800" dirty="0">
                <a:latin typeface="Gill Sans MT" panose="020B0502020104020203" pitchFamily="34" charset="0"/>
              </a:rPr>
              <a:t> where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they</a:t>
            </a:r>
            <a:r>
              <a:rPr lang="en-US" sz="2800" dirty="0">
                <a:latin typeface="Gill Sans MT" panose="020B0502020104020203" pitchFamily="34" charset="0"/>
              </a:rPr>
              <a:t> are...”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“...the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users</a:t>
            </a:r>
            <a:r>
              <a:rPr lang="en-US" sz="2800" dirty="0">
                <a:latin typeface="Gill Sans MT" panose="020B0502020104020203" pitchFamily="34" charset="0"/>
              </a:rPr>
              <a:t> where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they</a:t>
            </a:r>
            <a:r>
              <a:rPr lang="en-US" sz="2800" dirty="0">
                <a:latin typeface="Gill Sans MT" panose="020B0502020104020203" pitchFamily="34" charset="0"/>
              </a:rPr>
              <a:t> are...”</a:t>
            </a:r>
          </a:p>
        </p:txBody>
      </p:sp>
    </p:spTree>
    <p:extLst>
      <p:ext uri="{BB962C8B-B14F-4D97-AF65-F5344CB8AC3E}">
        <p14:creationId xmlns:p14="http://schemas.microsoft.com/office/powerpoint/2010/main" val="173318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for Readers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7391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Place figures properly … immediately following discussion, preferably on the same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page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523958"/>
            <a:ext cx="5334000" cy="609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Always discuss and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explain figures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3447716"/>
            <a:ext cx="8610600" cy="1447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Do not use internal, incomplete references ... saying that something is discussed elsewhere in the paper, but not saying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where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275347" y="5209674"/>
            <a:ext cx="70104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Never follow a section heading with a subsection heading without intervening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text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198067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… Edit … Edit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90600" y="2362200"/>
            <a:ext cx="6248400" cy="2209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“There are no good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writers.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 Only </a:t>
            </a:r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good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editors.”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Gill Sans MT" panose="020B0502020104020203" pitchFamily="34" charset="0"/>
              </a:rPr>
              <a:t>– Chris 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Offutt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Stop Improving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219200"/>
            <a:ext cx="6781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Start a list of personal “oops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”—bad habits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Make that a living list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2667000"/>
            <a:ext cx="5029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Get somebody else to read your paper before you submit it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4267200"/>
            <a:ext cx="8610600" cy="1524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I’m a native English speaker and I have been writing professionally for more than 25 years …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am still learning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Writing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5715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2200" y="5562600"/>
            <a:ext cx="3886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Reviewers Make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371600"/>
            <a:ext cx="8077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Authors do stupid things on purpose, not accidentally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2179320"/>
            <a:ext cx="6172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don’t understand is wrong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298704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 understand is too simple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379476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paper must cite at least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4602480"/>
            <a:ext cx="66294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discusses limitations, criticize the research for being too limited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58674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does not, criticize for being dishonest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Reasons </a:t>
            </a:r>
            <a:r>
              <a:rPr lang="en-US" dirty="0"/>
              <a:t>to Reject a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9000" y="1371600"/>
            <a:ext cx="37338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1. You hate the author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705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2. The paper contradicts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3. The author competes with you for grants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43000" y="440055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4. The author’s advisor is one of your enemies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5. The paper is too original or creative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3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8358" y="1371600"/>
            <a:ext cx="7102642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Base decisions on key results, not presentation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858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Be </a:t>
            </a:r>
            <a:r>
              <a:rPr lang="en-US" sz="2800" dirty="0" smtClean="0">
                <a:latin typeface="Gill Sans MT" panose="020B0502020104020203" pitchFamily="34" charset="0"/>
              </a:rPr>
              <a:t>objective—personal </a:t>
            </a:r>
            <a:r>
              <a:rPr lang="en-US" sz="2800" dirty="0" smtClean="0">
                <a:latin typeface="Gill Sans MT" panose="020B0502020104020203" pitchFamily="34" charset="0"/>
              </a:rPr>
              <a:t>biases are irrelevant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you can’t </a:t>
            </a:r>
            <a:r>
              <a:rPr lang="en-US" sz="2800" smtClean="0">
                <a:latin typeface="Gill Sans MT" panose="020B0502020104020203" pitchFamily="34" charset="0"/>
              </a:rPr>
              <a:t>be </a:t>
            </a:r>
            <a:r>
              <a:rPr lang="en-US" sz="2800" smtClean="0">
                <a:latin typeface="Gill Sans MT" panose="020B0502020104020203" pitchFamily="34" charset="0"/>
              </a:rPr>
              <a:t>objective</a:t>
            </a:r>
            <a:r>
              <a:rPr lang="en-US" sz="2800" dirty="0" smtClean="0">
                <a:latin typeface="Gill Sans MT" panose="020B0502020104020203" pitchFamily="34" charset="0"/>
              </a:rPr>
              <a:t>, don’t review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4400550"/>
            <a:ext cx="7848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You may not use results until the paper is published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Even authors of bad papers deserve respect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990600"/>
            <a:ext cx="6019800" cy="1676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Technical problems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Mistakes in background, related work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Does not effect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>
                <a:latin typeface="Gill Sans MT" panose="020B0502020104020203" pitchFamily="34" charset="0"/>
              </a:rPr>
              <a:t> : Changes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Negates the key </a:t>
            </a:r>
            <a:r>
              <a:rPr lang="en-US" sz="2000" dirty="0" smtClean="0">
                <a:latin typeface="Gill Sans MT" panose="020B0502020104020203" pitchFamily="34" charset="0"/>
              </a:rPr>
              <a:t>results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907323"/>
            <a:ext cx="7620000" cy="180535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Gill Sans MT" panose="020B0502020104020203" pitchFamily="34" charset="0"/>
              </a:rPr>
              <a:t>Presentation Problems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Typos, spelling, grammar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Make understanding the paper </a:t>
            </a:r>
            <a:r>
              <a:rPr lang="en-US" sz="2000" dirty="0" smtClean="0">
                <a:latin typeface="Gill Sans MT" panose="020B0502020104020203" pitchFamily="34" charset="0"/>
              </a:rPr>
              <a:t>harder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>
                <a:latin typeface="Gill Sans MT" panose="020B0502020104020203" pitchFamily="34" charset="0"/>
              </a:rPr>
              <a:t>: Prevent understanding of part of the paper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Prevent understanding or evaluating a key result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09800" y="4953000"/>
            <a:ext cx="6705600" cy="154744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Problems of Omission</a:t>
            </a:r>
          </a:p>
          <a:p>
            <a:r>
              <a:rPr lang="en-US" sz="2000" dirty="0">
                <a:solidFill>
                  <a:schemeClr val="tx2"/>
                </a:solidFill>
              </a:rPr>
              <a:t>Minor</a:t>
            </a:r>
            <a:r>
              <a:rPr lang="en-US" sz="2000" dirty="0"/>
              <a:t> : Omitted background, related work</a:t>
            </a:r>
          </a:p>
          <a:p>
            <a:r>
              <a:rPr lang="en-US" sz="2000" dirty="0">
                <a:solidFill>
                  <a:schemeClr val="tx2"/>
                </a:solidFill>
              </a:rPr>
              <a:t>Moderate</a:t>
            </a:r>
            <a:r>
              <a:rPr lang="en-US" sz="2000" dirty="0"/>
              <a:t> : Not part of the key results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Major</a:t>
            </a:r>
            <a:r>
              <a:rPr lang="en-US" sz="2000" dirty="0"/>
              <a:t> : Missing in the </a:t>
            </a:r>
            <a:r>
              <a:rPr lang="en-US" sz="2000" dirty="0" smtClean="0"/>
              <a:t>key</a:t>
            </a:r>
            <a:endParaRPr lang="en-US" sz="2000" dirty="0"/>
          </a:p>
          <a:p>
            <a:r>
              <a:rPr lang="en-US" sz="2000" dirty="0">
                <a:solidFill>
                  <a:schemeClr val="tx2"/>
                </a:solidFill>
              </a:rPr>
              <a:t>Critical</a:t>
            </a:r>
            <a:r>
              <a:rPr lang="en-US" sz="2000" dirty="0"/>
              <a:t> : Must be in the paper to evaluate the result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Recommendation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485463"/>
              </p:ext>
            </p:extLst>
          </p:nvPr>
        </p:nvGraphicFramePr>
        <p:xfrm>
          <a:off x="304800" y="1511808"/>
          <a:ext cx="8534400" cy="4126992"/>
        </p:xfrm>
        <a:graphic>
          <a:graphicData uri="http://schemas.openxmlformats.org/drawingml/2006/table">
            <a:tbl>
              <a:tblPr/>
              <a:tblGrid>
                <a:gridCol w="2039193"/>
                <a:gridCol w="2114719"/>
                <a:gridCol w="2121012"/>
                <a:gridCol w="2259476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Omission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Reject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 Revision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 Revision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Accept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Reviewing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0200" y="19812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Tell them what they should do</a:t>
            </a:r>
          </a:p>
          <a:p>
            <a:pPr algn="ctr"/>
            <a:endParaRPr lang="en-US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Not what they did not do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44196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No : “You need more references”</a:t>
            </a:r>
          </a:p>
          <a:p>
            <a:endParaRPr lang="en-US" sz="3200" dirty="0" smtClean="0">
              <a:latin typeface="Gill Sans MT" panose="020B0502020104020203" pitchFamily="34" charset="0"/>
            </a:endParaRPr>
          </a:p>
          <a:p>
            <a:r>
              <a:rPr lang="en-US" sz="3200" dirty="0" smtClean="0">
                <a:latin typeface="Gill Sans MT" panose="020B0502020104020203" pitchFamily="34" charset="0"/>
              </a:rPr>
              <a:t>Yes : “Add reference X”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Day 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114800" y="2971800"/>
            <a:ext cx="914400" cy="914400"/>
          </a:xfrm>
          <a:prstGeom prst="smileyFace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11430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when you submit a paper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62600" y="25146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an acceptance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578" y="4158916"/>
            <a:ext cx="4122821" cy="2089484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 “revise and resubmit”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Rejected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990600"/>
            <a:ext cx="320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Plagiarize !!!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244" y="1981200"/>
            <a:ext cx="7919156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not only gets the current paper rejected, but future papers.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09568" y="3505200"/>
            <a:ext cx="38811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types of plagiarism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Complete copying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key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unpublished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auxiliary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Copying 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Improper quoting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90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</a:t>
            </a:r>
            <a:r>
              <a:rPr lang="en-US" dirty="0"/>
              <a:t>use the words or ideas of another person as if they were your own words or </a:t>
            </a:r>
            <a:r>
              <a:rPr lang="en-US" dirty="0" smtClean="0"/>
              <a:t>ideas.” – Merriam-Webster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167735"/>
            <a:ext cx="8382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Self copying is not plagiarism (but possibly a copyright violation)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/>
          <a:lstStyle/>
          <a:p>
            <a:r>
              <a:rPr lang="en-US" dirty="0" smtClean="0"/>
              <a:t>Thanks to Robert Geist for funny examples</a:t>
            </a:r>
          </a:p>
          <a:p>
            <a:endParaRPr lang="en-US" dirty="0"/>
          </a:p>
          <a:p>
            <a:r>
              <a:rPr lang="en-US" dirty="0" smtClean="0"/>
              <a:t>Thanks to Lori Pollock for good advice</a:t>
            </a:r>
          </a:p>
          <a:p>
            <a:endParaRPr lang="en-US" dirty="0"/>
          </a:p>
          <a:p>
            <a:r>
              <a:rPr lang="en-US" dirty="0" smtClean="0"/>
              <a:t>Thanks to hundreds or anonymous reviewers for teaching me many bad, and a few good, habits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1143000"/>
            <a:ext cx="47244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challenges have you had with reviews &amp; rejections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76800" y="2514600"/>
            <a:ext cx="3934326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have you handled reviews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3505200"/>
            <a:ext cx="4122821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How do you collaborate with your advisor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2926" y="4876800"/>
            <a:ext cx="4648200" cy="1524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What other challenges would you like to discuss ?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2509897"/>
            <a:ext cx="5486400" cy="206210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not only makes it easy for the reviewers to reject the paper …</a:t>
            </a:r>
          </a:p>
          <a:p>
            <a:endParaRPr lang="en-US" dirty="0"/>
          </a:p>
          <a:p>
            <a:r>
              <a:rPr lang="en-US" dirty="0" smtClean="0"/>
              <a:t>Your paper can help them get to sleep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32185" y="1295400"/>
            <a:ext cx="704501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Choose </a:t>
            </a:r>
            <a:r>
              <a:rPr lang="en-US" sz="3200" b="1" dirty="0">
                <a:solidFill>
                  <a:schemeClr val="tx2"/>
                </a:solidFill>
              </a:rPr>
              <a:t>problems others have 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especially effective if one of the reviewers solved the problem</a:t>
            </a:r>
          </a:p>
          <a:p>
            <a:endParaRPr lang="en-US" dirty="0"/>
          </a:p>
          <a:p>
            <a:r>
              <a:rPr lang="en-US" dirty="0" smtClean="0"/>
              <a:t>Which is likely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2098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Don’t evaluate the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939" y="4872335"/>
            <a:ext cx="6874061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Obviously, the idea works or you wouldn’t have had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2736</Words>
  <Application>Microsoft Office PowerPoint</Application>
  <PresentationFormat>On-screen Show (4:3)</PresentationFormat>
  <Paragraphs>541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Default Design</vt:lpstr>
      <vt:lpstr>How to Get Your Paper Rejected</vt:lpstr>
      <vt:lpstr>My Background</vt:lpstr>
      <vt:lpstr>Outline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Outline</vt:lpstr>
      <vt:lpstr>What is Plagiarism?</vt:lpstr>
      <vt:lpstr>Types of Plagiarism</vt:lpstr>
      <vt:lpstr>Authorship Rules</vt:lpstr>
      <vt:lpstr>“Substantial Contribution”</vt:lpstr>
      <vt:lpstr>Authorship Rules</vt:lpstr>
      <vt:lpstr>Why Do People Plagiarize?</vt:lpstr>
      <vt:lpstr>Why Do People Plagiarize?</vt:lpstr>
      <vt:lpstr>PowerPoint Presentation</vt:lpstr>
      <vt:lpstr>How To Avoid Plagiarism?</vt:lpstr>
      <vt:lpstr>Getting Papers Accepted ?</vt:lpstr>
      <vt:lpstr>Outline</vt:lpstr>
      <vt:lpstr>Persistence Pays</vt:lpstr>
      <vt:lpstr>Focus on Quality</vt:lpstr>
      <vt:lpstr>Use Your Passion</vt:lpstr>
      <vt:lpstr>Be Proactive</vt:lpstr>
      <vt:lpstr>Take Responsibility</vt:lpstr>
      <vt:lpstr>Diagram of a Research Project</vt:lpstr>
      <vt:lpstr>Outline</vt:lpstr>
      <vt:lpstr>Structure</vt:lpstr>
      <vt:lpstr>Outline</vt:lpstr>
      <vt:lpstr>Be Tense</vt:lpstr>
      <vt:lpstr>Tools</vt:lpstr>
      <vt:lpstr>Structure and Organization</vt:lpstr>
      <vt:lpstr>Wording and Language</vt:lpstr>
      <vt:lpstr>Delete Needless Words</vt:lpstr>
      <vt:lpstr>One Thing or Two Things ?</vt:lpstr>
      <vt:lpstr>Organize for Readers</vt:lpstr>
      <vt:lpstr>Edit … Edit … Edit</vt:lpstr>
      <vt:lpstr>Never Stop Improving</vt:lpstr>
      <vt:lpstr>Outline</vt:lpstr>
      <vt:lpstr>Assumptions Reviewers Make</vt:lpstr>
      <vt:lpstr>5 Reasons to Reject a Paper</vt:lpstr>
      <vt:lpstr>Serious Strategies</vt:lpstr>
      <vt:lpstr>Categorizing Problems</vt:lpstr>
      <vt:lpstr>Making a Recommendation</vt:lpstr>
      <vt:lpstr>Final Reviewing Point</vt:lpstr>
      <vt:lpstr>A Good Day is …</vt:lpstr>
      <vt:lpstr>Acknowledgments</vt:lpstr>
      <vt:lpstr>Discussion</vt:lpstr>
      <vt:lpstr>Contact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70</cp:revision>
  <dcterms:created xsi:type="dcterms:W3CDTF">2001-09-18T20:16:12Z</dcterms:created>
  <dcterms:modified xsi:type="dcterms:W3CDTF">2015-11-05T01:51:52Z</dcterms:modified>
</cp:coreProperties>
</file>