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3" r:id="rId2"/>
    <p:sldId id="406" r:id="rId3"/>
    <p:sldId id="338" r:id="rId4"/>
    <p:sldId id="412" r:id="rId5"/>
    <p:sldId id="409" r:id="rId6"/>
    <p:sldId id="373" r:id="rId7"/>
    <p:sldId id="395" r:id="rId8"/>
    <p:sldId id="374" r:id="rId9"/>
    <p:sldId id="401" r:id="rId10"/>
    <p:sldId id="404" r:id="rId11"/>
    <p:sldId id="410" r:id="rId12"/>
    <p:sldId id="407" r:id="rId13"/>
    <p:sldId id="341" r:id="rId14"/>
    <p:sldId id="346" r:id="rId15"/>
    <p:sldId id="348" r:id="rId16"/>
    <p:sldId id="396" r:id="rId17"/>
    <p:sldId id="350" r:id="rId18"/>
    <p:sldId id="411" r:id="rId19"/>
    <p:sldId id="366" r:id="rId20"/>
    <p:sldId id="335" r:id="rId2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>
      <p:cViewPr varScale="1">
        <p:scale>
          <a:sx n="118" d="100"/>
          <a:sy n="118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6099"/>
            <a:ext cx="5047858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No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</a:p>
          <a:p>
            <a:pPr marL="218610" indent="-218610">
              <a:buAutoNum type="arabicPeriod"/>
            </a:pPr>
            <a:r>
              <a:rPr lang="en-US" dirty="0" smtClean="0"/>
              <a:t>No</a:t>
            </a:r>
          </a:p>
          <a:p>
            <a:pPr marL="218610" indent="-218610">
              <a:buAutoNum type="arabicPeriod"/>
            </a:pPr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5BF5DC-5176-4A74-8EF4-694E646213D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5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94102" y="6642556"/>
            <a:ext cx="415498" cy="21544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20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8"/>
          <p:cNvGrpSpPr>
            <a:grpSpLocks/>
          </p:cNvGrpSpPr>
          <p:nvPr userDrawn="1"/>
        </p:nvGrpSpPr>
        <p:grpSpPr bwMode="auto">
          <a:xfrm>
            <a:off x="8077200" y="6237139"/>
            <a:ext cx="1043047" cy="620011"/>
            <a:chOff x="4939393" y="3248688"/>
            <a:chExt cx="1434190" cy="676376"/>
          </a:xfrm>
        </p:grpSpPr>
        <p:sp>
          <p:nvSpPr>
            <p:cNvPr id="11" name="Rectangle 10"/>
            <p:cNvSpPr/>
            <p:nvPr/>
          </p:nvSpPr>
          <p:spPr>
            <a:xfrm>
              <a:off x="4939393" y="3248688"/>
              <a:ext cx="1434190" cy="67637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6383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Authorship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019300"/>
            <a:ext cx="7315200" cy="1828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Responsible Conduct of Research Seminar</a:t>
            </a:r>
          </a:p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Mason University</a:t>
            </a:r>
          </a:p>
          <a:p>
            <a:pPr eaLnBrk="1" hangingPunct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4993115"/>
            <a:ext cx="7010400" cy="171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Jeff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Offutt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Professor of Software Engineering, VSE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http://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www.cs.gmu.edu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/~offutt/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565" y="6665485"/>
            <a:ext cx="601579" cy="19251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1295400"/>
            <a:ext cx="7772400" cy="2209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Possible ordering strategies: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Order</a:t>
            </a:r>
            <a:r>
              <a:rPr kumimoji="0" lang="en-US" sz="2800" b="1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of contribution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baseline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Alphabetical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order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Contact author first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“Primary” author first, then alphabetical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4343400"/>
            <a:ext cx="8001000" cy="1828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My preferences: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Students first (esp. their dissertation work)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Order of contribution if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Alphabetical</a:t>
            </a:r>
          </a:p>
        </p:txBody>
      </p:sp>
    </p:spTree>
    <p:extLst>
      <p:ext uri="{BB962C8B-B14F-4D97-AF65-F5344CB8AC3E}">
        <p14:creationId xmlns:p14="http://schemas.microsoft.com/office/powerpoint/2010/main" val="408496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1219200" y="2209800"/>
            <a:ext cx="6705600" cy="32766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dirty="0" smtClean="0">
                <a:latin typeface="Gill Sans MT" panose="020B0502020104020203" pitchFamily="34" charset="0"/>
              </a:rPr>
              <a:t>What ordering strategy do you (or your advisors) use?</a:t>
            </a:r>
            <a:endParaRPr lang="en-US" sz="3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5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0600" y="2291051"/>
            <a:ext cx="7162800" cy="20523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My Background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Plagiarism—What</a:t>
            </a:r>
            <a:r>
              <a:rPr lang="en-US" sz="3200" kern="0" dirty="0">
                <a:latin typeface="Comic Sans MS" pitchFamily="66" charset="0"/>
              </a:rPr>
              <a:t>, When, How </a:t>
            </a:r>
            <a:r>
              <a:rPr lang="en-US" sz="3200" kern="0" dirty="0" smtClean="0">
                <a:latin typeface="Comic Sans MS" pitchFamily="66" charset="0"/>
              </a:rPr>
              <a:t>?</a:t>
            </a:r>
            <a:endParaRPr lang="en-US" sz="3200" kern="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2459" y="3581400"/>
            <a:ext cx="671994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1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4800" y="3051602"/>
            <a:ext cx="8610600" cy="1479442"/>
            <a:chOff x="304800" y="1219858"/>
            <a:chExt cx="8458200" cy="1479442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04800" y="1219858"/>
              <a:ext cx="8458200" cy="114300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1314305"/>
              <a:ext cx="8305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Gill Sans MT" panose="020B0502020104020203" pitchFamily="34" charset="0"/>
                </a:rPr>
                <a:t>“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To </a:t>
              </a:r>
              <a:r>
                <a:rPr lang="en-US" sz="2800" i="1" dirty="0">
                  <a:latin typeface="Gill Sans MT" panose="020B0502020104020203" pitchFamily="34" charset="0"/>
                </a:rPr>
                <a:t>use the words or ideas of another person as if they were your own words or 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ideas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Merriam-Webster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28800" y="4807803"/>
            <a:ext cx="5486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Self copying is not plagiarism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(but possibly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914400" y="1295400"/>
            <a:ext cx="7391400" cy="1143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2800" i="1" dirty="0" smtClean="0">
                  <a:latin typeface="Gill Sans MT" panose="020B0502020104020203" pitchFamily="34" charset="0"/>
                </a:rPr>
                <a:t>“Taking someone else’s work or ideas and passing them off as one’s own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Oxford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431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Plagiarism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574" y="1989642"/>
            <a:ext cx="30180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key 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74" y="2978504"/>
            <a:ext cx="4063356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unpublished 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574" y="3967366"/>
            <a:ext cx="337752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auxiliary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74" y="4954614"/>
            <a:ext cx="242027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figures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74" y="5945089"/>
            <a:ext cx="27469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74" y="1000780"/>
            <a:ext cx="282821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Complete copying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2868" y="838200"/>
            <a:ext cx="5286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Submitting most or all of a paper as if it were your own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828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Claiming someone else’s results, even with different words or unpublished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2819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words or results from an unpublished source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3220" y="3810000"/>
            <a:ext cx="471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sentences or paragraphs from related work, background, etc.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98539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a figure from another paper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0784" y="5791200"/>
            <a:ext cx="486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Missing quotation marks or improper reference to quoted text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1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0" y="9525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52500" y="1981200"/>
            <a:ext cx="7239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Desperation—</a:t>
            </a:r>
            <a:r>
              <a:rPr lang="en-US" dirty="0" smtClean="0">
                <a:latin typeface="Gill Sans MT" panose="020B0502020104020203" pitchFamily="34" charset="0"/>
              </a:rPr>
              <a:t>They are required to publish and can’t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3768" y="2895600"/>
            <a:ext cx="7796464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Lack of Ethics—</a:t>
            </a:r>
            <a:r>
              <a:rPr lang="en-US" dirty="0" smtClean="0">
                <a:latin typeface="Gill Sans MT" panose="020B0502020104020203" pitchFamily="34" charset="0"/>
              </a:rPr>
              <a:t>No sense of right and wrong, sociopathic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036721" y="381000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Judgment—</a:t>
            </a:r>
            <a:r>
              <a:rPr lang="en-US" dirty="0" smtClean="0">
                <a:latin typeface="Gill Sans MT" panose="020B0502020104020203" pitchFamily="34" charset="0"/>
              </a:rPr>
              <a:t>They believe they won’t be caught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81200" y="4724400"/>
            <a:ext cx="51816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Advisors Did—</a:t>
            </a:r>
            <a:r>
              <a:rPr lang="en-US" dirty="0" smtClean="0">
                <a:latin typeface="Gill Sans MT" panose="020B0502020104020203" pitchFamily="34" charset="0"/>
              </a:rPr>
              <a:t>They think it’s normal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14450" y="5638800"/>
            <a:ext cx="65151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Can’t Write—</a:t>
            </a:r>
            <a:r>
              <a:rPr lang="en-US" dirty="0" smtClean="0">
                <a:latin typeface="Gill Sans MT" panose="020B0502020104020203" pitchFamily="34" charset="0"/>
              </a:rPr>
              <a:t>Copying text from better writers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4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0" y="9906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Unknowingly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36721" y="180975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They don’t understand what plagiarism is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04800" y="2514600"/>
            <a:ext cx="85344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Forgetfulness—</a:t>
            </a:r>
            <a:r>
              <a:rPr lang="en-US" dirty="0" smtClean="0">
                <a:latin typeface="Gill Sans MT" panose="020B0502020104020203" pitchFamily="34" charset="0"/>
              </a:rPr>
              <a:t>They read it, forgot, and thought they invented it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036720" y="3219450"/>
            <a:ext cx="707056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Laziness—</a:t>
            </a:r>
            <a:r>
              <a:rPr lang="en-US" dirty="0" smtClean="0">
                <a:latin typeface="Gill Sans MT" panose="020B0502020104020203" pitchFamily="34" charset="0"/>
              </a:rPr>
              <a:t>They worked with the wrong co-authors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14400" y="3924300"/>
            <a:ext cx="7315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Ignorance—</a:t>
            </a:r>
            <a:r>
              <a:rPr lang="en-US" dirty="0" smtClean="0">
                <a:latin typeface="Gill Sans MT" panose="020B0502020104020203" pitchFamily="34" charset="0"/>
              </a:rPr>
              <a:t>They don’t know how to write citations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143000" y="4629150"/>
            <a:ext cx="6858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Planning—</a:t>
            </a:r>
            <a:r>
              <a:rPr lang="en-US" dirty="0" smtClean="0">
                <a:latin typeface="Gill Sans MT" panose="020B0502020104020203" pitchFamily="34" charset="0"/>
              </a:rPr>
              <a:t>They are late and take a shortcut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4300" y="5334000"/>
            <a:ext cx="8915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Paraphrasing—</a:t>
            </a:r>
            <a:r>
              <a:rPr lang="en-US" dirty="0" smtClean="0">
                <a:latin typeface="Gill Sans MT" panose="020B0502020104020203" pitchFamily="34" charset="0"/>
              </a:rPr>
              <a:t>Thinking that changing 2 words in a paragraph makes it your own words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9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228600" y="1066800"/>
            <a:ext cx="8763000" cy="44958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Journal editors do not care why.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plagiarism is considered as knowing, willful, and intentional.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We have “one strike and you’re out” policies.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6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5265" y="2677026"/>
            <a:ext cx="6324098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Properly reference ideas that aren’t yours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75265" y="1066800"/>
            <a:ext cx="8992535" cy="762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We are supposed to “</a:t>
              </a:r>
              <a:r>
                <a:rPr lang="en-US" sz="3200" i="1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stand on the shoulders of giants</a:t>
              </a: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”</a:t>
              </a:r>
              <a:endParaRPr lang="en-US" sz="32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836763" y="3372852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Rewrite text that you want to use—even if your writing is not as good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5265" y="4449678"/>
            <a:ext cx="8533898" cy="457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Redraw figures—and be sure to reference the original!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133600" y="5069305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an idea is unpublished, either contact the author directly or </a:t>
            </a:r>
            <a:r>
              <a:rPr lang="en-US" sz="2800" b="1" dirty="0" smtClean="0">
                <a:latin typeface="Gill Sans MT" panose="020B0502020104020203" pitchFamily="34" charset="0"/>
              </a:rPr>
              <a:t>forget</a:t>
            </a:r>
            <a:r>
              <a:rPr lang="en-US" sz="2800" dirty="0" smtClean="0">
                <a:latin typeface="Gill Sans MT" panose="020B0502020104020203" pitchFamily="34" charset="0"/>
              </a:rPr>
              <a:t> it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514600" y="1981200"/>
            <a:ext cx="41148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Understand plagiarism!</a:t>
            </a:r>
            <a:endParaRPr kumimoji="0" lang="en-US" sz="28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6100465"/>
            <a:ext cx="69342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0"/>
              </a:rPr>
              <a:t>Too many references is better than too few</a:t>
            </a:r>
          </a:p>
        </p:txBody>
      </p:sp>
    </p:spTree>
    <p:extLst>
      <p:ext uri="{BB962C8B-B14F-4D97-AF65-F5344CB8AC3E}">
        <p14:creationId xmlns:p14="http://schemas.microsoft.com/office/powerpoint/2010/main" val="279210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458200" cy="50423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Discussion : Which of these constitute plagiarism?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C3EE7-3CC2-4546-8A8F-CE533476AA6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77200" y="157103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2007295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347716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8600" y="5192614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5200" y="624840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76200" y="1571030"/>
            <a:ext cx="8458200" cy="56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/>
            </a:pPr>
            <a:r>
              <a:rPr lang="en-US" kern="0" smtClean="0"/>
              <a:t>Copying your friend’s introduction, changing a few words?</a:t>
            </a:r>
            <a:endParaRPr lang="en-US" kern="0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76200" y="2039732"/>
            <a:ext cx="8458200" cy="58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2"/>
            </a:pPr>
            <a:r>
              <a:rPr lang="en-US" kern="0" dirty="0" smtClean="0"/>
              <a:t>Copying a figure from your previous paper?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" y="2529370"/>
            <a:ext cx="8458200" cy="88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3"/>
            </a:pPr>
            <a:r>
              <a:rPr lang="en-US" kern="0" dirty="0" smtClean="0"/>
              <a:t>Watching your classmate write a program, then going home and writing your own program from memory?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76200" y="3319342"/>
            <a:ext cx="8458200" cy="5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4"/>
            </a:pPr>
            <a:r>
              <a:rPr lang="en-US" kern="0" smtClean="0"/>
              <a:t>Reusing terms defined in a paper you reviewed and rejected?</a:t>
            </a:r>
            <a:endParaRPr lang="en-US" kern="0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76200" y="3747712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5"/>
            </a:pPr>
            <a:r>
              <a:rPr lang="en-US" kern="0" smtClean="0"/>
              <a:t>Submitting a paper to two different journals at the same time?</a:t>
            </a:r>
            <a:endParaRPr lang="en-US" kern="0" dirty="0" smtClean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6200" y="4115509"/>
            <a:ext cx="8458200" cy="87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6"/>
            </a:pPr>
            <a:r>
              <a:rPr lang="en-US" kern="0" smtClean="0"/>
              <a:t>Forgetting where you read something, so omitting the reference?</a:t>
            </a:r>
            <a:endParaRPr lang="en-US" kern="0" dirty="0" smtClean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6200" y="4894469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7"/>
            </a:pPr>
            <a:r>
              <a:rPr lang="en-US" kern="0" smtClean="0"/>
              <a:t>Adding additional material to your conference paper and submitting the expanded paper to a journal?</a:t>
            </a:r>
            <a:endParaRPr lang="en-US" kern="0" dirty="0" smtClean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6200" y="57150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48640" lvl="1" indent="-457200">
              <a:buFont typeface="+mj-lt"/>
              <a:buAutoNum type="arabicPeriod" startAt="8"/>
            </a:pPr>
            <a:r>
              <a:rPr lang="en-US" kern="0" smtClean="0"/>
              <a:t>Copying background paragraphs from your advisor’s paper into your dissertation?</a:t>
            </a:r>
            <a:endParaRPr lang="en-US" kern="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89560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66100" y="3056930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93100" y="3694708"/>
            <a:ext cx="762000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4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7" grpId="0" animBg="1"/>
      <p:bldP spid="19" grpId="0" build="p" bldLvl="2"/>
      <p:bldP spid="20" grpId="0" build="p" bldLvl="2"/>
      <p:bldP spid="21" grpId="0" build="p" bldLvl="2"/>
      <p:bldP spid="22" grpId="0" build="p" bldLvl="2"/>
      <p:bldP spid="23" grpId="0" build="p" bldLvl="2"/>
      <p:bldP spid="24" grpId="0" build="p" bldLvl="2"/>
      <p:bldP spid="25" grpId="0" build="p" bldLvl="2"/>
      <p:bldP spid="26" grpId="0" build="p" bldLvl="2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0600" y="2291051"/>
            <a:ext cx="7162800" cy="20523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My Background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Plagiarism—What</a:t>
            </a:r>
            <a:r>
              <a:rPr lang="en-US" sz="3200" kern="0" dirty="0">
                <a:latin typeface="Comic Sans MS" pitchFamily="66" charset="0"/>
              </a:rPr>
              <a:t>, When, How 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>
              <a:latin typeface="Comic Sans MS" pitchFamily="66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 smtClean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2459" y="2336468"/>
            <a:ext cx="359574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&amp; 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FB2CC-0026-474A-8143-56756D8BC8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1595497"/>
            <a:ext cx="5486400" cy="206210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</a:t>
            </a: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4191000"/>
            <a:ext cx="7315200" cy="2246769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Three of my editorials from STVR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Plagiarism </a:t>
            </a:r>
            <a:r>
              <a:rPr lang="en-US" sz="2000" dirty="0">
                <a:latin typeface="Gill Sans MT" panose="020B0502020104020203" pitchFamily="34" charset="0"/>
              </a:rPr>
              <a:t>Is For </a:t>
            </a:r>
            <a:r>
              <a:rPr lang="en-US" sz="2000" dirty="0" smtClean="0">
                <a:latin typeface="Gill Sans MT" panose="020B0502020104020203" pitchFamily="34" charset="0"/>
              </a:rPr>
              <a:t>Losers</a:t>
            </a:r>
          </a:p>
          <a:p>
            <a:r>
              <a:rPr lang="en-US" sz="2000" i="1" dirty="0">
                <a:latin typeface="Gill Sans MT" panose="020B0502020104020203" pitchFamily="34" charset="0"/>
              </a:rPr>
              <a:t>	</a:t>
            </a:r>
            <a:r>
              <a:rPr lang="en-US" sz="2000" i="1" dirty="0" smtClean="0">
                <a:latin typeface="Gill Sans MT" panose="020B0502020104020203" pitchFamily="34" charset="0"/>
              </a:rPr>
              <a:t>cs.gmu.edu</a:t>
            </a:r>
            <a:r>
              <a:rPr lang="en-US" sz="2000" i="1" dirty="0">
                <a:latin typeface="Gill Sans MT" panose="020B0502020104020203" pitchFamily="34" charset="0"/>
              </a:rPr>
              <a:t>/~</a:t>
            </a:r>
            <a:r>
              <a:rPr lang="en-US" sz="2000" i="1" dirty="0" err="1">
                <a:latin typeface="Gill Sans MT" panose="020B0502020104020203" pitchFamily="34" charset="0"/>
              </a:rPr>
              <a:t>offutt</a:t>
            </a:r>
            <a:r>
              <a:rPr lang="en-US" sz="2000" i="1" dirty="0">
                <a:latin typeface="Gill Sans MT" panose="020B0502020104020203" pitchFamily="34" charset="0"/>
              </a:rPr>
              <a:t>/</a:t>
            </a:r>
            <a:r>
              <a:rPr lang="en-US" sz="2000" i="1" dirty="0" err="1">
                <a:latin typeface="Gill Sans MT" panose="020B0502020104020203" pitchFamily="34" charset="0"/>
              </a:rPr>
              <a:t>stvr</a:t>
            </a:r>
            <a:r>
              <a:rPr lang="en-US" sz="2000" i="1" dirty="0">
                <a:latin typeface="Gill Sans MT" panose="020B0502020104020203" pitchFamily="34" charset="0"/>
              </a:rPr>
              <a:t>/25-1-January2015.html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Who Is An Author? </a:t>
            </a:r>
            <a:endParaRPr lang="en-US" sz="2000" dirty="0" smtClean="0">
              <a:latin typeface="Gill Sans MT" panose="020B0502020104020203" pitchFamily="34" charset="0"/>
            </a:endParaRPr>
          </a:p>
          <a:p>
            <a:r>
              <a:rPr lang="en-US" sz="2000" i="1" dirty="0">
                <a:latin typeface="Gill Sans MT" panose="020B0502020104020203" pitchFamily="34" charset="0"/>
              </a:rPr>
              <a:t>	</a:t>
            </a:r>
            <a:r>
              <a:rPr lang="en-US" sz="2000" i="1" dirty="0" smtClean="0">
                <a:latin typeface="Gill Sans MT" panose="020B0502020104020203" pitchFamily="34" charset="0"/>
              </a:rPr>
              <a:t>cs.gmu.edu</a:t>
            </a:r>
            <a:r>
              <a:rPr lang="en-US" sz="2000" i="1" dirty="0">
                <a:latin typeface="Gill Sans MT" panose="020B0502020104020203" pitchFamily="34" charset="0"/>
              </a:rPr>
              <a:t>/~</a:t>
            </a:r>
            <a:r>
              <a:rPr lang="en-US" sz="2000" i="1" dirty="0" err="1">
                <a:latin typeface="Gill Sans MT" panose="020B0502020104020203" pitchFamily="34" charset="0"/>
              </a:rPr>
              <a:t>offutt</a:t>
            </a:r>
            <a:r>
              <a:rPr lang="en-US" sz="2000" i="1" dirty="0">
                <a:latin typeface="Gill Sans MT" panose="020B0502020104020203" pitchFamily="34" charset="0"/>
              </a:rPr>
              <a:t>/</a:t>
            </a:r>
            <a:r>
              <a:rPr lang="en-US" sz="2000" i="1" dirty="0" err="1">
                <a:latin typeface="Gill Sans MT" panose="020B0502020104020203" pitchFamily="34" charset="0"/>
              </a:rPr>
              <a:t>stvr</a:t>
            </a:r>
            <a:r>
              <a:rPr lang="en-US" sz="2000" i="1" dirty="0">
                <a:latin typeface="Gill Sans MT" panose="020B0502020104020203" pitchFamily="34" charset="0"/>
              </a:rPr>
              <a:t>/25-2-March2015.html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How to Get Your Paper Rejected from </a:t>
            </a:r>
            <a:r>
              <a:rPr lang="en-US" sz="2000" dirty="0" smtClean="0">
                <a:latin typeface="Gill Sans MT" panose="020B0502020104020203" pitchFamily="34" charset="0"/>
              </a:rPr>
              <a:t>STVR</a:t>
            </a:r>
          </a:p>
          <a:p>
            <a:r>
              <a:rPr lang="en-US" sz="2000" i="1" dirty="0">
                <a:latin typeface="Gill Sans MT" panose="020B0502020104020203" pitchFamily="34" charset="0"/>
              </a:rPr>
              <a:t>	</a:t>
            </a:r>
            <a:r>
              <a:rPr lang="en-US" sz="2000" i="1" dirty="0" smtClean="0">
                <a:latin typeface="Gill Sans MT" panose="020B0502020104020203" pitchFamily="34" charset="0"/>
              </a:rPr>
              <a:t>cs.gmu.edu</a:t>
            </a:r>
            <a:r>
              <a:rPr lang="en-US" sz="2000" i="1" dirty="0">
                <a:latin typeface="Gill Sans MT" panose="020B0502020104020203" pitchFamily="34" charset="0"/>
              </a:rPr>
              <a:t>/~</a:t>
            </a:r>
            <a:r>
              <a:rPr lang="en-US" sz="2000" i="1" dirty="0" err="1">
                <a:latin typeface="Gill Sans MT" panose="020B0502020104020203" pitchFamily="34" charset="0"/>
              </a:rPr>
              <a:t>offutt</a:t>
            </a:r>
            <a:r>
              <a:rPr lang="en-US" sz="2000" i="1" dirty="0">
                <a:latin typeface="Gill Sans MT" panose="020B0502020104020203" pitchFamily="34" charset="0"/>
              </a:rPr>
              <a:t>/</a:t>
            </a:r>
            <a:r>
              <a:rPr lang="en-US" sz="2000" i="1" dirty="0" err="1">
                <a:latin typeface="Gill Sans MT" panose="020B0502020104020203" pitchFamily="34" charset="0"/>
              </a:rPr>
              <a:t>stvr</a:t>
            </a:r>
            <a:r>
              <a:rPr lang="en-US" sz="2000" i="1" dirty="0">
                <a:latin typeface="Gill Sans MT" panose="020B0502020104020203" pitchFamily="34" charset="0"/>
              </a:rPr>
              <a:t>/24-6-September2014.html</a:t>
            </a:r>
          </a:p>
        </p:txBody>
      </p:sp>
    </p:spTree>
    <p:extLst>
      <p:ext uri="{BB962C8B-B14F-4D97-AF65-F5344CB8AC3E}">
        <p14:creationId xmlns:p14="http://schemas.microsoft.com/office/powerpoint/2010/main" val="166721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Professor of Software </a:t>
            </a:r>
            <a:r>
              <a:rPr lang="en-US" dirty="0" smtClean="0">
                <a:solidFill>
                  <a:srgbClr val="FFFF00"/>
                </a:solidFill>
              </a:rPr>
              <a:t>Engineering (VSE, CS)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/>
              <a:t>&gt; </a:t>
            </a:r>
            <a:r>
              <a:rPr lang="en-US" dirty="0" smtClean="0"/>
              <a:t>175 </a:t>
            </a:r>
            <a:r>
              <a:rPr lang="en-US" dirty="0"/>
              <a:t>refereed publications, H-index = </a:t>
            </a:r>
            <a:r>
              <a:rPr lang="en-US" dirty="0" smtClean="0"/>
              <a:t>59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Editor-in-Chief: Journal of Software Testing, </a:t>
            </a:r>
            <a:r>
              <a:rPr lang="en-US" dirty="0" err="1"/>
              <a:t>Verif</a:t>
            </a:r>
            <a:r>
              <a:rPr lang="en-US" dirty="0"/>
              <a:t>., and Reliability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Co-Founder: IEEE Intl Conf. on Software Testing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Author: </a:t>
            </a:r>
            <a:r>
              <a:rPr lang="en-US" i="1" dirty="0"/>
              <a:t>Introduction to Software Testing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2013 GMU Teaching Excellence Award</a:t>
            </a:r>
            <a:r>
              <a:rPr lang="en-US" sz="2000" dirty="0"/>
              <a:t>, Teaching With Technology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Mason Outstanding Faculty Member, 2008, </a:t>
            </a:r>
            <a:r>
              <a:rPr lang="en-US" dirty="0" smtClean="0"/>
              <a:t>2009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Advised 16 PhD students, </a:t>
            </a:r>
            <a:r>
              <a:rPr lang="en-US" dirty="0" smtClean="0"/>
              <a:t>4 </a:t>
            </a:r>
            <a:r>
              <a:rPr lang="en-US" dirty="0" smtClean="0"/>
              <a:t>in progress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Research Highlights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First model-based testing paper (UML 1999)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Distributed research tools : </a:t>
            </a:r>
            <a:r>
              <a:rPr lang="en-US" dirty="0" err="1"/>
              <a:t>muJava</a:t>
            </a:r>
            <a:r>
              <a:rPr lang="en-US" dirty="0"/>
              <a:t>, </a:t>
            </a:r>
            <a:r>
              <a:rPr lang="en-US" dirty="0" err="1"/>
              <a:t>Mothra</a:t>
            </a:r>
            <a:r>
              <a:rPr lang="en-US" dirty="0"/>
              <a:t>, Godzilla, Coverage web apps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Seminal papers : Mutation testing, automatic test data generation, OO testing, web app testing, combinatorial testing, logic-based </a:t>
            </a:r>
            <a:r>
              <a:rPr lang="en-US" dirty="0" smtClean="0"/>
              <a:t>testing, model-based testing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011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Background?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00" y="1219200"/>
            <a:ext cx="8305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/>
              <a:t>How long have you been in graduate school?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2540000"/>
            <a:ext cx="5715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/>
              <a:t>Do you have a research advisor?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181600"/>
            <a:ext cx="6553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Have you published anything yet?</a:t>
            </a:r>
            <a:endParaRPr kumimoji="0" lang="en-US" sz="3200" u="none" strike="noStrike" cap="none" normalizeH="0" baseline="0" dirty="0" smtClean="0">
              <a:ln>
                <a:noFill/>
              </a:ln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76600" y="3860800"/>
            <a:ext cx="4191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/>
              <a:t>What is your field?</a:t>
            </a:r>
          </a:p>
        </p:txBody>
      </p:sp>
    </p:spTree>
    <p:extLst>
      <p:ext uri="{BB962C8B-B14F-4D97-AF65-F5344CB8AC3E}">
        <p14:creationId xmlns:p14="http://schemas.microsoft.com/office/powerpoint/2010/main" val="135519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0600" y="2291051"/>
            <a:ext cx="7162800" cy="20523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My Background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Authorship Rules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200" kern="0" dirty="0" smtClean="0">
                <a:latin typeface="Comic Sans MS" pitchFamily="66" charset="0"/>
              </a:rPr>
              <a:t>Plagiarism—What</a:t>
            </a:r>
            <a:r>
              <a:rPr lang="en-US" sz="3200" kern="0" dirty="0">
                <a:latin typeface="Comic Sans MS" pitchFamily="66" charset="0"/>
              </a:rPr>
              <a:t>, When, How 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>
              <a:latin typeface="Comic Sans MS" pitchFamily="66" charset="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3200" kern="0" dirty="0" smtClean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2459" y="2893933"/>
            <a:ext cx="3824341" cy="535067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1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772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Everyone </a:t>
            </a:r>
            <a:r>
              <a:rPr lang="en-US" sz="2800" dirty="0">
                <a:latin typeface="Gill Sans MT" panose="020B0502020104020203" pitchFamily="34" charset="0"/>
              </a:rPr>
              <a:t>who makes substantial contributions to the results are co-authors on papers that present those </a:t>
            </a:r>
            <a:r>
              <a:rPr lang="en-US" sz="2800" dirty="0" smtClean="0">
                <a:latin typeface="Gill Sans MT" panose="020B0502020104020203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034605"/>
            <a:ext cx="73152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</a:t>
            </a:r>
            <a:r>
              <a:rPr lang="en-US" sz="2800" dirty="0">
                <a:latin typeface="Gill Sans MT" panose="020B0502020104020203" pitchFamily="34" charset="0"/>
              </a:rPr>
              <a:t>co-authors should see the papers and have the opportunity to participate in the writing before </a:t>
            </a:r>
            <a:r>
              <a:rPr lang="en-US" sz="2800" dirty="0" smtClean="0">
                <a:latin typeface="Gill Sans MT" panose="020B0502020104020203" pitchFamily="34" charset="0"/>
              </a:rPr>
              <a:t>submission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4787205"/>
            <a:ext cx="5486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 </a:t>
            </a:r>
            <a:r>
              <a:rPr lang="en-US" sz="2800" dirty="0">
                <a:latin typeface="Gill Sans MT" panose="020B0502020104020203" pitchFamily="34" charset="0"/>
              </a:rPr>
              <a:t>only exception is if a co-author explicitly declines being listed as </a:t>
            </a:r>
            <a:r>
              <a:rPr lang="en-US" sz="2800">
                <a:latin typeface="Gill Sans MT" panose="020B0502020104020203" pitchFamily="34" charset="0"/>
              </a:rPr>
              <a:t>a </a:t>
            </a:r>
            <a:r>
              <a:rPr lang="en-US" sz="2800" smtClean="0">
                <a:latin typeface="Gill Sans MT" panose="020B0502020104020203" pitchFamily="34" charset="0"/>
              </a:rPr>
              <a:t>co-author</a:t>
            </a:r>
            <a:endParaRPr lang="en-US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“Substantial Contribution”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4495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YES</a:t>
            </a:r>
          </a:p>
          <a:p>
            <a:r>
              <a:rPr lang="en-US" dirty="0" smtClean="0"/>
              <a:t>Would results be different?</a:t>
            </a:r>
          </a:p>
          <a:p>
            <a:r>
              <a:rPr lang="en-US" dirty="0" smtClean="0"/>
              <a:t>Ran the experiment</a:t>
            </a:r>
          </a:p>
          <a:p>
            <a:r>
              <a:rPr lang="en-US" dirty="0" smtClean="0"/>
              <a:t>Full editing rewrite</a:t>
            </a:r>
            <a:r>
              <a:rPr lang="en-US" sz="2400" dirty="0" smtClean="0"/>
              <a:t> (</a:t>
            </a:r>
            <a:r>
              <a:rPr lang="en-US" sz="2400" i="1" dirty="0" smtClean="0"/>
              <a:t>maybe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Built experimental infrastructure</a:t>
            </a:r>
            <a:r>
              <a:rPr lang="en-US" sz="2400" dirty="0" smtClean="0"/>
              <a:t> (lab, software, etc.)</a:t>
            </a:r>
          </a:p>
          <a:p>
            <a:r>
              <a:rPr lang="en-US" dirty="0"/>
              <a:t>In the room</a:t>
            </a:r>
            <a:r>
              <a:rPr lang="en-US" sz="2400" dirty="0" smtClean="0"/>
              <a:t>? </a:t>
            </a:r>
            <a:r>
              <a:rPr lang="en-US" sz="2400" dirty="0"/>
              <a:t>(</a:t>
            </a:r>
            <a:r>
              <a:rPr lang="en-US" sz="2400" i="1" dirty="0"/>
              <a:t>maybe</a:t>
            </a:r>
            <a:r>
              <a:rPr lang="en-US" sz="2400" dirty="0"/>
              <a:t>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914400"/>
            <a:ext cx="59436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How to determine “</a:t>
            </a:r>
            <a:r>
              <a:rPr lang="en-US" sz="320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contribution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?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0" y="16002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solidFill>
                  <a:schemeClr val="tx2"/>
                </a:solidFill>
              </a:rPr>
              <a:t>NO</a:t>
            </a:r>
          </a:p>
          <a:p>
            <a:r>
              <a:rPr lang="en-US" kern="0" dirty="0" smtClean="0"/>
              <a:t>Experimental subject</a:t>
            </a:r>
          </a:p>
          <a:p>
            <a:r>
              <a:rPr lang="en-US" kern="0" dirty="0" smtClean="0"/>
              <a:t>Grammar editing</a:t>
            </a:r>
          </a:p>
          <a:p>
            <a:r>
              <a:rPr lang="en-US" kern="0" dirty="0" smtClean="0"/>
              <a:t>Provide funding</a:t>
            </a:r>
          </a:p>
          <a:p>
            <a:r>
              <a:rPr lang="en-US" kern="0" dirty="0" smtClean="0"/>
              <a:t>Did work that was cut during revision</a:t>
            </a:r>
          </a:p>
          <a:p>
            <a:endParaRPr lang="en-US" kern="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371600" y="5486400"/>
            <a:ext cx="64008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Authorship must be discussed openly, objectively, and rationally</a:t>
            </a:r>
          </a:p>
        </p:txBody>
      </p:sp>
    </p:spTree>
    <p:extLst>
      <p:ext uri="{BB962C8B-B14F-4D97-AF65-F5344CB8AC3E}">
        <p14:creationId xmlns:p14="http://schemas.microsoft.com/office/powerpoint/2010/main" val="21014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981200" y="1524000"/>
            <a:ext cx="5181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Two useful “rules of thumb”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4400" y="3048000"/>
            <a:ext cx="73152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. Would the paper have been substantially different without that person?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09600" y="4794531"/>
            <a:ext cx="78486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2. When in doubt, including someone is usually safer socially than omitting someone</a:t>
            </a:r>
          </a:p>
        </p:txBody>
      </p:sp>
    </p:spTree>
    <p:extLst>
      <p:ext uri="{BB962C8B-B14F-4D97-AF65-F5344CB8AC3E}">
        <p14:creationId xmlns:p14="http://schemas.microsoft.com/office/powerpoint/2010/main" val="197308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76400" y="990600"/>
            <a:ext cx="5791200" cy="1981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add someone as co-author as a favor for helping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Obtaining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Advisor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Boyfriend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444928" y="22098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8800" y="3657600"/>
            <a:ext cx="5486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omit someone from the author list who angered me?</a:t>
            </a:r>
          </a:p>
        </p:txBody>
      </p:sp>
      <p:sp>
        <p:nvSpPr>
          <p:cNvPr id="11" name="7-Point Star 10"/>
          <p:cNvSpPr/>
          <p:nvPr/>
        </p:nvSpPr>
        <p:spPr>
          <a:xfrm>
            <a:off x="6134100" y="43434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50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3189</TotalTime>
  <Words>1005</Words>
  <Application>Microsoft Office PowerPoint</Application>
  <PresentationFormat>On-screen Show (4:3)</PresentationFormat>
  <Paragraphs>198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Responsible Authorship</vt:lpstr>
      <vt:lpstr>OUTLINE</vt:lpstr>
      <vt:lpstr>My Background</vt:lpstr>
      <vt:lpstr>Your Background?</vt:lpstr>
      <vt:lpstr>OUTLINE</vt:lpstr>
      <vt:lpstr>Authorship Rules</vt:lpstr>
      <vt:lpstr>“Substantial Contribution”</vt:lpstr>
      <vt:lpstr>Authorship Rules</vt:lpstr>
      <vt:lpstr>Authorship Rules</vt:lpstr>
      <vt:lpstr>Authorship Order</vt:lpstr>
      <vt:lpstr>PowerPoint Presentation</vt:lpstr>
      <vt:lpstr>OUTLINE</vt:lpstr>
      <vt:lpstr>What is Plagiarism?</vt:lpstr>
      <vt:lpstr>Types of Plagiarism</vt:lpstr>
      <vt:lpstr>Why Do People Plagiarize?</vt:lpstr>
      <vt:lpstr>Why Do People Plagiarize?</vt:lpstr>
      <vt:lpstr>PowerPoint Presentation</vt:lpstr>
      <vt:lpstr>How To Avoid Plagiarism?</vt:lpstr>
      <vt:lpstr>Discussion</vt:lpstr>
      <vt:lpstr>Contact &amp; References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125</cp:revision>
  <cp:lastPrinted>2015-08-25T18:06:56Z</cp:lastPrinted>
  <dcterms:created xsi:type="dcterms:W3CDTF">2001-09-18T20:16:12Z</dcterms:created>
  <dcterms:modified xsi:type="dcterms:W3CDTF">2017-04-18T16:05:34Z</dcterms:modified>
</cp:coreProperties>
</file>