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336" r:id="rId2"/>
    <p:sldId id="542" r:id="rId3"/>
    <p:sldId id="493" r:id="rId4"/>
    <p:sldId id="484" r:id="rId5"/>
    <p:sldId id="510" r:id="rId6"/>
    <p:sldId id="496" r:id="rId7"/>
    <p:sldId id="497" r:id="rId8"/>
    <p:sldId id="456" r:id="rId9"/>
    <p:sldId id="511" r:id="rId10"/>
    <p:sldId id="458" r:id="rId11"/>
    <p:sldId id="459" r:id="rId12"/>
    <p:sldId id="512" r:id="rId13"/>
    <p:sldId id="462" r:id="rId14"/>
    <p:sldId id="537" r:id="rId15"/>
    <p:sldId id="514" r:id="rId16"/>
    <p:sldId id="516" r:id="rId17"/>
    <p:sldId id="517" r:id="rId18"/>
    <p:sldId id="518" r:id="rId19"/>
    <p:sldId id="519" r:id="rId20"/>
    <p:sldId id="515" r:id="rId21"/>
    <p:sldId id="538" r:id="rId22"/>
    <p:sldId id="499" r:id="rId23"/>
    <p:sldId id="430" r:id="rId24"/>
    <p:sldId id="431" r:id="rId25"/>
    <p:sldId id="434" r:id="rId26"/>
    <p:sldId id="481" r:id="rId27"/>
    <p:sldId id="482" r:id="rId28"/>
    <p:sldId id="483" r:id="rId29"/>
    <p:sldId id="520" r:id="rId30"/>
    <p:sldId id="522" r:id="rId31"/>
    <p:sldId id="494" r:id="rId32"/>
    <p:sldId id="441" r:id="rId33"/>
    <p:sldId id="500" r:id="rId34"/>
    <p:sldId id="442" r:id="rId35"/>
    <p:sldId id="443" r:id="rId36"/>
    <p:sldId id="444" r:id="rId37"/>
    <p:sldId id="473" r:id="rId38"/>
    <p:sldId id="474" r:id="rId39"/>
    <p:sldId id="539" r:id="rId40"/>
    <p:sldId id="387" r:id="rId41"/>
    <p:sldId id="388" r:id="rId42"/>
    <p:sldId id="389" r:id="rId43"/>
    <p:sldId id="533" r:id="rId44"/>
    <p:sldId id="418" r:id="rId45"/>
    <p:sldId id="525" r:id="rId46"/>
    <p:sldId id="526" r:id="rId47"/>
    <p:sldId id="527" r:id="rId48"/>
    <p:sldId id="528" r:id="rId49"/>
    <p:sldId id="529" r:id="rId50"/>
    <p:sldId id="530" r:id="rId51"/>
    <p:sldId id="531" r:id="rId52"/>
    <p:sldId id="532" r:id="rId53"/>
    <p:sldId id="398" r:id="rId54"/>
    <p:sldId id="383" r:id="rId55"/>
    <p:sldId id="534" r:id="rId56"/>
    <p:sldId id="535" r:id="rId57"/>
    <p:sldId id="536" r:id="rId58"/>
    <p:sldId id="540" r:id="rId59"/>
    <p:sldId id="403" r:id="rId60"/>
    <p:sldId id="404" r:id="rId61"/>
    <p:sldId id="405" r:id="rId62"/>
    <p:sldId id="406" r:id="rId63"/>
    <p:sldId id="407" r:id="rId64"/>
    <p:sldId id="408" r:id="rId65"/>
    <p:sldId id="541" r:id="rId66"/>
    <p:sldId id="543" r:id="rId67"/>
    <p:sldId id="466" r:id="rId68"/>
    <p:sldId id="467" r:id="rId69"/>
    <p:sldId id="501" r:id="rId70"/>
    <p:sldId id="502" r:id="rId71"/>
    <p:sldId id="503" r:id="rId72"/>
    <p:sldId id="504" r:id="rId73"/>
    <p:sldId id="546" r:id="rId74"/>
    <p:sldId id="545" r:id="rId75"/>
    <p:sldId id="505" r:id="rId7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rgbClr val="FAFD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FF00"/>
    <a:srgbClr val="0000CC"/>
    <a:srgbClr val="000000"/>
    <a:srgbClr val="CCFFFF"/>
    <a:srgbClr val="99FF99"/>
    <a:srgbClr val="66FFCC"/>
    <a:srgbClr val="00145A"/>
    <a:srgbClr val="001E5A"/>
    <a:srgbClr val="5F5F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5" autoAdjust="0"/>
    <p:restoredTop sz="94576" autoAdjust="0"/>
  </p:normalViewPr>
  <p:slideViewPr>
    <p:cSldViewPr snapToGrid="0">
      <p:cViewPr varScale="1">
        <p:scale>
          <a:sx n="83" d="100"/>
          <a:sy n="83" d="100"/>
        </p:scale>
        <p:origin x="-1374" y="-84"/>
      </p:cViewPr>
      <p:guideLst>
        <p:guide orient="horz" pos="2280"/>
        <p:guide pos="277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400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0.xml"/><Relationship Id="rId2" Type="http://schemas.openxmlformats.org/officeDocument/2006/relationships/slide" Target="slides/slide48.xml"/><Relationship Id="rId1" Type="http://schemas.openxmlformats.org/officeDocument/2006/relationships/slide" Target="slides/slide41.xml"/><Relationship Id="rId4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Fault Origin (%)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Sheet1!$A$2:$A$7</c:f>
              <c:strCache>
                <c:ptCount val="6"/>
                <c:pt idx="0">
                  <c:v>Reqs</c:v>
                </c:pt>
                <c:pt idx="1">
                  <c:v>Design</c:v>
                </c:pt>
                <c:pt idx="2">
                  <c:v>Prog / Unit Testing</c:v>
                </c:pt>
                <c:pt idx="3">
                  <c:v>Integration Testing</c:v>
                </c:pt>
                <c:pt idx="4">
                  <c:v>System Testing</c:v>
                </c:pt>
                <c:pt idx="5">
                  <c:v>Production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10</c:v>
                </c:pt>
                <c:pt idx="1">
                  <c:v>40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Fault Detection (%)</c:v>
                </c:pt>
              </c:strCache>
            </c:strRef>
          </c:tx>
          <c:spPr>
            <a:solidFill>
              <a:srgbClr val="92D050"/>
            </a:solidFill>
          </c:spPr>
          <c:cat>
            <c:strRef>
              <c:f>Sheet1!$A$2:$A$7</c:f>
              <c:strCache>
                <c:ptCount val="6"/>
                <c:pt idx="0">
                  <c:v>Reqs</c:v>
                </c:pt>
                <c:pt idx="1">
                  <c:v>Design</c:v>
                </c:pt>
                <c:pt idx="2">
                  <c:v>Prog / Unit Testing</c:v>
                </c:pt>
                <c:pt idx="3">
                  <c:v>Integration Testing</c:v>
                </c:pt>
                <c:pt idx="4">
                  <c:v>System Testing</c:v>
                </c:pt>
                <c:pt idx="5">
                  <c:v>Production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6</c:v>
                </c:pt>
                <c:pt idx="1">
                  <c:v>13</c:v>
                </c:pt>
                <c:pt idx="2">
                  <c:v>20</c:v>
                </c:pt>
                <c:pt idx="3">
                  <c:v>20</c:v>
                </c:pt>
                <c:pt idx="4">
                  <c:v>36</c:v>
                </c:pt>
                <c:pt idx="5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Unit Cost (X)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Sheet1!$A$2:$A$7</c:f>
              <c:strCache>
                <c:ptCount val="6"/>
                <c:pt idx="0">
                  <c:v>Reqs</c:v>
                </c:pt>
                <c:pt idx="1">
                  <c:v>Design</c:v>
                </c:pt>
                <c:pt idx="2">
                  <c:v>Prog / Unit Testing</c:v>
                </c:pt>
                <c:pt idx="3">
                  <c:v>Integration Testing</c:v>
                </c:pt>
                <c:pt idx="4">
                  <c:v>System Testing</c:v>
                </c:pt>
                <c:pt idx="5">
                  <c:v>Production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10</c:v>
                </c:pt>
                <c:pt idx="5">
                  <c:v>50</c:v>
                </c:pt>
              </c:numCache>
            </c:numRef>
          </c:val>
        </c:ser>
        <c:axId val="122307328"/>
        <c:axId val="122309632"/>
      </c:barChart>
      <c:catAx>
        <c:axId val="122307328"/>
        <c:scaling>
          <c:orientation val="minMax"/>
        </c:scaling>
        <c:axPos val="b"/>
        <c:tickLblPos val="nextTo"/>
        <c:txPr>
          <a:bodyPr/>
          <a:lstStyle/>
          <a:p>
            <a:pPr>
              <a:defRPr i="0">
                <a:latin typeface="Comic Sans MS" pitchFamily="66" charset="0"/>
              </a:defRPr>
            </a:pPr>
            <a:endParaRPr lang="en-US"/>
          </a:p>
        </c:txPr>
        <c:crossAx val="122309632"/>
        <c:crosses val="autoZero"/>
        <c:auto val="1"/>
        <c:lblAlgn val="ctr"/>
        <c:lblOffset val="100"/>
      </c:catAx>
      <c:valAx>
        <c:axId val="122309632"/>
        <c:scaling>
          <c:orientation val="minMax"/>
        </c:scaling>
        <c:axPos val="l"/>
        <c:majorGridlines/>
        <c:numFmt formatCode="0" sourceLinked="1"/>
        <c:tickLblPos val="nextTo"/>
        <c:crossAx val="1223073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>
              <a:latin typeface="Comic Sans MS" pitchFamily="66" charset="0"/>
            </a:defRPr>
          </a:pPr>
          <a:endParaRPr lang="en-US"/>
        </a:p>
      </c:txPr>
    </c:legend>
    <c:plotVisOnly val="1"/>
  </c:chart>
  <c:spPr>
    <a:solidFill>
      <a:schemeClr val="bg1">
        <a:lumMod val="60000"/>
        <a:lumOff val="40000"/>
      </a:schemeClr>
    </a:solidFill>
  </c:spPr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2" tIns="0" rIns="20132" bIns="0" numCol="1" anchor="t" anchorCtr="0" compatLnSpc="1">
            <a:prstTxWarp prst="textNoShape">
              <a:avLst/>
            </a:prstTxWarp>
          </a:bodyPr>
          <a:lstStyle>
            <a:lvl1pPr defTabSz="966646">
              <a:defRPr sz="11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2" tIns="0" rIns="20132" bIns="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1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2" tIns="0" rIns="20132" bIns="0" numCol="1" anchor="b" anchorCtr="0" compatLnSpc="1">
            <a:prstTxWarp prst="textNoShape">
              <a:avLst/>
            </a:prstTxWarp>
          </a:bodyPr>
          <a:lstStyle>
            <a:lvl1pPr defTabSz="966646">
              <a:defRPr sz="11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2" tIns="0" rIns="20132" bIns="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100" b="0" i="1"/>
            </a:lvl1pPr>
          </a:lstStyle>
          <a:p>
            <a:pPr>
              <a:defRPr/>
            </a:pPr>
            <a:fld id="{48BBA39B-AE14-4570-B3A9-31D9F1EA8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2" tIns="0" rIns="20132" bIns="0" numCol="1" anchor="t" anchorCtr="0" compatLnSpc="1">
            <a:prstTxWarp prst="textNoShape">
              <a:avLst/>
            </a:prstTxWarp>
          </a:bodyPr>
          <a:lstStyle>
            <a:lvl1pPr defTabSz="966646">
              <a:defRPr sz="11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2" tIns="0" rIns="20132" bIns="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1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2" tIns="0" rIns="20132" bIns="0" numCol="1" anchor="b" anchorCtr="0" compatLnSpc="1">
            <a:prstTxWarp prst="textNoShape">
              <a:avLst/>
            </a:prstTxWarp>
          </a:bodyPr>
          <a:lstStyle>
            <a:lvl1pPr defTabSz="966646">
              <a:defRPr sz="11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132" tIns="0" rIns="20132" bIns="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1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4829278-A2CB-4B9A-9F71-A6E9E2CD2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0"/>
            <a:ext cx="53657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05" tIns="48654" rIns="97305" bIns="486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4250" cy="3595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270355" y="9144000"/>
            <a:ext cx="772904" cy="28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274" tIns="46976" rIns="92274" bIns="46976">
            <a:spAutoFit/>
          </a:bodyPr>
          <a:lstStyle/>
          <a:p>
            <a:pPr algn="ctr" defTabSz="917441">
              <a:lnSpc>
                <a:spcPct val="90000"/>
              </a:lnSpc>
              <a:defRPr/>
            </a:pPr>
            <a:r>
              <a:rPr lang="en-US" sz="1300" b="0" dirty="0">
                <a:solidFill>
                  <a:schemeClr val="tx1"/>
                </a:solidFill>
              </a:rPr>
              <a:t>Page </a:t>
            </a:r>
            <a:fld id="{3FBEDAFD-D98C-4D05-88D0-2D348FF8E47E}" type="slidenum">
              <a:rPr lang="en-US" sz="1300" b="0">
                <a:solidFill>
                  <a:schemeClr val="tx1"/>
                </a:solidFill>
              </a:rPr>
              <a:pPr algn="ctr" defTabSz="917441">
                <a:lnSpc>
                  <a:spcPct val="90000"/>
                </a:lnSpc>
                <a:defRPr/>
              </a:pPr>
              <a:t>‹#›</a:t>
            </a:fld>
            <a:endParaRPr lang="en-US" sz="1300" b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B0613-1642-4725-8793-2604CF037F0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E8518-65EB-45D8-AAE8-0F5DC3F67008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1F2D6-ECF8-4B51-84AA-58DE40E1FB19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A626DF-3524-48CC-98A1-E4F2480CD5FF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F5D934-A9A7-42CB-BADE-D34ED7A8E53A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9C82F-DFBF-4D78-A7BA-C92ED10C1C59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CB72E-4FCC-4548-9B39-AB15C394D3F6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1B8E0-7C58-4FFD-8688-B525044CEC5B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47644-8AA3-4D77-9CD5-06B38B302B8E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4F9DD-A031-4408-B0FC-68F9B96815F1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5FC71-197C-4E12-AB50-24162423DF18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68E64-BA88-41D6-BCD5-11D802131E7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34083-E4F5-40A9-85C9-4FADB372843B}" type="slidenum">
              <a:rPr lang="en-US" smtClean="0"/>
              <a:pPr/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F2D26-E585-48ED-8B7B-3B0E202F3EFC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C18E2-22BF-46E2-8F94-E9839CE95B11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6F0904-5527-4EB9-85B5-2AA28B6C268F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57F1FA-BE1E-4B0D-9747-CAF1190FAE3C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D279B-0947-4AC4-AA53-0DA8601FC8D5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CB9E28-BA97-4F83-AE31-AE2A876A2E36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BE424-A0B7-41D5-9BA4-DDAE969501F3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Softec, July 2010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AD382-E992-4A01-A0A2-05BDE81508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Softec, July 2010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1E5FA-6BCB-408C-B584-C8625D9C7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9738" y="96838"/>
            <a:ext cx="2216150" cy="6280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113" y="96838"/>
            <a:ext cx="6499225" cy="6280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Softec, July 2010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03113-EEF4-48C2-A017-E687F3D94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anchor="b"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b"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>
            <a:lvl1pPr>
              <a:defRPr/>
            </a:lvl1pPr>
          </a:lstStyle>
          <a:p>
            <a:pPr>
              <a:defRPr/>
            </a:pPr>
            <a:fld id="{BBDE8A8A-8C88-46EB-A4F9-387E7AC29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Softec, July 2010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D1B8-2781-440F-936E-A6C808BD2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113" y="1085850"/>
            <a:ext cx="4357687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357688" cy="5291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Softec, July 2010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457C2-E6E8-4EC3-8537-A4CCD3538F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Softec, July 2010</a:t>
            </a: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93127-3EAE-4912-BEDC-70159AC6E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Softec, July 2010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E8E54-11B3-46D3-8DA9-56519484B6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Softec, July 2010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91122-F5DD-4163-9321-EA03BC4B81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Softec, July 2010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2E7BB-8B7A-482E-8E7D-8574AE85F4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Softec, July 2010</a:t>
            </a: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Jeff Offutt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AC4E9-B8E2-4287-935F-10AD442B3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596172"/>
            <a:ext cx="26574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9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Softec, July 2010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9650" y="6605588"/>
            <a:ext cx="2895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9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Jeff Offutt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4550" y="6599238"/>
            <a:ext cx="190500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DBAF88E-513A-49C4-B9AD-0320B07E7C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39825" y="96838"/>
            <a:ext cx="6931025" cy="103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" y="862445"/>
            <a:ext cx="8966200" cy="574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 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350" y="6350"/>
            <a:ext cx="9118600" cy="683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2" name="Picture 9" descr="gmulogo-color15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85125" y="15875"/>
            <a:ext cx="11430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47298" y="47298"/>
            <a:ext cx="1219200" cy="838200"/>
          </a:xfrm>
          <a:prstGeom prst="rect">
            <a:avLst/>
          </a:prstGeom>
          <a:solidFill>
            <a:schemeClr val="bg1"/>
          </a:solidFill>
        </p:spPr>
        <p:txBody>
          <a:bodyPr wrap="none">
            <a:prstTxWarp prst="textRingInsid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extrusionClr>
                <a:srgbClr val="CCFFFF"/>
              </a:extrusionClr>
            </a:sp3d>
          </a:bodyPr>
          <a:lstStyle/>
          <a:p>
            <a:pPr algn="ctr">
              <a:defRPr/>
            </a:pPr>
            <a:r>
              <a:rPr lang="en-US" spc="300" dirty="0">
                <a:ln w="11430" cmpd="sng">
                  <a:solidFill>
                    <a:srgbClr val="CCFFFF"/>
                  </a:solidFill>
                  <a:prstDash val="solid"/>
                  <a:miter lim="800000"/>
                </a:ln>
                <a:solidFill>
                  <a:srgbClr val="CCFF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dist="50800" sx="1000" sy="1000" algn="ctr" rotWithShape="0">
                    <a:schemeClr val="tx1"/>
                  </a:outerShdw>
                </a:effectLst>
              </a:rPr>
              <a:t>Software Engineering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46181" y="301113"/>
            <a:ext cx="1021433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rgbClr val="CCFFFF"/>
              </a:contourClr>
            </a:sp3d>
          </a:bodyPr>
          <a:lstStyle/>
          <a:p>
            <a:pPr algn="ctr">
              <a:defRPr/>
            </a:pPr>
            <a:r>
              <a:rPr lang="en-US" sz="1800" cap="all" dirty="0">
                <a:ln w="0"/>
                <a:solidFill>
                  <a:srgbClr val="66FFCC"/>
                </a:solidFill>
                <a:effectLst>
                  <a:reflection blurRad="12700" stA="50000" endPos="50000" dist="5000" dir="5400000" sy="-100000" rotWithShape="0"/>
                </a:effectLst>
              </a:rPr>
              <a:t>@ GMU</a:t>
            </a:r>
          </a:p>
        </p:txBody>
      </p:sp>
      <p:sp>
        <p:nvSpPr>
          <p:cNvPr id="11" name="Line 10"/>
          <p:cNvSpPr>
            <a:spLocks noChangeShapeType="1"/>
          </p:cNvSpPr>
          <p:nvPr userDrawn="1"/>
        </p:nvSpPr>
        <p:spPr bwMode="auto">
          <a:xfrm>
            <a:off x="0" y="838200"/>
            <a:ext cx="8001000" cy="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6" r:id="rId1"/>
    <p:sldLayoutId id="214748393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spd="med"/>
  <p:hf hdr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75000"/>
        <a:buFont typeface="Monotype Sorts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Ø"/>
        <a:defRPr sz="2000" b="1">
          <a:solidFill>
            <a:schemeClr val="tx1"/>
          </a:solidFill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Ø"/>
        <a:defRPr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Ø"/>
        <a:defRPr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Ø"/>
        <a:defRPr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pitchFamily="2" charset="2"/>
        <a:buChar char="Ø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cs.gmu.edu:8080/offutt/coverage/GraphCoverag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21.wmf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12" Type="http://schemas.openxmlformats.org/officeDocument/2006/relationships/image" Target="../media/image20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emf"/><Relationship Id="rId5" Type="http://schemas.openxmlformats.org/officeDocument/2006/relationships/image" Target="../media/image13.jpeg"/><Relationship Id="rId15" Type="http://schemas.openxmlformats.org/officeDocument/2006/relationships/image" Target="../media/image23.wmf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image" Target="../media/image17.emf"/><Relationship Id="rId1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424" y="904462"/>
            <a:ext cx="8245366" cy="1292086"/>
          </a:xfrm>
        </p:spPr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The Model-Driven Test Design Process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46643"/>
            <a:ext cx="6400800" cy="136373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800" dirty="0" smtClean="0"/>
              <a:t>Based on the book by</a:t>
            </a:r>
          </a:p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en-US" sz="2800" dirty="0" smtClean="0"/>
              <a:t>Paul </a:t>
            </a:r>
            <a:r>
              <a:rPr lang="en-US" sz="2800" dirty="0" err="1" smtClean="0"/>
              <a:t>Ammann</a:t>
            </a:r>
            <a:r>
              <a:rPr lang="en-US" sz="2800" dirty="0" smtClean="0"/>
              <a:t> &amp; Jeff Offutt</a:t>
            </a:r>
            <a:endParaRPr lang="en-US" dirty="0" smtClean="0"/>
          </a:p>
          <a:p>
            <a:r>
              <a:rPr lang="en-US" sz="2000" b="0" dirty="0" smtClean="0"/>
              <a:t>www.cs.gmu.edu/~offutt/softwaretest/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830388" y="2339490"/>
            <a:ext cx="5472112" cy="2917825"/>
          </a:xfrm>
          <a:prstGeom prst="rect">
            <a:avLst/>
          </a:prstGeom>
          <a:solidFill>
            <a:srgbClr val="0000A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Jeff Offutt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Professor, Software Engineering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George Mason University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Fairfax, VA   USA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www.cs.gmu.edu/~offutt/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offutt@gmu.edu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139825" y="96837"/>
            <a:ext cx="6931025" cy="1448183"/>
          </a:xfrm>
        </p:spPr>
        <p:txBody>
          <a:bodyPr/>
          <a:lstStyle/>
          <a:p>
            <a:r>
              <a:rPr lang="en-US" dirty="0" smtClean="0"/>
              <a:t>Airbus 319 Safety Critical Software Control</a:t>
            </a:r>
          </a:p>
        </p:txBody>
      </p:sp>
      <p:sp>
        <p:nvSpPr>
          <p:cNvPr id="1126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29839B-A3FD-4779-B83B-E4C682371DAC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25" y="1286468"/>
            <a:ext cx="67532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211138" y="4852988"/>
            <a:ext cx="2063750" cy="428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nb-NO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Loss of autopilot</a:t>
            </a: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11138" y="5853113"/>
            <a:ext cx="5590572" cy="6429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Loss of both the commander’s and the </a:t>
            </a:r>
            <a:r>
              <a:rPr lang="en-GB" sz="18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co‑pilot’s</a:t>
            </a: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primary flight and navigation </a:t>
            </a:r>
            <a:r>
              <a:rPr lang="en-GB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displays !</a:t>
            </a: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1138" y="5353050"/>
            <a:ext cx="5222875" cy="428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GB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Loss of most flight deck lighting and intercom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Northeast Blackout of 2003</a:t>
            </a:r>
          </a:p>
        </p:txBody>
      </p:sp>
      <p:sp>
        <p:nvSpPr>
          <p:cNvPr id="1229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0BCE5F-BC8F-40C5-8407-F3B08CEE706B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5125" y="7858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 bwMode="auto">
          <a:xfrm>
            <a:off x="285750" y="2543175"/>
            <a:ext cx="2357438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b-NO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Affected 10 million people in Ontario, Canada</a:t>
            </a:r>
            <a:endParaRPr lang="en-GB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85750" y="3543300"/>
            <a:ext cx="2357438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b-NO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Affected 40 million people in 8 US states</a:t>
            </a:r>
            <a:endParaRPr lang="en-GB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85750" y="4543425"/>
            <a:ext cx="2357438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b-NO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Financial losses of</a:t>
            </a:r>
          </a:p>
          <a:p>
            <a:pPr algn="ctr">
              <a:spcBef>
                <a:spcPct val="20000"/>
              </a:spcBef>
              <a:defRPr/>
            </a:pPr>
            <a:r>
              <a:rPr lang="nb-NO" sz="18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$6 Billion USD</a:t>
            </a:r>
            <a:endParaRPr lang="en-GB" sz="18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85750" y="1246188"/>
            <a:ext cx="2357438" cy="12112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b-NO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508 generating units and 256 power plants shut down</a:t>
            </a: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85750" y="5543550"/>
            <a:ext cx="6929438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nb-NO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nb-NO" sz="18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alarm system </a:t>
            </a:r>
            <a:r>
              <a:rPr lang="nb-NO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the energy management system </a:t>
            </a:r>
            <a:r>
              <a:rPr lang="nb-NO" sz="1800" dirty="0">
                <a:solidFill>
                  <a:schemeClr val="bg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failed due to a software error</a:t>
            </a:r>
            <a:r>
              <a:rPr lang="nb-NO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operators were not informed of the power overload in the system</a:t>
            </a: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This Mean?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Jeff Offutt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DC55B0-9796-401D-B7A2-E15B104A851E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29390" y="2507634"/>
            <a:ext cx="7247744" cy="1127481"/>
          </a:xfrm>
          <a:prstGeom prst="rect">
            <a:avLst/>
          </a:prstGeom>
          <a:gradFill flip="none" rotWithShape="1">
            <a:gsLst>
              <a:gs pos="0">
                <a:srgbClr val="0033CC">
                  <a:shade val="30000"/>
                  <a:satMod val="115000"/>
                </a:srgbClr>
              </a:gs>
              <a:gs pos="50000">
                <a:srgbClr val="0033CC">
                  <a:shade val="67500"/>
                  <a:satMod val="115000"/>
                </a:srgbClr>
              </a:gs>
              <a:gs pos="100000">
                <a:srgbClr val="0033CC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Software testing is getting more important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in the 21st Century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8900" y="882650"/>
            <a:ext cx="8966200" cy="5494338"/>
          </a:xfrm>
        </p:spPr>
        <p:txBody>
          <a:bodyPr/>
          <a:lstStyle/>
          <a:p>
            <a:r>
              <a:rPr lang="en-US" sz="2800" b="0" dirty="0" smtClean="0"/>
              <a:t> More </a:t>
            </a:r>
            <a:r>
              <a:rPr lang="en-US" sz="2800" b="0" dirty="0" smtClean="0">
                <a:solidFill>
                  <a:srgbClr val="FFFF00"/>
                </a:solidFill>
              </a:rPr>
              <a:t>safety</a:t>
            </a:r>
            <a:r>
              <a:rPr lang="en-US" sz="2800" b="0" dirty="0" smtClean="0"/>
              <a:t> critical, </a:t>
            </a:r>
            <a:r>
              <a:rPr lang="en-US" sz="2800" b="0" dirty="0" smtClean="0">
                <a:solidFill>
                  <a:srgbClr val="FFFF00"/>
                </a:solidFill>
              </a:rPr>
              <a:t>real-time</a:t>
            </a:r>
            <a:r>
              <a:rPr lang="en-US" sz="2800" b="0" dirty="0" smtClean="0"/>
              <a:t> software</a:t>
            </a:r>
          </a:p>
          <a:p>
            <a:r>
              <a:rPr lang="en-US" sz="2800" b="0" dirty="0" smtClean="0">
                <a:solidFill>
                  <a:schemeClr val="tx2"/>
                </a:solidFill>
              </a:rPr>
              <a:t>Embedded</a:t>
            </a:r>
            <a:r>
              <a:rPr lang="en-US" sz="2800" b="0" dirty="0" smtClean="0"/>
              <a:t> software is ubiquitous … check your pockets</a:t>
            </a:r>
          </a:p>
          <a:p>
            <a:r>
              <a:rPr lang="en-US" sz="2800" b="0" dirty="0" smtClean="0"/>
              <a:t> </a:t>
            </a:r>
            <a:r>
              <a:rPr lang="en-US" sz="2800" b="0" dirty="0" smtClean="0">
                <a:solidFill>
                  <a:schemeClr val="tx2"/>
                </a:solidFill>
              </a:rPr>
              <a:t>Enterprise</a:t>
            </a:r>
            <a:r>
              <a:rPr lang="en-US" sz="2800" b="0" dirty="0" smtClean="0"/>
              <a:t> applications means bigger programs, more users</a:t>
            </a:r>
          </a:p>
          <a:p>
            <a:r>
              <a:rPr lang="en-US" sz="2800" b="0" dirty="0" smtClean="0"/>
              <a:t> Paradoxically, free software </a:t>
            </a:r>
            <a:r>
              <a:rPr lang="en-US" sz="2800" b="0" dirty="0" smtClean="0">
                <a:solidFill>
                  <a:schemeClr val="tx2"/>
                </a:solidFill>
              </a:rPr>
              <a:t>increases</a:t>
            </a:r>
            <a:r>
              <a:rPr lang="en-US" sz="2800" b="0" dirty="0" smtClean="0"/>
              <a:t> our expectations !</a:t>
            </a:r>
          </a:p>
          <a:p>
            <a:pPr>
              <a:lnSpc>
                <a:spcPct val="80000"/>
              </a:lnSpc>
            </a:pPr>
            <a:r>
              <a:rPr lang="en-US" sz="2800" b="0" dirty="0" smtClean="0"/>
              <a:t> </a:t>
            </a:r>
            <a:r>
              <a:rPr lang="en-US" sz="2800" b="0" dirty="0" smtClean="0">
                <a:solidFill>
                  <a:srgbClr val="FFFF00"/>
                </a:solidFill>
              </a:rPr>
              <a:t>Security</a:t>
            </a:r>
            <a:r>
              <a:rPr lang="en-US" sz="2800" b="0" dirty="0" smtClean="0"/>
              <a:t> is now all about software faults</a:t>
            </a:r>
          </a:p>
          <a:p>
            <a:pPr lvl="1"/>
            <a:r>
              <a:rPr lang="en-US" sz="2400" b="0" dirty="0" smtClean="0">
                <a:solidFill>
                  <a:schemeClr val="tx2"/>
                </a:solidFill>
              </a:rPr>
              <a:t>Secure</a:t>
            </a:r>
            <a:r>
              <a:rPr lang="en-US" sz="2400" b="0" dirty="0" smtClean="0"/>
              <a:t> software is </a:t>
            </a:r>
            <a:r>
              <a:rPr lang="en-US" sz="2400" b="0" dirty="0" smtClean="0">
                <a:solidFill>
                  <a:schemeClr val="tx2"/>
                </a:solidFill>
              </a:rPr>
              <a:t>reliable</a:t>
            </a:r>
            <a:r>
              <a:rPr lang="en-US" sz="2400" b="0" dirty="0" smtClean="0"/>
              <a:t> software</a:t>
            </a:r>
          </a:p>
          <a:p>
            <a:r>
              <a:rPr lang="en-US" sz="2800" b="0" dirty="0" smtClean="0"/>
              <a:t> The </a:t>
            </a:r>
            <a:r>
              <a:rPr lang="en-US" sz="2800" b="0" dirty="0" smtClean="0">
                <a:solidFill>
                  <a:schemeClr val="tx2"/>
                </a:solidFill>
              </a:rPr>
              <a:t>web</a:t>
            </a:r>
            <a:r>
              <a:rPr lang="en-US" sz="2800" b="0" dirty="0" smtClean="0"/>
              <a:t> offers a new deployment platform</a:t>
            </a:r>
          </a:p>
          <a:p>
            <a:pPr lvl="1"/>
            <a:r>
              <a:rPr lang="en-US" sz="2400" b="0" dirty="0" smtClean="0"/>
              <a:t>Very </a:t>
            </a:r>
            <a:r>
              <a:rPr lang="en-US" sz="2400" b="0" dirty="0" smtClean="0">
                <a:solidFill>
                  <a:schemeClr val="tx2"/>
                </a:solidFill>
              </a:rPr>
              <a:t>competitive</a:t>
            </a:r>
            <a:r>
              <a:rPr lang="en-US" sz="2400" b="0" dirty="0" smtClean="0"/>
              <a:t> and very </a:t>
            </a:r>
            <a:r>
              <a:rPr lang="en-US" sz="2400" b="0" dirty="0" smtClean="0">
                <a:solidFill>
                  <a:schemeClr val="tx2"/>
                </a:solidFill>
              </a:rPr>
              <a:t>available</a:t>
            </a:r>
            <a:r>
              <a:rPr lang="en-US" sz="2400" b="0" dirty="0" smtClean="0"/>
              <a:t> to more users</a:t>
            </a:r>
          </a:p>
          <a:p>
            <a:pPr lvl="1"/>
            <a:r>
              <a:rPr lang="en-US" sz="2400" b="0" dirty="0" smtClean="0"/>
              <a:t>Web apps are distributed</a:t>
            </a:r>
          </a:p>
          <a:p>
            <a:pPr lvl="1"/>
            <a:r>
              <a:rPr lang="en-US" sz="2400" b="0" dirty="0" smtClean="0">
                <a:solidFill>
                  <a:srgbClr val="FFFF00"/>
                </a:solidFill>
              </a:rPr>
              <a:t>Web apps</a:t>
            </a:r>
            <a:r>
              <a:rPr lang="en-US" sz="2400" b="0" dirty="0" smtClean="0"/>
              <a:t> must be highly reliable</a:t>
            </a:r>
          </a:p>
          <a:p>
            <a:endParaRPr lang="en-US" sz="1800" b="0" dirty="0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Softec, July 2010</a:t>
            </a:r>
            <a:endParaRPr lang="en-US" altLang="zh-CN">
              <a:ea typeface="宋体" charset="-122"/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>
                <a:ea typeface="宋体" charset="-122"/>
              </a:rPr>
              <a:t>© Jeff Offutt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63EA3-3547-41C4-9CD0-000204722F52}" type="slidenum">
              <a:rPr lang="zh-CN" altLang="en-US" smtClean="0">
                <a:ea typeface="宋体" charset="-122"/>
              </a:rPr>
              <a:pPr/>
              <a:t>13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1563" y="6005560"/>
            <a:ext cx="6986587" cy="523875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3000">
                <a:schemeClr val="bg1">
                  <a:lumMod val="60000"/>
                  <a:lumOff val="40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Industry desperately needs our inventions 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Softec, July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9BD83-01CB-4CB6-A5B9-EB889AE20AD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293451"/>
            <a:ext cx="7304809" cy="486155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Spectacular Software Failures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Why Test?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What Do We Do When We Test ?</a:t>
            </a:r>
          </a:p>
          <a:p>
            <a:pPr marL="971550" lvl="1" indent="-51435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Activities and Model-Driven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Changing Notions of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Maturity Levels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Summary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959247" y="1939273"/>
            <a:ext cx="2295230" cy="716272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paperstack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25" y="1704975"/>
            <a:ext cx="650875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Jeff Offutt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FED779-F2B4-4FA8-B442-35324696ACA3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Here! Test This!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59063" y="1798638"/>
            <a:ext cx="3825875" cy="3992562"/>
            <a:chOff x="1675" y="1038"/>
            <a:chExt cx="2410" cy="2515"/>
          </a:xfrm>
        </p:grpSpPr>
        <p:sp>
          <p:nvSpPr>
            <p:cNvPr id="17422" name="Rectangle 4"/>
            <p:cNvSpPr>
              <a:spLocks noChangeArrowheads="1"/>
            </p:cNvSpPr>
            <p:nvPr/>
          </p:nvSpPr>
          <p:spPr bwMode="auto">
            <a:xfrm>
              <a:off x="1675" y="1038"/>
              <a:ext cx="2410" cy="2425"/>
            </a:xfrm>
            <a:prstGeom prst="rect">
              <a:avLst/>
            </a:prstGeom>
            <a:solidFill>
              <a:srgbClr val="5F5F5F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3" name="AutoShape 5"/>
            <p:cNvSpPr>
              <a:spLocks noChangeArrowheads="1"/>
            </p:cNvSpPr>
            <p:nvPr/>
          </p:nvSpPr>
          <p:spPr bwMode="auto">
            <a:xfrm>
              <a:off x="1675" y="3171"/>
              <a:ext cx="284" cy="299"/>
            </a:xfrm>
            <a:prstGeom prst="rtTriangle">
              <a:avLst/>
            </a:prstGeom>
            <a:solidFill>
              <a:srgbClr val="000050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AutoShape 6"/>
            <p:cNvSpPr>
              <a:spLocks noChangeArrowheads="1"/>
            </p:cNvSpPr>
            <p:nvPr/>
          </p:nvSpPr>
          <p:spPr bwMode="auto">
            <a:xfrm>
              <a:off x="2063" y="1038"/>
              <a:ext cx="1635" cy="1429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Rectangle 7"/>
            <p:cNvSpPr>
              <a:spLocks noChangeArrowheads="1"/>
            </p:cNvSpPr>
            <p:nvPr/>
          </p:nvSpPr>
          <p:spPr bwMode="auto">
            <a:xfrm>
              <a:off x="2060" y="1038"/>
              <a:ext cx="327" cy="327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Rectangle 8"/>
            <p:cNvSpPr>
              <a:spLocks noChangeArrowheads="1"/>
            </p:cNvSpPr>
            <p:nvPr/>
          </p:nvSpPr>
          <p:spPr bwMode="auto">
            <a:xfrm>
              <a:off x="3372" y="1038"/>
              <a:ext cx="327" cy="327"/>
            </a:xfrm>
            <a:prstGeom prst="rect">
              <a:avLst/>
            </a:prstGeom>
            <a:solidFill>
              <a:schemeClr val="tx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AutoShape 9"/>
            <p:cNvSpPr>
              <a:spLocks noChangeArrowheads="1"/>
            </p:cNvSpPr>
            <p:nvPr/>
          </p:nvSpPr>
          <p:spPr bwMode="auto">
            <a:xfrm>
              <a:off x="2307" y="2929"/>
              <a:ext cx="1280" cy="54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Rectangle 10"/>
            <p:cNvSpPr>
              <a:spLocks noChangeArrowheads="1"/>
            </p:cNvSpPr>
            <p:nvPr/>
          </p:nvSpPr>
          <p:spPr bwMode="auto">
            <a:xfrm>
              <a:off x="2307" y="3250"/>
              <a:ext cx="171" cy="2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Rectangle 11"/>
            <p:cNvSpPr>
              <a:spLocks noChangeArrowheads="1"/>
            </p:cNvSpPr>
            <p:nvPr/>
          </p:nvSpPr>
          <p:spPr bwMode="auto">
            <a:xfrm>
              <a:off x="3413" y="3250"/>
              <a:ext cx="171" cy="22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Rectangle 12"/>
            <p:cNvSpPr>
              <a:spLocks noChangeArrowheads="1"/>
            </p:cNvSpPr>
            <p:nvPr/>
          </p:nvSpPr>
          <p:spPr bwMode="auto">
            <a:xfrm>
              <a:off x="2436" y="2975"/>
              <a:ext cx="206" cy="441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Line 13"/>
            <p:cNvSpPr>
              <a:spLocks noChangeShapeType="1"/>
            </p:cNvSpPr>
            <p:nvPr/>
          </p:nvSpPr>
          <p:spPr bwMode="auto">
            <a:xfrm>
              <a:off x="2059" y="1262"/>
              <a:ext cx="16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14"/>
            <p:cNvSpPr>
              <a:spLocks noChangeShapeType="1"/>
            </p:cNvSpPr>
            <p:nvPr/>
          </p:nvSpPr>
          <p:spPr bwMode="auto">
            <a:xfrm>
              <a:off x="2060" y="1471"/>
              <a:ext cx="16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15"/>
            <p:cNvSpPr>
              <a:spLocks noChangeShapeType="1"/>
            </p:cNvSpPr>
            <p:nvPr/>
          </p:nvSpPr>
          <p:spPr bwMode="auto">
            <a:xfrm>
              <a:off x="2060" y="1680"/>
              <a:ext cx="16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16"/>
            <p:cNvSpPr>
              <a:spLocks noChangeShapeType="1"/>
            </p:cNvSpPr>
            <p:nvPr/>
          </p:nvSpPr>
          <p:spPr bwMode="auto">
            <a:xfrm>
              <a:off x="2060" y="1889"/>
              <a:ext cx="16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17"/>
            <p:cNvSpPr>
              <a:spLocks noChangeShapeType="1"/>
            </p:cNvSpPr>
            <p:nvPr/>
          </p:nvSpPr>
          <p:spPr bwMode="auto">
            <a:xfrm>
              <a:off x="2060" y="2098"/>
              <a:ext cx="164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Text Box 18"/>
            <p:cNvSpPr txBox="1">
              <a:spLocks noChangeArrowheads="1"/>
            </p:cNvSpPr>
            <p:nvPr/>
          </p:nvSpPr>
          <p:spPr bwMode="auto">
            <a:xfrm>
              <a:off x="2114" y="1070"/>
              <a:ext cx="1225" cy="63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MicroSteff – big</a:t>
              </a:r>
            </a:p>
            <a:p>
              <a:r>
                <a:rPr lang="en-US">
                  <a:solidFill>
                    <a:srgbClr val="000000"/>
                  </a:solidFill>
                </a:rPr>
                <a:t>software system</a:t>
              </a:r>
            </a:p>
            <a:p>
              <a:r>
                <a:rPr lang="en-US">
                  <a:solidFill>
                    <a:srgbClr val="000000"/>
                  </a:solidFill>
                </a:rPr>
                <a:t>for the mac</a:t>
              </a:r>
            </a:p>
          </p:txBody>
        </p:sp>
        <p:sp>
          <p:nvSpPr>
            <p:cNvPr id="17437" name="Text Box 19"/>
            <p:cNvSpPr txBox="1">
              <a:spLocks noChangeArrowheads="1"/>
            </p:cNvSpPr>
            <p:nvPr/>
          </p:nvSpPr>
          <p:spPr bwMode="auto">
            <a:xfrm>
              <a:off x="2114" y="1915"/>
              <a:ext cx="152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V.1.5.1        Jan/2007</a:t>
              </a:r>
            </a:p>
          </p:txBody>
        </p:sp>
        <p:sp>
          <p:nvSpPr>
            <p:cNvPr id="17438" name="Text Box 20"/>
            <p:cNvSpPr txBox="1">
              <a:spLocks noChangeArrowheads="1"/>
            </p:cNvSpPr>
            <p:nvPr/>
          </p:nvSpPr>
          <p:spPr bwMode="auto">
            <a:xfrm flipV="1">
              <a:off x="2876" y="2900"/>
              <a:ext cx="708" cy="65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Verdatim</a:t>
              </a:r>
            </a:p>
            <a:p>
              <a:pPr algn="ctr"/>
              <a:r>
                <a:rPr lang="en-US" sz="1600">
                  <a:solidFill>
                    <a:srgbClr val="000000"/>
                  </a:solidFill>
                </a:rPr>
                <a:t>DataLife</a:t>
              </a:r>
            </a:p>
            <a:p>
              <a:pPr algn="ctr"/>
              <a:r>
                <a:rPr lang="en-US" sz="1400">
                  <a:solidFill>
                    <a:srgbClr val="000000"/>
                  </a:solidFill>
                </a:rPr>
                <a:t>MF2-HD</a:t>
              </a:r>
            </a:p>
            <a:p>
              <a:pPr algn="ctr"/>
              <a:r>
                <a:rPr lang="en-US" sz="1400">
                  <a:solidFill>
                    <a:srgbClr val="000000"/>
                  </a:solidFill>
                </a:rPr>
                <a:t>1.44 MB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157538" y="1828800"/>
            <a:ext cx="2819400" cy="1893888"/>
            <a:chOff x="1992" y="1113"/>
            <a:chExt cx="1776" cy="1193"/>
          </a:xfrm>
        </p:grpSpPr>
        <p:pic>
          <p:nvPicPr>
            <p:cNvPr id="17419" name="Picture 22" descr="usbdriv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0" y="1156"/>
              <a:ext cx="1680" cy="1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0" name="Text Box 23"/>
            <p:cNvSpPr txBox="1">
              <a:spLocks noChangeArrowheads="1"/>
            </p:cNvSpPr>
            <p:nvPr/>
          </p:nvSpPr>
          <p:spPr bwMode="auto">
            <a:xfrm>
              <a:off x="1992" y="1113"/>
              <a:ext cx="17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Big software program</a:t>
              </a:r>
            </a:p>
          </p:txBody>
        </p:sp>
        <p:sp>
          <p:nvSpPr>
            <p:cNvPr id="17421" name="Text Box 24"/>
            <p:cNvSpPr txBox="1">
              <a:spLocks noChangeArrowheads="1"/>
            </p:cNvSpPr>
            <p:nvPr/>
          </p:nvSpPr>
          <p:spPr bwMode="auto">
            <a:xfrm>
              <a:off x="2697" y="2073"/>
              <a:ext cx="104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1800" dirty="0" smtClean="0">
                  <a:solidFill>
                    <a:srgbClr val="000000"/>
                  </a:solidFill>
                  <a:latin typeface="Comic Sans MS" pitchFamily="66" charset="0"/>
                  <a:cs typeface="Arial" pitchFamily="34" charset="0"/>
                </a:rPr>
                <a:t>Jan / 2010</a:t>
              </a:r>
              <a:endParaRPr lang="en-US" sz="1800" dirty="0">
                <a:solidFill>
                  <a:srgbClr val="000000"/>
                </a:solidFill>
                <a:latin typeface="Comic Sans MS" pitchFamily="66" charset="0"/>
                <a:cs typeface="Arial" pitchFamily="34" charset="0"/>
              </a:endParaRPr>
            </a:p>
          </p:txBody>
        </p:sp>
      </p:grpSp>
      <p:sp>
        <p:nvSpPr>
          <p:cNvPr id="17417" name="Text Box 25"/>
          <p:cNvSpPr txBox="1">
            <a:spLocks noChangeArrowheads="1"/>
          </p:cNvSpPr>
          <p:nvPr/>
        </p:nvSpPr>
        <p:spPr bwMode="auto">
          <a:xfrm>
            <a:off x="2324100" y="12192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 first “professional” job</a:t>
            </a:r>
          </a:p>
        </p:txBody>
      </p:sp>
      <p:sp>
        <p:nvSpPr>
          <p:cNvPr id="17418" name="Text Box 26"/>
          <p:cNvSpPr txBox="1">
            <a:spLocks noChangeArrowheads="1"/>
          </p:cNvSpPr>
          <p:nvPr/>
        </p:nvSpPr>
        <p:spPr bwMode="auto">
          <a:xfrm>
            <a:off x="457200" y="5943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stack of computer printouts—and no documentation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Jeff Offutt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780A65-5DDE-496D-9FE4-61240373E0D8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Cost of Testing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2684206"/>
            <a:ext cx="8867775" cy="3692783"/>
          </a:xfrm>
        </p:spPr>
        <p:txBody>
          <a:bodyPr/>
          <a:lstStyle/>
          <a:p>
            <a:r>
              <a:rPr lang="en-US" dirty="0" smtClean="0"/>
              <a:t>In the real-world, testing is the </a:t>
            </a:r>
            <a:r>
              <a:rPr lang="en-US" dirty="0" smtClean="0">
                <a:solidFill>
                  <a:srgbClr val="FFFF00"/>
                </a:solidFill>
              </a:rPr>
              <a:t>principle post-design activity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Restricting early testing usually </a:t>
            </a:r>
            <a:r>
              <a:rPr lang="en-US" dirty="0" smtClean="0">
                <a:solidFill>
                  <a:srgbClr val="FFFF00"/>
                </a:solidFill>
              </a:rPr>
              <a:t>increases cost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Extensive hardware-software integration requires </a:t>
            </a:r>
            <a:r>
              <a:rPr lang="en-US" dirty="0" smtClean="0">
                <a:solidFill>
                  <a:srgbClr val="FFFF00"/>
                </a:solidFill>
              </a:rPr>
              <a:t>more</a:t>
            </a:r>
            <a:r>
              <a:rPr lang="en-US" dirty="0" smtClean="0"/>
              <a:t> testing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1200150" y="1102340"/>
            <a:ext cx="6745288" cy="1385888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You’re going to spend at least half of your development budget on testing, whether you want to or not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Jeff Offutt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E9D76A-49F9-4D13-9A4C-203EAB401D2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Test?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484" y="2708274"/>
            <a:ext cx="8868697" cy="375151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Written test objectives</a:t>
            </a:r>
            <a:r>
              <a:rPr lang="en-US" dirty="0" smtClean="0"/>
              <a:t> and requirements must be documented</a:t>
            </a:r>
          </a:p>
          <a:p>
            <a:r>
              <a:rPr lang="en-US" dirty="0" smtClean="0"/>
              <a:t>What are your planned </a:t>
            </a:r>
            <a:r>
              <a:rPr lang="en-US" dirty="0" smtClean="0">
                <a:solidFill>
                  <a:schemeClr val="tx2"/>
                </a:solidFill>
              </a:rPr>
              <a:t>coverage</a:t>
            </a:r>
            <a:r>
              <a:rPr lang="en-US" dirty="0" smtClean="0"/>
              <a:t> levels?</a:t>
            </a:r>
          </a:p>
          <a:p>
            <a:r>
              <a:rPr lang="en-US" dirty="0" smtClean="0"/>
              <a:t>How much testing is </a:t>
            </a:r>
            <a:r>
              <a:rPr lang="en-US" dirty="0" smtClean="0">
                <a:solidFill>
                  <a:srgbClr val="FFFF00"/>
                </a:solidFill>
              </a:rPr>
              <a:t>enough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Common objectives – </a:t>
            </a:r>
            <a:r>
              <a:rPr lang="en-US" dirty="0" smtClean="0">
                <a:solidFill>
                  <a:srgbClr val="FFFF00"/>
                </a:solidFill>
              </a:rPr>
              <a:t>spend the budget</a:t>
            </a:r>
            <a:r>
              <a:rPr lang="en-US" dirty="0" smtClean="0"/>
              <a:t> …</a:t>
            </a:r>
            <a:r>
              <a:rPr lang="en-US" dirty="0" smtClean="0">
                <a:solidFill>
                  <a:schemeClr val="tx2"/>
                </a:solidFill>
              </a:rPr>
              <a:t>test until the ship-date</a:t>
            </a:r>
            <a:r>
              <a:rPr lang="en-US" dirty="0" smtClean="0"/>
              <a:t> …</a:t>
            </a:r>
          </a:p>
          <a:p>
            <a:pPr lvl="1"/>
            <a:r>
              <a:rPr lang="en-US" dirty="0" smtClean="0"/>
              <a:t>Sometimes called the “</a:t>
            </a:r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date criterion</a:t>
            </a:r>
            <a:r>
              <a:rPr lang="en-US" dirty="0" smtClean="0"/>
              <a:t>”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979488" y="1338263"/>
            <a:ext cx="7183437" cy="958850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If you don’t know </a:t>
            </a:r>
            <a:r>
              <a:rPr lang="en-US" sz="2800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why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 you’re conducting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each test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, it won’t be very helpful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Jeff Offutt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316A56-2F88-4330-BD1F-7D87717F06A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Test?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653" y="2585884"/>
            <a:ext cx="8858864" cy="3791104"/>
          </a:xfrm>
        </p:spPr>
        <p:txBody>
          <a:bodyPr/>
          <a:lstStyle/>
          <a:p>
            <a:r>
              <a:rPr lang="en-US" dirty="0" smtClean="0"/>
              <a:t>1980: “The software shall be easily </a:t>
            </a:r>
            <a:r>
              <a:rPr lang="en-US" dirty="0" smtClean="0">
                <a:solidFill>
                  <a:srgbClr val="FFFF00"/>
                </a:solidFill>
              </a:rPr>
              <a:t>maintainable</a:t>
            </a:r>
            <a:r>
              <a:rPr lang="en-US" dirty="0" smtClean="0"/>
              <a:t>”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Threshold </a:t>
            </a:r>
            <a:r>
              <a:rPr lang="en-US" dirty="0" smtClean="0">
                <a:solidFill>
                  <a:srgbClr val="FFFF00"/>
                </a:solidFill>
              </a:rPr>
              <a:t>reliability</a:t>
            </a:r>
            <a:r>
              <a:rPr lang="en-US" dirty="0" smtClean="0"/>
              <a:t> requirements?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What fact is each test trying to </a:t>
            </a:r>
            <a:r>
              <a:rPr lang="en-US" dirty="0" smtClean="0">
                <a:solidFill>
                  <a:srgbClr val="FFFF00"/>
                </a:solidFill>
              </a:rPr>
              <a:t>verify</a:t>
            </a:r>
            <a:r>
              <a:rPr lang="en-US" dirty="0" smtClean="0"/>
              <a:t>?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Requirements</a:t>
            </a:r>
            <a:r>
              <a:rPr lang="en-US" dirty="0" smtClean="0"/>
              <a:t> definition teams need testers!</a:t>
            </a:r>
          </a:p>
        </p:txBody>
      </p:sp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203200" y="1036945"/>
            <a:ext cx="8737600" cy="1385887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If you don’t start planning for each test when the functional requirements are formed, you’ll never know why you’re conducting the test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Jeff Offutt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D3EACB-173A-47DB-94BF-465987939EE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Cost of </a:t>
            </a:r>
            <a:r>
              <a:rPr lang="en-US" u="sng" smtClean="0"/>
              <a:t>Not</a:t>
            </a:r>
            <a:r>
              <a:rPr lang="en-US" smtClean="0"/>
              <a:t> Testing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113" y="1868129"/>
            <a:ext cx="8615362" cy="4508859"/>
          </a:xfrm>
        </p:spPr>
        <p:txBody>
          <a:bodyPr/>
          <a:lstStyle/>
          <a:p>
            <a:r>
              <a:rPr lang="en-US" u="sng" dirty="0" smtClean="0"/>
              <a:t>Not</a:t>
            </a:r>
            <a:r>
              <a:rPr lang="en-US" dirty="0" smtClean="0"/>
              <a:t> testing is even </a:t>
            </a:r>
            <a:r>
              <a:rPr lang="en-US" dirty="0" smtClean="0">
                <a:solidFill>
                  <a:srgbClr val="FFFF00"/>
                </a:solidFill>
              </a:rPr>
              <a:t>more expensive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Planning for testing after development is </a:t>
            </a:r>
            <a:r>
              <a:rPr lang="en-US" dirty="0" smtClean="0">
                <a:solidFill>
                  <a:srgbClr val="FFFF00"/>
                </a:solidFill>
              </a:rPr>
              <a:t>prohibitively </a:t>
            </a:r>
            <a:r>
              <a:rPr lang="en-US" dirty="0" smtClean="0"/>
              <a:t>expensive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 test station for circuit boards costs </a:t>
            </a:r>
            <a:r>
              <a:rPr lang="en-US" dirty="0" smtClean="0">
                <a:solidFill>
                  <a:srgbClr val="FFFF00"/>
                </a:solidFill>
              </a:rPr>
              <a:t>half a million</a:t>
            </a:r>
            <a:r>
              <a:rPr lang="en-US" dirty="0" smtClean="0"/>
              <a:t> dollars …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Software test tools cost less than </a:t>
            </a:r>
            <a:r>
              <a:rPr lang="en-US" dirty="0" smtClean="0">
                <a:solidFill>
                  <a:srgbClr val="FFFF00"/>
                </a:solidFill>
              </a:rPr>
              <a:t>$10,000</a:t>
            </a:r>
            <a:r>
              <a:rPr lang="en-US" dirty="0" smtClean="0"/>
              <a:t> !!!</a:t>
            </a:r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1485903" y="918958"/>
            <a:ext cx="6167006" cy="954107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Program Managers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sometime say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: “Testing is too expensive.”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PhD </a:t>
            </a:r>
            <a:r>
              <a:rPr lang="en-US" sz="2800" dirty="0" smtClean="0">
                <a:solidFill>
                  <a:schemeClr val="tx2"/>
                </a:solidFill>
              </a:rPr>
              <a:t>Georgia Institute of Technology</a:t>
            </a:r>
            <a:r>
              <a:rPr lang="en-US" sz="2800" dirty="0" smtClean="0"/>
              <a:t>, 1988</a:t>
            </a:r>
          </a:p>
          <a:p>
            <a:r>
              <a:rPr lang="en-US" sz="2800" dirty="0" smtClean="0"/>
              <a:t>Professor at </a:t>
            </a:r>
            <a:r>
              <a:rPr lang="en-US" sz="2800" dirty="0" smtClean="0">
                <a:solidFill>
                  <a:schemeClr val="tx2"/>
                </a:solidFill>
              </a:rPr>
              <a:t>George Mason University</a:t>
            </a:r>
            <a:r>
              <a:rPr lang="en-US" sz="2800" dirty="0" smtClean="0"/>
              <a:t> since 1992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Fairfax</a:t>
            </a:r>
            <a:r>
              <a:rPr lang="en-US" sz="2400" dirty="0" smtClean="0"/>
              <a:t> Virginia (near Washington DC)</a:t>
            </a:r>
          </a:p>
          <a:p>
            <a:pPr lvl="1"/>
            <a:r>
              <a:rPr lang="en-US" sz="2400" dirty="0" smtClean="0"/>
              <a:t>BS, MS, PhD in </a:t>
            </a:r>
            <a:r>
              <a:rPr lang="en-US" sz="2400" dirty="0" smtClean="0">
                <a:solidFill>
                  <a:schemeClr val="tx2"/>
                </a:solidFill>
              </a:rPr>
              <a:t>Software Engineering</a:t>
            </a:r>
            <a:r>
              <a:rPr lang="en-US" sz="2400" dirty="0" smtClean="0"/>
              <a:t> (also CS)</a:t>
            </a:r>
          </a:p>
          <a:p>
            <a:r>
              <a:rPr lang="en-US" sz="2800" dirty="0" smtClean="0"/>
              <a:t>Lead the </a:t>
            </a:r>
            <a:r>
              <a:rPr lang="en-US" sz="2800" dirty="0" smtClean="0">
                <a:solidFill>
                  <a:schemeClr val="tx2"/>
                </a:solidFill>
              </a:rPr>
              <a:t>Software Engineering MS</a:t>
            </a:r>
            <a:r>
              <a:rPr lang="en-US" sz="2800" dirty="0" smtClean="0"/>
              <a:t> program</a:t>
            </a:r>
          </a:p>
          <a:p>
            <a:pPr lvl="1"/>
            <a:r>
              <a:rPr lang="en-US" sz="2400" dirty="0" smtClean="0"/>
              <a:t>Oldest and largest in USA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Editor-in-Chief</a:t>
            </a:r>
            <a:r>
              <a:rPr lang="en-US" sz="2800" dirty="0" smtClean="0"/>
              <a:t> of Wiley’s journal of Software Testing, Verification and Reliability (</a:t>
            </a:r>
            <a:r>
              <a:rPr lang="en-US" sz="2800" dirty="0" smtClean="0">
                <a:solidFill>
                  <a:schemeClr val="tx2"/>
                </a:solidFill>
              </a:rPr>
              <a:t>STVR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Co-Founder</a:t>
            </a:r>
            <a:r>
              <a:rPr lang="en-US" sz="2800" dirty="0" smtClean="0"/>
              <a:t> of IEEE International Conference on Software Testing, Verification and Validation (</a:t>
            </a:r>
            <a:r>
              <a:rPr lang="en-US" sz="2800" dirty="0" smtClean="0">
                <a:solidFill>
                  <a:schemeClr val="tx2"/>
                </a:solidFill>
              </a:rPr>
              <a:t>ICST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Co-Author</a:t>
            </a:r>
            <a:r>
              <a:rPr lang="en-US" sz="2800" dirty="0" smtClean="0"/>
              <a:t> of </a:t>
            </a:r>
            <a:r>
              <a:rPr lang="en-US" sz="2800" dirty="0" smtClean="0">
                <a:solidFill>
                  <a:schemeClr val="tx2"/>
                </a:solidFill>
              </a:rPr>
              <a:t>Introduction to Software Testing</a:t>
            </a:r>
            <a:r>
              <a:rPr lang="en-US" sz="2800" dirty="0" smtClean="0"/>
              <a:t> (Cambridge University Press)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E8A8A-8C88-46EB-A4F9-387E7AC2981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Mismatch in Needs and Goals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2"/>
                </a:solidFill>
              </a:rPr>
              <a:t>Industry</a:t>
            </a:r>
            <a:r>
              <a:rPr lang="en-US" smtClean="0"/>
              <a:t> wants testing to be </a:t>
            </a:r>
            <a:r>
              <a:rPr lang="en-US" smtClean="0">
                <a:solidFill>
                  <a:schemeClr val="tx2"/>
                </a:solidFill>
              </a:rPr>
              <a:t>simple</a:t>
            </a:r>
            <a:r>
              <a:rPr lang="en-US" smtClean="0"/>
              <a:t> and </a:t>
            </a:r>
            <a:r>
              <a:rPr lang="en-US" smtClean="0">
                <a:solidFill>
                  <a:schemeClr val="tx2"/>
                </a:solidFill>
              </a:rPr>
              <a:t>easy</a:t>
            </a:r>
          </a:p>
          <a:p>
            <a:pPr lvl="1"/>
            <a:r>
              <a:rPr lang="en-US" smtClean="0"/>
              <a:t>Testers with no background in </a:t>
            </a:r>
            <a:r>
              <a:rPr lang="en-US" smtClean="0">
                <a:solidFill>
                  <a:schemeClr val="tx2"/>
                </a:solidFill>
              </a:rPr>
              <a:t>computing</a:t>
            </a:r>
            <a:r>
              <a:rPr lang="en-US" smtClean="0"/>
              <a:t> or </a:t>
            </a:r>
            <a:r>
              <a:rPr lang="en-US" smtClean="0">
                <a:solidFill>
                  <a:schemeClr val="tx2"/>
                </a:solidFill>
              </a:rPr>
              <a:t>math</a:t>
            </a:r>
          </a:p>
          <a:p>
            <a:r>
              <a:rPr lang="en-US" smtClean="0">
                <a:solidFill>
                  <a:schemeClr val="tx2"/>
                </a:solidFill>
              </a:rPr>
              <a:t>Universities</a:t>
            </a:r>
            <a:r>
              <a:rPr lang="en-US" smtClean="0"/>
              <a:t> are graduating </a:t>
            </a:r>
            <a:r>
              <a:rPr lang="en-US" smtClean="0">
                <a:solidFill>
                  <a:schemeClr val="tx2"/>
                </a:solidFill>
              </a:rPr>
              <a:t>scientists</a:t>
            </a:r>
          </a:p>
          <a:p>
            <a:pPr lvl="1"/>
            <a:r>
              <a:rPr lang="en-US" smtClean="0">
                <a:solidFill>
                  <a:schemeClr val="tx2"/>
                </a:solidFill>
              </a:rPr>
              <a:t>Industry</a:t>
            </a:r>
            <a:r>
              <a:rPr lang="en-US" smtClean="0"/>
              <a:t> needs </a:t>
            </a:r>
            <a:r>
              <a:rPr lang="en-US" smtClean="0">
                <a:solidFill>
                  <a:schemeClr val="tx2"/>
                </a:solidFill>
              </a:rPr>
              <a:t>engineers</a:t>
            </a:r>
          </a:p>
          <a:p>
            <a:r>
              <a:rPr lang="en-US" smtClean="0"/>
              <a:t>Testing needs to be done more </a:t>
            </a:r>
            <a:r>
              <a:rPr lang="en-US" smtClean="0">
                <a:solidFill>
                  <a:schemeClr val="tx2"/>
                </a:solidFill>
              </a:rPr>
              <a:t>rigorously</a:t>
            </a:r>
          </a:p>
          <a:p>
            <a:r>
              <a:rPr lang="en-US" smtClean="0">
                <a:solidFill>
                  <a:schemeClr val="tx2"/>
                </a:solidFill>
              </a:rPr>
              <a:t>Agile</a:t>
            </a:r>
            <a:r>
              <a:rPr lang="en-US" smtClean="0"/>
              <a:t> processes put lots of demands on testing</a:t>
            </a:r>
          </a:p>
          <a:p>
            <a:pPr lvl="1"/>
            <a:r>
              <a:rPr lang="en-US" smtClean="0">
                <a:solidFill>
                  <a:schemeClr val="tx2"/>
                </a:solidFill>
              </a:rPr>
              <a:t>Programmers</a:t>
            </a:r>
            <a:r>
              <a:rPr lang="en-US" smtClean="0"/>
              <a:t> must </a:t>
            </a:r>
            <a:r>
              <a:rPr lang="en-US" smtClean="0">
                <a:solidFill>
                  <a:schemeClr val="tx2"/>
                </a:solidFill>
              </a:rPr>
              <a:t>unit</a:t>
            </a:r>
            <a:r>
              <a:rPr lang="en-US" smtClean="0"/>
              <a:t> test – with no training, education or tools !</a:t>
            </a:r>
          </a:p>
          <a:p>
            <a:pPr lvl="1"/>
            <a:r>
              <a:rPr lang="en-US" smtClean="0"/>
              <a:t>Tests are key components of </a:t>
            </a:r>
            <a:r>
              <a:rPr lang="en-US" smtClean="0">
                <a:solidFill>
                  <a:schemeClr val="tx2"/>
                </a:solidFill>
              </a:rPr>
              <a:t>functional requirements</a:t>
            </a:r>
            <a:r>
              <a:rPr lang="en-US" smtClean="0"/>
              <a:t> – but who builds those tests ?</a:t>
            </a: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Softec, July 2010</a:t>
            </a:r>
            <a:endParaRPr lang="en-US" altLang="zh-CN">
              <a:ea typeface="宋体" charset="-122"/>
            </a:endParaRP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© Jeff Offutt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029FD1-8380-4F18-BBC9-26263DA6DC66}" type="slidenum">
              <a:rPr lang="zh-CN" altLang="en-US" smtClean="0">
                <a:ea typeface="宋体" charset="-122"/>
              </a:rPr>
              <a:pPr/>
              <a:t>20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04875" y="5979438"/>
            <a:ext cx="7315200" cy="522288"/>
          </a:xfrm>
          <a:prstGeom prst="rect">
            <a:avLst/>
          </a:prstGeom>
          <a:solidFill>
            <a:srgbClr val="000099"/>
          </a:solidFill>
          <a:ln w="1905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Bottom line—lots of 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poor software</a:t>
            </a:r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Softec, July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9BD83-01CB-4CB6-A5B9-EB889AE20AD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293451"/>
            <a:ext cx="7304809" cy="486155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Spectacular Software Failures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Why Test?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What Do We Do When We Test ?</a:t>
            </a:r>
          </a:p>
          <a:p>
            <a:pPr marL="971550" lvl="1" indent="-51435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Activities and Model-Driven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Changing Notions of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Maturity Levels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Summary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959247" y="2676692"/>
            <a:ext cx="5490714" cy="716272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Design in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99" y="862445"/>
            <a:ext cx="7131707" cy="5743143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Test Design</a:t>
            </a:r>
            <a:r>
              <a:rPr lang="en-US" dirty="0" smtClean="0"/>
              <a:t> is the process of designing input values that will effectively test software</a:t>
            </a:r>
          </a:p>
          <a:p>
            <a:r>
              <a:rPr lang="en-US" dirty="0" smtClean="0"/>
              <a:t>Test design is one of </a:t>
            </a:r>
            <a:r>
              <a:rPr lang="en-US" dirty="0" smtClean="0">
                <a:solidFill>
                  <a:schemeClr val="tx2"/>
                </a:solidFill>
              </a:rPr>
              <a:t>several activities</a:t>
            </a:r>
            <a:r>
              <a:rPr lang="en-US" dirty="0" smtClean="0"/>
              <a:t> for testing software</a:t>
            </a:r>
          </a:p>
          <a:p>
            <a:pPr lvl="1"/>
            <a:r>
              <a:rPr lang="en-US" dirty="0" smtClean="0"/>
              <a:t>Most </a:t>
            </a:r>
            <a:r>
              <a:rPr lang="en-US" dirty="0" smtClean="0">
                <a:solidFill>
                  <a:schemeClr val="tx2"/>
                </a:solidFill>
              </a:rPr>
              <a:t>mathematical</a:t>
            </a:r>
          </a:p>
          <a:p>
            <a:pPr lvl="1"/>
            <a:r>
              <a:rPr lang="en-US" dirty="0" smtClean="0"/>
              <a:t>Most </a:t>
            </a:r>
            <a:r>
              <a:rPr lang="en-US" dirty="0" smtClean="0">
                <a:solidFill>
                  <a:schemeClr val="tx2"/>
                </a:solidFill>
              </a:rPr>
              <a:t>technically</a:t>
            </a:r>
            <a:r>
              <a:rPr lang="en-US" dirty="0" smtClean="0"/>
              <a:t> challenging</a:t>
            </a:r>
          </a:p>
          <a:p>
            <a:r>
              <a:rPr lang="en-US" dirty="0" smtClean="0"/>
              <a:t>This </a:t>
            </a:r>
            <a:r>
              <a:rPr lang="en-US" dirty="0" smtClean="0">
                <a:solidFill>
                  <a:schemeClr val="tx2"/>
                </a:solidFill>
              </a:rPr>
              <a:t>process</a:t>
            </a:r>
            <a:r>
              <a:rPr lang="en-US" dirty="0" smtClean="0"/>
              <a:t> is based on my text book with </a:t>
            </a:r>
            <a:r>
              <a:rPr lang="en-US" dirty="0" err="1" smtClean="0"/>
              <a:t>Ammann</a:t>
            </a:r>
            <a:r>
              <a:rPr lang="en-US" dirty="0" smtClean="0"/>
              <a:t>, </a:t>
            </a:r>
            <a:r>
              <a:rPr lang="en-US" b="1" i="1" dirty="0" smtClean="0">
                <a:solidFill>
                  <a:schemeClr val="tx2"/>
                </a:solidFill>
              </a:rPr>
              <a:t>Introduction to Software Testing</a:t>
            </a:r>
          </a:p>
          <a:p>
            <a:pPr lvl="0"/>
            <a:r>
              <a:rPr lang="en-US" sz="2800" dirty="0" smtClean="0"/>
              <a:t>http://www.cs.gmu.edu/~offutt/softwaretest/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E8A8A-8C88-46EB-A4F9-387E7AC2981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 descr="bookcover-webs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9952" y="1510879"/>
            <a:ext cx="2286000" cy="3581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Test Activities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8900" y="833438"/>
            <a:ext cx="8966200" cy="5508625"/>
          </a:xfrm>
        </p:spPr>
        <p:txBody>
          <a:bodyPr/>
          <a:lstStyle/>
          <a:p>
            <a:r>
              <a:rPr lang="en-US" sz="2400" dirty="0" smtClean="0"/>
              <a:t>Testing can be broken up into </a:t>
            </a:r>
            <a:r>
              <a:rPr lang="en-US" sz="2400" dirty="0" smtClean="0">
                <a:solidFill>
                  <a:srgbClr val="FFFF00"/>
                </a:solidFill>
              </a:rPr>
              <a:t>four</a:t>
            </a:r>
            <a:r>
              <a:rPr lang="en-US" sz="2400" dirty="0" smtClean="0"/>
              <a:t> general types of activities</a:t>
            </a:r>
          </a:p>
          <a:p>
            <a:pPr marL="914400" lvl="1" indent="-457200">
              <a:buFont typeface="Times New Roman" pitchFamily="18" charset="0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Test Design</a:t>
            </a:r>
          </a:p>
          <a:p>
            <a:pPr marL="914400" lvl="1" indent="-457200">
              <a:buFont typeface="Times New Roman" pitchFamily="18" charset="0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Test Automation</a:t>
            </a:r>
          </a:p>
          <a:p>
            <a:pPr marL="914400" lvl="1" indent="-457200">
              <a:buFont typeface="Times New Roman" pitchFamily="18" charset="0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Test Execution</a:t>
            </a:r>
          </a:p>
          <a:p>
            <a:pPr marL="914400" lvl="1" indent="-457200">
              <a:buFont typeface="Times New Roman" pitchFamily="18" charset="0"/>
              <a:buAutoNum type="arabicPeriod"/>
            </a:pPr>
            <a:r>
              <a:rPr lang="en-US" sz="2000" b="1" dirty="0" smtClean="0">
                <a:solidFill>
                  <a:schemeClr val="tx2"/>
                </a:solidFill>
                <a:latin typeface="Comic Sans MS" pitchFamily="66" charset="0"/>
              </a:rPr>
              <a:t>Test Evaluation</a:t>
            </a:r>
          </a:p>
          <a:p>
            <a:r>
              <a:rPr lang="en-US" sz="2400" dirty="0" smtClean="0"/>
              <a:t>Each type of activity requires different </a:t>
            </a:r>
            <a:r>
              <a:rPr lang="en-US" sz="2400" dirty="0" smtClean="0">
                <a:solidFill>
                  <a:schemeClr val="tx2"/>
                </a:solidFill>
              </a:rPr>
              <a:t>skills</a:t>
            </a:r>
            <a:r>
              <a:rPr lang="en-US" sz="2400" dirty="0" smtClean="0"/>
              <a:t>, background </a:t>
            </a:r>
            <a:r>
              <a:rPr lang="en-US" sz="2400" dirty="0" smtClean="0">
                <a:solidFill>
                  <a:schemeClr val="tx2"/>
                </a:solidFill>
              </a:rPr>
              <a:t>knowledge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tx2"/>
                </a:solidFill>
              </a:rPr>
              <a:t>education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chemeClr val="tx2"/>
                </a:solidFill>
              </a:rPr>
              <a:t>training</a:t>
            </a:r>
          </a:p>
          <a:p>
            <a:r>
              <a:rPr lang="en-US" sz="2400" dirty="0" smtClean="0"/>
              <a:t>No reasonable software development organization uses the same people  for requirements, design, implementation, integration and configuration control</a:t>
            </a:r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35188A-0368-43FB-B41C-B8BC2FB6929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0838" y="4872038"/>
            <a:ext cx="8442325" cy="954087"/>
          </a:xfrm>
          <a:prstGeom prst="rect">
            <a:avLst/>
          </a:prstGeom>
          <a:solidFill>
            <a:srgbClr val="0000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Why do test organizations still use the same people for all four test activities??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81352" y="5789613"/>
            <a:ext cx="5517931" cy="523875"/>
          </a:xfrm>
          <a:prstGeom prst="rect">
            <a:avLst/>
          </a:prstGeom>
          <a:solidFill>
            <a:srgbClr val="0000CC"/>
          </a:soli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This </a:t>
            </a:r>
            <a:r>
              <a:rPr lang="en-US" sz="2800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clearly </a:t>
            </a:r>
            <a:r>
              <a:rPr lang="en-US" sz="2800" b="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wastes</a:t>
            </a:r>
            <a:r>
              <a:rPr lang="en-US" sz="2800" b="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resources</a:t>
            </a:r>
            <a:endParaRPr lang="en-US" sz="2800" b="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11313" y="5715000"/>
            <a:ext cx="5943600" cy="103188"/>
          </a:xfrm>
          <a:prstGeom prst="rect">
            <a:avLst/>
          </a:prstGeom>
          <a:solidFill>
            <a:srgbClr val="0000CC"/>
          </a:solidFill>
          <a:ln w="12700" algn="ctr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529013" y="1283523"/>
            <a:ext cx="4106862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371600" lvl="2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400" kern="0" dirty="0">
                <a:solidFill>
                  <a:schemeClr val="tx2"/>
                </a:solidFill>
                <a:latin typeface="Comic Sans MS" pitchFamily="66" charset="0"/>
              </a:rPr>
              <a:t>1.a) Criteria-based</a:t>
            </a:r>
          </a:p>
          <a:p>
            <a:pPr marL="1371600" lvl="2" indent="-457200">
              <a:lnSpc>
                <a:spcPct val="90000"/>
              </a:lnSpc>
              <a:spcBef>
                <a:spcPct val="30000"/>
              </a:spcBef>
              <a:buSzPct val="100000"/>
              <a:defRPr/>
            </a:pPr>
            <a:r>
              <a:rPr lang="en-US" sz="2400" kern="0" dirty="0">
                <a:solidFill>
                  <a:schemeClr val="tx2"/>
                </a:solidFill>
                <a:latin typeface="Comic Sans MS" pitchFamily="66" charset="0"/>
              </a:rPr>
              <a:t>1.b) Human-based</a:t>
            </a:r>
          </a:p>
        </p:txBody>
      </p:sp>
      <p:cxnSp>
        <p:nvCxnSpPr>
          <p:cNvPr id="23563" name="Straight Arrow Connector 12"/>
          <p:cNvCxnSpPr>
            <a:cxnSpLocks noChangeShapeType="1"/>
          </p:cNvCxnSpPr>
          <p:nvPr/>
        </p:nvCxnSpPr>
        <p:spPr bwMode="auto">
          <a:xfrm>
            <a:off x="2936875" y="1466085"/>
            <a:ext cx="1577975" cy="1588"/>
          </a:xfrm>
          <a:prstGeom prst="straightConnector1">
            <a:avLst/>
          </a:prstGeom>
          <a:noFill/>
          <a:ln w="57150" algn="ctr">
            <a:solidFill>
              <a:srgbClr val="FFFF00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Test Design – (a) Criteria-Based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8900" y="2001838"/>
            <a:ext cx="8966200" cy="4375150"/>
          </a:xfrm>
        </p:spPr>
        <p:txBody>
          <a:bodyPr/>
          <a:lstStyle/>
          <a:p>
            <a:r>
              <a:rPr lang="en-US" sz="2400" dirty="0" smtClean="0"/>
              <a:t>This is the </a:t>
            </a:r>
            <a:r>
              <a:rPr lang="en-US" sz="2400" dirty="0" smtClean="0">
                <a:solidFill>
                  <a:schemeClr val="tx2"/>
                </a:solidFill>
              </a:rPr>
              <a:t>most technical</a:t>
            </a:r>
            <a:r>
              <a:rPr lang="en-US" sz="2400" dirty="0" smtClean="0"/>
              <a:t> job in software testing</a:t>
            </a:r>
          </a:p>
          <a:p>
            <a:r>
              <a:rPr lang="en-US" sz="2400" dirty="0" smtClean="0"/>
              <a:t>Requires </a:t>
            </a:r>
            <a:r>
              <a:rPr lang="en-US" sz="2400" dirty="0" smtClean="0">
                <a:solidFill>
                  <a:schemeClr val="tx2"/>
                </a:solidFill>
              </a:rPr>
              <a:t>knowledge</a:t>
            </a:r>
            <a:r>
              <a:rPr lang="en-US" sz="2400" dirty="0" smtClean="0"/>
              <a:t> of :</a:t>
            </a:r>
          </a:p>
          <a:p>
            <a:pPr lvl="1"/>
            <a:r>
              <a:rPr lang="en-US" sz="2000" dirty="0" smtClean="0"/>
              <a:t>Discrete math</a:t>
            </a:r>
          </a:p>
          <a:p>
            <a:pPr lvl="1"/>
            <a:r>
              <a:rPr lang="en-US" sz="2000" dirty="0" smtClean="0"/>
              <a:t>Programming</a:t>
            </a:r>
          </a:p>
          <a:p>
            <a:pPr lvl="1"/>
            <a:r>
              <a:rPr lang="en-US" sz="2000" dirty="0" smtClean="0"/>
              <a:t>Testing</a:t>
            </a:r>
          </a:p>
          <a:p>
            <a:r>
              <a:rPr lang="en-US" sz="2400" dirty="0" smtClean="0"/>
              <a:t>Requires much of a </a:t>
            </a:r>
            <a:r>
              <a:rPr lang="en-US" sz="2400" dirty="0" smtClean="0">
                <a:solidFill>
                  <a:schemeClr val="tx2"/>
                </a:solidFill>
              </a:rPr>
              <a:t>traditional CS</a:t>
            </a:r>
            <a:r>
              <a:rPr lang="en-US" sz="2400" dirty="0" smtClean="0"/>
              <a:t> degree</a:t>
            </a:r>
          </a:p>
          <a:p>
            <a:r>
              <a:rPr lang="en-US" sz="2400" dirty="0" smtClean="0"/>
              <a:t>This is </a:t>
            </a:r>
            <a:r>
              <a:rPr lang="en-US" sz="2400" dirty="0" smtClean="0">
                <a:solidFill>
                  <a:schemeClr val="tx2"/>
                </a:solidFill>
              </a:rPr>
              <a:t>intellectually</a:t>
            </a:r>
            <a:r>
              <a:rPr lang="en-US" sz="2400" dirty="0" smtClean="0"/>
              <a:t> stimulating, rewarding, and challenging</a:t>
            </a:r>
          </a:p>
          <a:p>
            <a:r>
              <a:rPr lang="en-US" sz="2400" dirty="0" smtClean="0"/>
              <a:t>Test design is analogous to </a:t>
            </a:r>
            <a:r>
              <a:rPr lang="en-US" sz="2400" dirty="0" smtClean="0">
                <a:solidFill>
                  <a:schemeClr val="tx2"/>
                </a:solidFill>
              </a:rPr>
              <a:t>software architecture</a:t>
            </a:r>
            <a:r>
              <a:rPr lang="en-US" sz="2400" dirty="0" smtClean="0"/>
              <a:t> on the development side</a:t>
            </a:r>
          </a:p>
          <a:p>
            <a:r>
              <a:rPr lang="en-US" sz="2400" dirty="0" smtClean="0"/>
              <a:t>Using people who are not qualified to design tests is a sure way to get </a:t>
            </a:r>
            <a:r>
              <a:rPr lang="en-US" sz="2400" dirty="0" smtClean="0">
                <a:solidFill>
                  <a:schemeClr val="tx2"/>
                </a:solidFill>
              </a:rPr>
              <a:t>ineffective tests</a:t>
            </a: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52A4DB-162B-4A55-B0CD-85A0FD9554E4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46150" y="946150"/>
            <a:ext cx="7251700" cy="954088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Design test values to satisfy coverage criteria or other engineering goal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Test Design – (b) Human-Based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8900" y="1920875"/>
            <a:ext cx="8966200" cy="4456113"/>
          </a:xfrm>
        </p:spPr>
        <p:txBody>
          <a:bodyPr/>
          <a:lstStyle/>
          <a:p>
            <a:r>
              <a:rPr lang="en-US" sz="2400" dirty="0" smtClean="0"/>
              <a:t>This is much </a:t>
            </a:r>
            <a:r>
              <a:rPr lang="en-US" sz="2400" dirty="0" smtClean="0">
                <a:solidFill>
                  <a:schemeClr val="tx2"/>
                </a:solidFill>
              </a:rPr>
              <a:t>harder</a:t>
            </a:r>
            <a:r>
              <a:rPr lang="en-US" sz="2400" dirty="0" smtClean="0"/>
              <a:t> than it may seem to developers</a:t>
            </a:r>
          </a:p>
          <a:p>
            <a:r>
              <a:rPr lang="en-US" sz="2400" dirty="0" smtClean="0"/>
              <a:t>Criteria-based approaches can be blind to special situations</a:t>
            </a:r>
          </a:p>
          <a:p>
            <a:r>
              <a:rPr lang="en-US" sz="2400" dirty="0" smtClean="0"/>
              <a:t>Requires </a:t>
            </a:r>
            <a:r>
              <a:rPr lang="en-US" sz="2400" dirty="0" smtClean="0">
                <a:solidFill>
                  <a:schemeClr val="tx2"/>
                </a:solidFill>
              </a:rPr>
              <a:t>knowledge</a:t>
            </a:r>
            <a:r>
              <a:rPr lang="en-US" sz="2400" dirty="0" smtClean="0"/>
              <a:t> of :</a:t>
            </a:r>
          </a:p>
          <a:p>
            <a:pPr lvl="1"/>
            <a:r>
              <a:rPr lang="en-US" sz="2000" dirty="0" smtClean="0"/>
              <a:t>Domain, testing, and user interfaces</a:t>
            </a:r>
          </a:p>
          <a:p>
            <a:r>
              <a:rPr lang="en-US" sz="2400" dirty="0" smtClean="0"/>
              <a:t>Requires almost </a:t>
            </a:r>
            <a:r>
              <a:rPr lang="en-US" sz="2400" dirty="0" smtClean="0">
                <a:solidFill>
                  <a:schemeClr val="tx2"/>
                </a:solidFill>
              </a:rPr>
              <a:t>no traditional CS</a:t>
            </a:r>
          </a:p>
          <a:p>
            <a:pPr lvl="1"/>
            <a:r>
              <a:rPr lang="en-US" sz="2000" dirty="0" smtClean="0"/>
              <a:t>A background in the </a:t>
            </a:r>
            <a:r>
              <a:rPr lang="en-US" sz="2000" dirty="0" smtClean="0">
                <a:solidFill>
                  <a:schemeClr val="tx2"/>
                </a:solidFill>
              </a:rPr>
              <a:t>domain</a:t>
            </a:r>
            <a:r>
              <a:rPr lang="en-US" sz="2000" dirty="0" smtClean="0"/>
              <a:t> of the software is essential</a:t>
            </a:r>
          </a:p>
          <a:p>
            <a:pPr lvl="1"/>
            <a:r>
              <a:rPr lang="en-US" sz="2000" dirty="0" smtClean="0"/>
              <a:t>An </a:t>
            </a:r>
            <a:r>
              <a:rPr lang="en-US" sz="2000" dirty="0" smtClean="0">
                <a:solidFill>
                  <a:schemeClr val="tx2"/>
                </a:solidFill>
              </a:rPr>
              <a:t>empirical background</a:t>
            </a:r>
            <a:r>
              <a:rPr lang="en-US" sz="2000" dirty="0" smtClean="0"/>
              <a:t> is very helpful (biology, psychology, …)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 smtClean="0">
                <a:solidFill>
                  <a:schemeClr val="tx2"/>
                </a:solidFill>
              </a:rPr>
              <a:t>logic background</a:t>
            </a:r>
            <a:r>
              <a:rPr lang="en-US" sz="2000" dirty="0" smtClean="0"/>
              <a:t> is very helpful (law, philosophy, math, …)</a:t>
            </a:r>
          </a:p>
          <a:p>
            <a:r>
              <a:rPr lang="en-US" sz="2400" dirty="0" smtClean="0"/>
              <a:t>This is </a:t>
            </a:r>
            <a:r>
              <a:rPr lang="en-US" sz="2400" dirty="0" smtClean="0">
                <a:solidFill>
                  <a:schemeClr val="tx2"/>
                </a:solidFill>
              </a:rPr>
              <a:t>intellectually</a:t>
            </a:r>
            <a:r>
              <a:rPr lang="en-US" sz="2400" dirty="0" smtClean="0"/>
              <a:t> stimulating, rewarding, and challenging</a:t>
            </a:r>
          </a:p>
          <a:p>
            <a:pPr lvl="1"/>
            <a:r>
              <a:rPr lang="en-US" sz="2000" dirty="0" smtClean="0"/>
              <a:t>But not to typical CS majors – they want to solve problems and build things</a:t>
            </a: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96B94A-E996-4EE3-97E9-C595F3F68A6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0250" y="946150"/>
            <a:ext cx="7683500" cy="954088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Design test values based on domain knowledge of the program and human knowledge of testing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Test Automation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8900" y="1543050"/>
            <a:ext cx="8966200" cy="4833938"/>
          </a:xfrm>
        </p:spPr>
        <p:txBody>
          <a:bodyPr/>
          <a:lstStyle/>
          <a:p>
            <a:r>
              <a:rPr lang="en-US" sz="2400" dirty="0" smtClean="0"/>
              <a:t>This is slightly </a:t>
            </a:r>
            <a:r>
              <a:rPr lang="en-US" sz="2400" dirty="0" smtClean="0">
                <a:solidFill>
                  <a:schemeClr val="tx2"/>
                </a:solidFill>
              </a:rPr>
              <a:t>less technical</a:t>
            </a:r>
          </a:p>
          <a:p>
            <a:r>
              <a:rPr lang="en-US" sz="2400" dirty="0" smtClean="0"/>
              <a:t>Requires knowledge of  </a:t>
            </a:r>
            <a:r>
              <a:rPr lang="en-US" sz="2400" dirty="0" smtClean="0">
                <a:solidFill>
                  <a:schemeClr val="tx2"/>
                </a:solidFill>
              </a:rPr>
              <a:t>programming</a:t>
            </a:r>
          </a:p>
          <a:p>
            <a:pPr lvl="1"/>
            <a:r>
              <a:rPr lang="en-US" sz="2000" dirty="0" smtClean="0"/>
              <a:t>Fairly straightforward programming – small pieces and simple algorithms</a:t>
            </a:r>
          </a:p>
          <a:p>
            <a:r>
              <a:rPr lang="en-US" sz="2400" dirty="0" smtClean="0"/>
              <a:t>Requires very </a:t>
            </a:r>
            <a:r>
              <a:rPr lang="en-US" sz="2400" dirty="0" smtClean="0">
                <a:solidFill>
                  <a:schemeClr val="tx2"/>
                </a:solidFill>
              </a:rPr>
              <a:t>little theory</a:t>
            </a:r>
          </a:p>
          <a:p>
            <a:r>
              <a:rPr lang="en-US" sz="2400" dirty="0" smtClean="0"/>
              <a:t>Very </a:t>
            </a:r>
            <a:r>
              <a:rPr lang="en-US" sz="2400" dirty="0" smtClean="0">
                <a:solidFill>
                  <a:schemeClr val="tx2"/>
                </a:solidFill>
              </a:rPr>
              <a:t>boring</a:t>
            </a:r>
            <a:r>
              <a:rPr lang="en-US" sz="2400" dirty="0" smtClean="0"/>
              <a:t> for test designers</a:t>
            </a:r>
          </a:p>
          <a:p>
            <a:r>
              <a:rPr lang="en-US" sz="2400" dirty="0" smtClean="0"/>
              <a:t>More creativity needed for </a:t>
            </a:r>
            <a:r>
              <a:rPr lang="en-US" sz="2400" dirty="0" smtClean="0">
                <a:solidFill>
                  <a:schemeClr val="tx2"/>
                </a:solidFill>
              </a:rPr>
              <a:t>embedded</a:t>
            </a:r>
            <a:r>
              <a:rPr lang="en-US" sz="2400" dirty="0" smtClean="0"/>
              <a:t> / </a:t>
            </a:r>
            <a:r>
              <a:rPr lang="en-US" sz="2400" dirty="0" smtClean="0">
                <a:solidFill>
                  <a:schemeClr val="tx2"/>
                </a:solidFill>
              </a:rPr>
              <a:t>RT</a:t>
            </a:r>
            <a:r>
              <a:rPr lang="en-US" sz="2400" dirty="0" smtClean="0"/>
              <a:t> software</a:t>
            </a:r>
          </a:p>
          <a:p>
            <a:r>
              <a:rPr lang="en-US" sz="2400" dirty="0" smtClean="0"/>
              <a:t>Programming is out of reach for many </a:t>
            </a:r>
            <a:r>
              <a:rPr lang="en-US" sz="2400" dirty="0" smtClean="0">
                <a:solidFill>
                  <a:schemeClr val="tx2"/>
                </a:solidFill>
              </a:rPr>
              <a:t>domain experts</a:t>
            </a:r>
          </a:p>
          <a:p>
            <a:r>
              <a:rPr lang="en-US" sz="2400" dirty="0" smtClean="0"/>
              <a:t>Who is responsible for determining and embedding the </a:t>
            </a:r>
            <a:r>
              <a:rPr lang="en-US" sz="2400" dirty="0" smtClean="0">
                <a:solidFill>
                  <a:schemeClr val="tx2"/>
                </a:solidFill>
              </a:rPr>
              <a:t>expected outputs</a:t>
            </a:r>
            <a:r>
              <a:rPr lang="en-US" sz="2400" dirty="0" smtClean="0"/>
              <a:t> ?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Test designers</a:t>
            </a:r>
            <a:r>
              <a:rPr lang="en-US" sz="2000" dirty="0" smtClean="0"/>
              <a:t> may not always know the expected outputs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Test evaluators</a:t>
            </a:r>
            <a:r>
              <a:rPr lang="en-US" sz="2000" dirty="0" smtClean="0"/>
              <a:t> need to get involved early to help with this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2D5F5A-3A1B-409D-8A89-36A8C019378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46150" y="946150"/>
            <a:ext cx="7251700" cy="523875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Embed test values into executable scripts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Test Execution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88900" y="1554163"/>
            <a:ext cx="8966200" cy="4822825"/>
          </a:xfrm>
        </p:spPr>
        <p:txBody>
          <a:bodyPr/>
          <a:lstStyle/>
          <a:p>
            <a:r>
              <a:rPr lang="en-US" sz="2800" dirty="0" smtClean="0"/>
              <a:t>This is </a:t>
            </a:r>
            <a:r>
              <a:rPr lang="en-US" sz="2800" dirty="0" smtClean="0">
                <a:solidFill>
                  <a:schemeClr val="tx2"/>
                </a:solidFill>
              </a:rPr>
              <a:t>easy</a:t>
            </a:r>
            <a:r>
              <a:rPr lang="en-US" sz="2800" dirty="0" smtClean="0"/>
              <a:t> – and trivial if the tests are well automated</a:t>
            </a:r>
          </a:p>
          <a:p>
            <a:r>
              <a:rPr lang="en-US" sz="2800" dirty="0" smtClean="0"/>
              <a:t>Requires basic </a:t>
            </a:r>
            <a:r>
              <a:rPr lang="en-US" sz="2800" dirty="0" smtClean="0">
                <a:solidFill>
                  <a:schemeClr val="tx2"/>
                </a:solidFill>
              </a:rPr>
              <a:t>computer skills</a:t>
            </a:r>
          </a:p>
          <a:p>
            <a:pPr lvl="1"/>
            <a:r>
              <a:rPr lang="en-US" sz="2400" dirty="0" smtClean="0"/>
              <a:t>Interns</a:t>
            </a:r>
          </a:p>
          <a:p>
            <a:pPr lvl="1"/>
            <a:r>
              <a:rPr lang="en-US" sz="2400" dirty="0" smtClean="0"/>
              <a:t>Employees with no technical background</a:t>
            </a:r>
          </a:p>
          <a:p>
            <a:r>
              <a:rPr lang="en-US" sz="2800" dirty="0" smtClean="0"/>
              <a:t>Asking qualified test </a:t>
            </a:r>
            <a:r>
              <a:rPr lang="en-US" sz="2800" dirty="0" smtClean="0">
                <a:solidFill>
                  <a:schemeClr val="tx2"/>
                </a:solidFill>
              </a:rPr>
              <a:t>designers</a:t>
            </a:r>
            <a:r>
              <a:rPr lang="en-US" sz="2800" dirty="0" smtClean="0"/>
              <a:t> to execute tests is a sure way to convince them to look for a </a:t>
            </a:r>
            <a:r>
              <a:rPr lang="en-US" sz="2800" dirty="0" smtClean="0">
                <a:solidFill>
                  <a:schemeClr val="tx2"/>
                </a:solidFill>
              </a:rPr>
              <a:t>development job</a:t>
            </a:r>
          </a:p>
          <a:p>
            <a:r>
              <a:rPr lang="en-US" sz="2800" dirty="0" smtClean="0"/>
              <a:t>If, for example, GUI tests are not well automated, this requires a lot of </a:t>
            </a:r>
            <a:r>
              <a:rPr lang="en-US" sz="2800" dirty="0" smtClean="0">
                <a:solidFill>
                  <a:schemeClr val="tx2"/>
                </a:solidFill>
              </a:rPr>
              <a:t>manual labor</a:t>
            </a:r>
          </a:p>
          <a:p>
            <a:r>
              <a:rPr lang="en-US" sz="2800" dirty="0" smtClean="0"/>
              <a:t>Test executors have to be very </a:t>
            </a:r>
            <a:r>
              <a:rPr lang="en-US" sz="2800" dirty="0" smtClean="0">
                <a:solidFill>
                  <a:schemeClr val="tx2"/>
                </a:solidFill>
              </a:rPr>
              <a:t>careful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tx2"/>
                </a:solidFill>
              </a:rPr>
              <a:t>meticulous</a:t>
            </a:r>
            <a:r>
              <a:rPr lang="en-US" sz="2800" dirty="0" smtClean="0"/>
              <a:t> with bookkeeping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D7DC9E-4F14-433D-AB33-5BA5B43D93D0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58825" y="946150"/>
            <a:ext cx="7626350" cy="523875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Run tests on the software and record the results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dvAuto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 Test Evaluation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8900" y="1554163"/>
            <a:ext cx="8966200" cy="4822825"/>
          </a:xfrm>
        </p:spPr>
        <p:txBody>
          <a:bodyPr/>
          <a:lstStyle/>
          <a:p>
            <a:r>
              <a:rPr lang="en-US" sz="2400" dirty="0" smtClean="0"/>
              <a:t>This is much </a:t>
            </a:r>
            <a:r>
              <a:rPr lang="en-US" sz="2400" dirty="0" smtClean="0">
                <a:solidFill>
                  <a:schemeClr val="tx2"/>
                </a:solidFill>
              </a:rPr>
              <a:t>harder</a:t>
            </a:r>
            <a:r>
              <a:rPr lang="en-US" sz="2400" dirty="0" smtClean="0"/>
              <a:t> than it may seem</a:t>
            </a:r>
          </a:p>
          <a:p>
            <a:r>
              <a:rPr lang="en-US" sz="2400" dirty="0" smtClean="0"/>
              <a:t>Requires </a:t>
            </a:r>
            <a:r>
              <a:rPr lang="en-US" sz="2400" dirty="0" smtClean="0">
                <a:solidFill>
                  <a:schemeClr val="tx2"/>
                </a:solidFill>
              </a:rPr>
              <a:t>knowledge</a:t>
            </a:r>
            <a:r>
              <a:rPr lang="en-US" sz="2400" dirty="0" smtClean="0"/>
              <a:t> of :</a:t>
            </a:r>
          </a:p>
          <a:p>
            <a:pPr lvl="1"/>
            <a:r>
              <a:rPr lang="en-US" sz="2000" dirty="0" smtClean="0"/>
              <a:t>Domain</a:t>
            </a:r>
          </a:p>
          <a:p>
            <a:pPr lvl="1"/>
            <a:r>
              <a:rPr lang="en-US" sz="2000" dirty="0" smtClean="0"/>
              <a:t>Testing</a:t>
            </a:r>
          </a:p>
          <a:p>
            <a:pPr lvl="1"/>
            <a:r>
              <a:rPr lang="en-US" sz="2000" dirty="0" smtClean="0"/>
              <a:t>User interfaces and psychology</a:t>
            </a:r>
          </a:p>
          <a:p>
            <a:r>
              <a:rPr lang="en-US" sz="2400" dirty="0" smtClean="0"/>
              <a:t>Usually requires almost </a:t>
            </a:r>
            <a:r>
              <a:rPr lang="en-US" sz="2400" dirty="0" smtClean="0">
                <a:solidFill>
                  <a:schemeClr val="tx2"/>
                </a:solidFill>
              </a:rPr>
              <a:t>no traditional CS</a:t>
            </a:r>
          </a:p>
          <a:p>
            <a:pPr lvl="1"/>
            <a:r>
              <a:rPr lang="en-US" sz="2000" dirty="0" smtClean="0"/>
              <a:t>A background in the </a:t>
            </a:r>
            <a:r>
              <a:rPr lang="en-US" sz="2000" dirty="0" smtClean="0">
                <a:solidFill>
                  <a:schemeClr val="tx2"/>
                </a:solidFill>
              </a:rPr>
              <a:t>domain</a:t>
            </a:r>
            <a:r>
              <a:rPr lang="en-US" sz="2000" dirty="0" smtClean="0"/>
              <a:t> of the software is essential</a:t>
            </a:r>
          </a:p>
          <a:p>
            <a:pPr lvl="1"/>
            <a:r>
              <a:rPr lang="en-US" sz="2000" dirty="0" smtClean="0"/>
              <a:t>An </a:t>
            </a:r>
            <a:r>
              <a:rPr lang="en-US" sz="2000" dirty="0" smtClean="0">
                <a:solidFill>
                  <a:schemeClr val="tx2"/>
                </a:solidFill>
              </a:rPr>
              <a:t>empirical background</a:t>
            </a:r>
            <a:r>
              <a:rPr lang="en-US" sz="2000" dirty="0" smtClean="0"/>
              <a:t> is very helpful (biology, psychology, …)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 smtClean="0">
                <a:solidFill>
                  <a:schemeClr val="tx2"/>
                </a:solidFill>
              </a:rPr>
              <a:t>logic background</a:t>
            </a:r>
            <a:r>
              <a:rPr lang="en-US" sz="2000" dirty="0" smtClean="0"/>
              <a:t> is very helpful (law, philosophy, math, …)</a:t>
            </a:r>
          </a:p>
          <a:p>
            <a:r>
              <a:rPr lang="en-US" sz="2400" dirty="0" smtClean="0"/>
              <a:t>This is </a:t>
            </a:r>
            <a:r>
              <a:rPr lang="en-US" sz="2400" dirty="0" smtClean="0">
                <a:solidFill>
                  <a:schemeClr val="tx2"/>
                </a:solidFill>
              </a:rPr>
              <a:t>intellectually</a:t>
            </a:r>
            <a:r>
              <a:rPr lang="en-US" sz="2400" dirty="0" smtClean="0"/>
              <a:t> stimulating, rewarding, and challenging</a:t>
            </a:r>
          </a:p>
          <a:p>
            <a:pPr lvl="1"/>
            <a:r>
              <a:rPr lang="en-US" sz="2000" dirty="0" smtClean="0"/>
              <a:t>But not to typical CS majors – they want to solve problems and build things</a:t>
            </a:r>
          </a:p>
        </p:txBody>
      </p:sp>
      <p:sp>
        <p:nvSpPr>
          <p:cNvPr id="286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286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BAA024-89A2-4ACA-A953-040BD9EDF49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22300" y="946150"/>
            <a:ext cx="7899400" cy="523875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Evaluate results of testing, report to developers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Activities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Test management </a:t>
            </a:r>
            <a:r>
              <a:rPr lang="en-US" sz="2800" dirty="0" smtClean="0"/>
              <a:t>: Sets policy, organizes team, interfaces with development,  chooses criteria, decides how much automation is needed, …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Test maintenance 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FFFF00"/>
                </a:solidFill>
              </a:rPr>
              <a:t>Save tests for reuse </a:t>
            </a:r>
            <a:r>
              <a:rPr lang="en-US" sz="2800" dirty="0" smtClean="0"/>
              <a:t>as software evolves</a:t>
            </a:r>
          </a:p>
          <a:p>
            <a:pPr lvl="1"/>
            <a:r>
              <a:rPr lang="en-US" sz="2400" dirty="0" smtClean="0"/>
              <a:t>Requires cooperation of test </a:t>
            </a:r>
            <a:r>
              <a:rPr lang="en-US" sz="2400" dirty="0" smtClean="0">
                <a:solidFill>
                  <a:srgbClr val="FFFF00"/>
                </a:solidFill>
              </a:rPr>
              <a:t>designers and </a:t>
            </a:r>
            <a:r>
              <a:rPr lang="en-US" sz="2400" dirty="0" err="1" smtClean="0">
                <a:solidFill>
                  <a:srgbClr val="FFFF00"/>
                </a:solidFill>
              </a:rPr>
              <a:t>automators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/>
            <a:r>
              <a:rPr lang="en-US" sz="2400" dirty="0" smtClean="0"/>
              <a:t>Deciding when to trim the test suite is partly policy and partly technical – and in general, </a:t>
            </a:r>
            <a:r>
              <a:rPr lang="en-US" sz="2400" dirty="0" smtClean="0">
                <a:solidFill>
                  <a:srgbClr val="FFFF00"/>
                </a:solidFill>
              </a:rPr>
              <a:t>very hard </a:t>
            </a:r>
            <a:r>
              <a:rPr lang="en-US" sz="2400" dirty="0" smtClean="0"/>
              <a:t>!</a:t>
            </a:r>
          </a:p>
          <a:p>
            <a:pPr lvl="1"/>
            <a:r>
              <a:rPr lang="en-US" sz="2400" dirty="0" smtClean="0"/>
              <a:t>Tests should be put in </a:t>
            </a:r>
            <a:r>
              <a:rPr lang="en-US" sz="2400" dirty="0" smtClean="0">
                <a:solidFill>
                  <a:srgbClr val="FFFF00"/>
                </a:solidFill>
              </a:rPr>
              <a:t>configuration control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Test documentation </a:t>
            </a:r>
            <a:r>
              <a:rPr lang="en-US" sz="2800" dirty="0" smtClean="0"/>
              <a:t>: All parties participate</a:t>
            </a:r>
          </a:p>
          <a:p>
            <a:pPr lvl="1"/>
            <a:r>
              <a:rPr lang="en-US" sz="2400" dirty="0" smtClean="0"/>
              <a:t>Each test must document “</a:t>
            </a:r>
            <a:r>
              <a:rPr lang="en-US" sz="2400" dirty="0" smtClean="0">
                <a:solidFill>
                  <a:srgbClr val="FFFF00"/>
                </a:solidFill>
              </a:rPr>
              <a:t>why</a:t>
            </a:r>
            <a:r>
              <a:rPr lang="en-US" sz="2400" dirty="0" smtClean="0"/>
              <a:t>” – criterion and test requirement satisfied or a rationale for human-designed tests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Traceability</a:t>
            </a:r>
            <a:r>
              <a:rPr lang="en-US" sz="2400" dirty="0" smtClean="0"/>
              <a:t> throughout the process must be ensured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Documentation</a:t>
            </a:r>
            <a:r>
              <a:rPr lang="en-US" sz="2400" dirty="0" smtClean="0"/>
              <a:t> must be kept in the automated tests</a:t>
            </a:r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Jeff Offutt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9946C2-FBF2-426C-A688-61E047B3E14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 in the 21st Century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88900" y="852488"/>
            <a:ext cx="8966200" cy="5524500"/>
          </a:xfrm>
        </p:spPr>
        <p:txBody>
          <a:bodyPr/>
          <a:lstStyle/>
          <a:p>
            <a:r>
              <a:rPr lang="en-US" sz="2800" dirty="0" smtClean="0"/>
              <a:t>Software defines </a:t>
            </a:r>
            <a:r>
              <a:rPr lang="en-US" sz="2800" dirty="0" smtClean="0">
                <a:solidFill>
                  <a:srgbClr val="FFFF00"/>
                </a:solidFill>
              </a:rPr>
              <a:t>behavior</a:t>
            </a:r>
            <a:endParaRPr lang="en-US" sz="2400" dirty="0" smtClean="0">
              <a:solidFill>
                <a:srgbClr val="FFFF00"/>
              </a:solidFill>
            </a:endParaRPr>
          </a:p>
          <a:p>
            <a:pPr lvl="1"/>
            <a:r>
              <a:rPr lang="en-US" sz="1800" dirty="0" smtClean="0"/>
              <a:t>network routers, finance, switching networks, other infrastructure</a:t>
            </a:r>
          </a:p>
          <a:p>
            <a:r>
              <a:rPr lang="en-US" sz="2800" dirty="0" smtClean="0"/>
              <a:t>Today’s software </a:t>
            </a:r>
            <a:r>
              <a:rPr lang="en-US" sz="2800" dirty="0" smtClean="0">
                <a:solidFill>
                  <a:schemeClr val="tx2"/>
                </a:solidFill>
              </a:rPr>
              <a:t>market</a:t>
            </a:r>
            <a:r>
              <a:rPr lang="en-US" sz="2800" dirty="0" smtClean="0"/>
              <a:t> :</a:t>
            </a:r>
          </a:p>
          <a:p>
            <a:pPr lvl="1"/>
            <a:r>
              <a:rPr lang="en-US" sz="2000" dirty="0" smtClean="0"/>
              <a:t>is much </a:t>
            </a:r>
            <a:r>
              <a:rPr lang="en-US" sz="2000" dirty="0" smtClean="0">
                <a:solidFill>
                  <a:schemeClr val="tx2"/>
                </a:solidFill>
              </a:rPr>
              <a:t>bigger</a:t>
            </a:r>
          </a:p>
          <a:p>
            <a:pPr lvl="1"/>
            <a:r>
              <a:rPr lang="en-US" sz="2000" dirty="0" smtClean="0"/>
              <a:t>is more </a:t>
            </a:r>
            <a:r>
              <a:rPr lang="en-US" sz="2000" dirty="0" smtClean="0">
                <a:solidFill>
                  <a:schemeClr val="tx2"/>
                </a:solidFill>
              </a:rPr>
              <a:t>competitive</a:t>
            </a:r>
          </a:p>
          <a:p>
            <a:pPr lvl="1"/>
            <a:r>
              <a:rPr lang="en-US" sz="2000" dirty="0" smtClean="0"/>
              <a:t>has more </a:t>
            </a:r>
            <a:r>
              <a:rPr lang="en-US" sz="2000" dirty="0" smtClean="0">
                <a:solidFill>
                  <a:schemeClr val="tx2"/>
                </a:solidFill>
              </a:rPr>
              <a:t>users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Embedded Control</a:t>
            </a:r>
            <a:r>
              <a:rPr lang="en-US" sz="2800" dirty="0" smtClean="0"/>
              <a:t> Applications</a:t>
            </a:r>
          </a:p>
          <a:p>
            <a:pPr lvl="1"/>
            <a:r>
              <a:rPr lang="en-US" sz="1800" dirty="0" smtClean="0"/>
              <a:t>airplanes, air traffic control</a:t>
            </a:r>
          </a:p>
          <a:p>
            <a:pPr lvl="1"/>
            <a:r>
              <a:rPr lang="en-US" sz="1800" dirty="0" smtClean="0"/>
              <a:t>spaceships</a:t>
            </a:r>
          </a:p>
          <a:p>
            <a:pPr lvl="1"/>
            <a:r>
              <a:rPr lang="en-US" sz="1800" dirty="0" smtClean="0"/>
              <a:t>watches</a:t>
            </a:r>
          </a:p>
          <a:p>
            <a:pPr lvl="1"/>
            <a:r>
              <a:rPr lang="en-US" sz="1800" dirty="0" smtClean="0"/>
              <a:t>ovens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remote controllers</a:t>
            </a:r>
            <a:endParaRPr lang="en-US" sz="2400" dirty="0" smtClean="0"/>
          </a:p>
          <a:p>
            <a:r>
              <a:rPr lang="en-US" sz="2800" dirty="0" smtClean="0">
                <a:solidFill>
                  <a:schemeClr val="tx2"/>
                </a:solidFill>
              </a:rPr>
              <a:t>Agile</a:t>
            </a:r>
            <a:r>
              <a:rPr lang="en-US" sz="2800" dirty="0" smtClean="0"/>
              <a:t> processes put increased pressure on testers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Programmers</a:t>
            </a:r>
            <a:r>
              <a:rPr lang="en-US" sz="2000" dirty="0" smtClean="0"/>
              <a:t> must </a:t>
            </a:r>
            <a:r>
              <a:rPr lang="en-US" sz="2000" dirty="0" smtClean="0">
                <a:solidFill>
                  <a:schemeClr val="tx2"/>
                </a:solidFill>
              </a:rPr>
              <a:t>unit</a:t>
            </a:r>
            <a:r>
              <a:rPr lang="en-US" sz="2000" dirty="0" smtClean="0"/>
              <a:t> test – with no training, education or tools !</a:t>
            </a:r>
          </a:p>
          <a:p>
            <a:pPr lvl="1"/>
            <a:r>
              <a:rPr lang="en-US" sz="2000" dirty="0" smtClean="0"/>
              <a:t>Tests are key to </a:t>
            </a:r>
            <a:r>
              <a:rPr lang="en-US" sz="2000" dirty="0" smtClean="0">
                <a:solidFill>
                  <a:schemeClr val="tx2"/>
                </a:solidFill>
              </a:rPr>
              <a:t>functional requirements</a:t>
            </a:r>
            <a:r>
              <a:rPr lang="en-US" sz="2000" dirty="0" smtClean="0"/>
              <a:t> – but who builds those tests ?</a:t>
            </a:r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983302-050F-40D8-8FDE-27F55111EFB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3318231" y="3758044"/>
            <a:ext cx="3402012" cy="15319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1800" b="0" dirty="0">
                <a:solidFill>
                  <a:srgbClr val="F8F8F8"/>
                </a:solidFill>
                <a:cs typeface="Arial" pitchFamily="34" charset="0"/>
              </a:rPr>
              <a:t> PDAs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1800" b="0" dirty="0">
                <a:solidFill>
                  <a:srgbClr val="F8F8F8"/>
                </a:solidFill>
                <a:cs typeface="Arial" pitchFamily="34" charset="0"/>
              </a:rPr>
              <a:t> memory seats 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1800" b="0" dirty="0">
                <a:solidFill>
                  <a:srgbClr val="F8F8F8"/>
                </a:solidFill>
                <a:cs typeface="Arial" pitchFamily="34" charset="0"/>
              </a:rPr>
              <a:t> DVD players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1800" b="0" dirty="0">
                <a:solidFill>
                  <a:srgbClr val="F8F8F8"/>
                </a:solidFill>
                <a:cs typeface="Arial" pitchFamily="34" charset="0"/>
              </a:rPr>
              <a:t> garage door openers</a:t>
            </a:r>
          </a:p>
          <a:p>
            <a:pPr lvl="1">
              <a:lnSpc>
                <a:spcPct val="8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1800" b="0" dirty="0">
                <a:solidFill>
                  <a:srgbClr val="F8F8F8"/>
                </a:solidFill>
                <a:cs typeface="Arial" pitchFamily="34" charset="0"/>
              </a:rPr>
              <a:t> cell phones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05400" y="1804926"/>
            <a:ext cx="3863975" cy="1938338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69000">
                <a:schemeClr val="bg1">
                  <a:lumMod val="60000"/>
                  <a:lumOff val="40000"/>
                </a:schemeClr>
              </a:gs>
              <a:gs pos="88000">
                <a:schemeClr val="bg1">
                  <a:lumMod val="75000"/>
                </a:schemeClr>
              </a:gs>
            </a:gsLst>
            <a:lin ang="5400000" scaled="0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defRPr/>
            </a:pPr>
            <a:r>
              <a:rPr lang="en-US" sz="2400" dirty="0">
                <a:solidFill>
                  <a:schemeClr val="tx2"/>
                </a:solidFill>
                <a:latin typeface="Comic Sans MS" pitchFamily="66" charset="0"/>
              </a:rPr>
              <a:t>Industry is going through a revolution in what testing means to the success of software products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Test Activities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4979988"/>
            <a:ext cx="9144000" cy="1184275"/>
          </a:xfrm>
        </p:spPr>
        <p:txBody>
          <a:bodyPr/>
          <a:lstStyle/>
          <a:p>
            <a:r>
              <a:rPr lang="en-US" dirty="0" smtClean="0"/>
              <a:t>These four general test activities are quite </a:t>
            </a:r>
            <a:r>
              <a:rPr lang="en-US" dirty="0" smtClean="0">
                <a:solidFill>
                  <a:schemeClr val="tx2"/>
                </a:solidFill>
              </a:rPr>
              <a:t>different</a:t>
            </a:r>
          </a:p>
          <a:p>
            <a:r>
              <a:rPr lang="en-US" dirty="0" smtClean="0"/>
              <a:t>Using people inappropriately is </a:t>
            </a:r>
            <a:r>
              <a:rPr lang="en-US" dirty="0" smtClean="0">
                <a:solidFill>
                  <a:schemeClr val="tx2"/>
                </a:solidFill>
              </a:rPr>
              <a:t>wasteful</a:t>
            </a:r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Softec, July 2010</a:t>
            </a:r>
            <a:endParaRPr lang="en-US" altLang="zh-CN">
              <a:ea typeface="宋体" charset="-122"/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© Jeff Offutt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C4620CF-A38E-49DC-A534-0DE2EA8283BB}" type="slidenum">
              <a:rPr lang="zh-CN" altLang="en-US" smtClean="0">
                <a:ea typeface="宋体" charset="-122"/>
              </a:rPr>
              <a:pPr/>
              <a:t>30</a:t>
            </a:fld>
            <a:endParaRPr lang="en-US" altLang="zh-CN" smtClean="0">
              <a:ea typeface="宋体" charset="-12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7175" y="898525"/>
          <a:ext cx="8712486" cy="3962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3710"/>
                <a:gridCol w="1397285"/>
                <a:gridCol w="68014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1a.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Design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Design test values to satisfy engineering goals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Criteria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Requires knowledge of discrete math, programming and testing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1b.</a:t>
                      </a:r>
                      <a:endParaRPr lang="en-US" sz="2000" b="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Design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Design test values from domain knowledge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 and intuition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Human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Requires knowledge of domain, UI, testing</a:t>
                      </a:r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2.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Automation</a:t>
                      </a:r>
                      <a:endParaRPr lang="en-US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Embed test values into executable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 scripts</a:t>
                      </a:r>
                      <a:endParaRPr lang="en-US" sz="20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Requires knowledge of scripting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3.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Execution</a:t>
                      </a:r>
                      <a:endParaRPr lang="en-US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Run tests on the software and record the results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Requires very little knowledge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</a:rPr>
                        <a:t>4.</a:t>
                      </a:r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rgbClr val="C00000"/>
                          </a:solidFill>
                        </a:rPr>
                        <a:t>Evaluation</a:t>
                      </a:r>
                      <a:endParaRPr lang="en-US" sz="2000" b="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Evaluate results of testing,</a:t>
                      </a:r>
                      <a:r>
                        <a:rPr lang="en-US" sz="2000" b="0" baseline="0" dirty="0" smtClean="0">
                          <a:solidFill>
                            <a:srgbClr val="000000"/>
                          </a:solidFill>
                        </a:rPr>
                        <a:t> report to developers</a:t>
                      </a:r>
                      <a:endParaRPr lang="en-US" sz="20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rgbClr val="000000"/>
                          </a:solidFill>
                        </a:rPr>
                        <a:t>Requires domain knowledge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the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smtClean="0"/>
              <a:t>A mature test organization needs </a:t>
            </a:r>
            <a:r>
              <a:rPr lang="en-US" sz="2400" dirty="0" smtClean="0">
                <a:solidFill>
                  <a:schemeClr val="tx2"/>
                </a:solidFill>
              </a:rPr>
              <a:t>only one test designer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to work with several test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</a:rPr>
              <a:t>automators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, executors and evaluators</a:t>
            </a:r>
          </a:p>
          <a:p>
            <a:pPr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Improved automation</a:t>
            </a:r>
            <a:r>
              <a:rPr lang="en-US" sz="2400" dirty="0" smtClean="0"/>
              <a:t> will reduce the number of test executors</a:t>
            </a:r>
          </a:p>
          <a:p>
            <a:pPr lvl="1">
              <a:defRPr/>
            </a:pPr>
            <a:r>
              <a:rPr lang="en-US" sz="2000" dirty="0" smtClean="0"/>
              <a:t>Theoretically to zero … but not in practice</a:t>
            </a:r>
          </a:p>
          <a:p>
            <a:pPr>
              <a:defRPr/>
            </a:pPr>
            <a:r>
              <a:rPr lang="en-US" sz="2400" dirty="0" smtClean="0"/>
              <a:t>Putting the </a:t>
            </a:r>
            <a:r>
              <a:rPr lang="en-US" sz="2400" dirty="0" smtClean="0">
                <a:solidFill>
                  <a:schemeClr val="tx2"/>
                </a:solidFill>
              </a:rPr>
              <a:t>wrong</a:t>
            </a:r>
            <a:r>
              <a:rPr lang="en-US" sz="2400" dirty="0" smtClean="0"/>
              <a:t> people on the </a:t>
            </a:r>
            <a:r>
              <a:rPr lang="en-US" sz="2400" dirty="0" smtClean="0">
                <a:solidFill>
                  <a:schemeClr val="tx2"/>
                </a:solidFill>
              </a:rPr>
              <a:t>wrong</a:t>
            </a:r>
            <a:r>
              <a:rPr lang="en-US" sz="2400" dirty="0" smtClean="0"/>
              <a:t> tasks leads to </a:t>
            </a:r>
            <a:r>
              <a:rPr lang="en-US" sz="2400" dirty="0" smtClean="0">
                <a:solidFill>
                  <a:schemeClr val="tx2"/>
                </a:solidFill>
              </a:rPr>
              <a:t>inefficiency</a:t>
            </a:r>
            <a:r>
              <a:rPr lang="en-US" sz="2400" dirty="0" smtClean="0"/>
              <a:t>, low </a:t>
            </a:r>
            <a:r>
              <a:rPr lang="en-US" sz="2400" dirty="0" smtClean="0">
                <a:solidFill>
                  <a:schemeClr val="tx2"/>
                </a:solidFill>
              </a:rPr>
              <a:t>job satisfaction</a:t>
            </a:r>
            <a:r>
              <a:rPr lang="en-US" sz="2400" dirty="0" smtClean="0"/>
              <a:t> and low </a:t>
            </a:r>
            <a:r>
              <a:rPr lang="en-US" sz="2400" dirty="0" smtClean="0">
                <a:solidFill>
                  <a:schemeClr val="tx2"/>
                </a:solidFill>
              </a:rPr>
              <a:t>job performance</a:t>
            </a:r>
          </a:p>
          <a:p>
            <a:pPr lvl="1">
              <a:defRPr/>
            </a:pPr>
            <a:r>
              <a:rPr lang="en-US" sz="2000" dirty="0" smtClean="0"/>
              <a:t>A qualified test designer will be </a:t>
            </a:r>
            <a:r>
              <a:rPr lang="en-US" sz="2000" dirty="0" smtClean="0">
                <a:solidFill>
                  <a:schemeClr val="tx2"/>
                </a:solidFill>
              </a:rPr>
              <a:t>bored </a:t>
            </a:r>
            <a:r>
              <a:rPr lang="en-US" sz="2000" dirty="0" smtClean="0"/>
              <a:t>with other tasks and look for a job in development</a:t>
            </a:r>
          </a:p>
          <a:p>
            <a:pPr lvl="1">
              <a:defRPr/>
            </a:pPr>
            <a:r>
              <a:rPr lang="en-US" sz="2000" dirty="0" smtClean="0"/>
              <a:t>A qualified test evaluator will </a:t>
            </a:r>
            <a:r>
              <a:rPr lang="en-US" sz="2000" dirty="0" smtClean="0">
                <a:solidFill>
                  <a:schemeClr val="tx2"/>
                </a:solidFill>
              </a:rPr>
              <a:t>not understand</a:t>
            </a:r>
            <a:r>
              <a:rPr lang="en-US" sz="2000" dirty="0" smtClean="0"/>
              <a:t> the benefits of test criteria</a:t>
            </a:r>
          </a:p>
          <a:p>
            <a:pPr>
              <a:defRPr/>
            </a:pPr>
            <a:r>
              <a:rPr lang="en-US" sz="2400" dirty="0" smtClean="0"/>
              <a:t>Test evaluators have the </a:t>
            </a:r>
            <a:r>
              <a:rPr lang="en-US" sz="2400" dirty="0" smtClean="0">
                <a:solidFill>
                  <a:schemeClr val="tx2"/>
                </a:solidFill>
              </a:rPr>
              <a:t>domain knowledge</a:t>
            </a:r>
            <a:r>
              <a:rPr lang="en-US" sz="2400" dirty="0" smtClean="0"/>
              <a:t>, so they </a:t>
            </a:r>
            <a:r>
              <a:rPr lang="en-US" sz="2400" dirty="0" smtClean="0">
                <a:solidFill>
                  <a:schemeClr val="tx2"/>
                </a:solidFill>
              </a:rPr>
              <a:t>must</a:t>
            </a:r>
            <a:r>
              <a:rPr lang="en-US" sz="2400" dirty="0" smtClean="0"/>
              <a:t> be free to add tests that “blind” engineering processes will not think of</a:t>
            </a:r>
          </a:p>
          <a:p>
            <a:r>
              <a:rPr lang="en-US" sz="2400" dirty="0" smtClean="0"/>
              <a:t>The four test activities are </a:t>
            </a:r>
            <a:r>
              <a:rPr lang="en-US" sz="2400" dirty="0" smtClean="0">
                <a:solidFill>
                  <a:schemeClr val="tx2"/>
                </a:solidFill>
              </a:rPr>
              <a:t>quite different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E8A8A-8C88-46EB-A4F9-387E7AC2981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4463" y="5557473"/>
            <a:ext cx="8875712" cy="954107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Many test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teams use the same people for ALL FOUR activities 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Applying Test Activities</a:t>
            </a:r>
          </a:p>
        </p:txBody>
      </p:sp>
      <p:sp>
        <p:nvSpPr>
          <p:cNvPr id="3277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B89E6E-D2AD-4E38-B35C-A52C7C9E3878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5800" y="1885950"/>
            <a:ext cx="7772400" cy="2062103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To use our people effectively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and to test efficiently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we need a process that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22787" y="4348163"/>
            <a:ext cx="8298426" cy="1323439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lets test designers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raise their level of abstraction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2955" y="5037676"/>
            <a:ext cx="8318089" cy="646331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raise their level of abstraction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12948" y="5006898"/>
            <a:ext cx="8310716" cy="707886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raise their level of abstraction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MDTD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002890"/>
            <a:ext cx="8966200" cy="5602698"/>
          </a:xfrm>
        </p:spPr>
        <p:txBody>
          <a:bodyPr/>
          <a:lstStyle/>
          <a:p>
            <a:r>
              <a:rPr lang="en-US" dirty="0" smtClean="0"/>
              <a:t>This approach lets </a:t>
            </a:r>
            <a:r>
              <a:rPr lang="en-US" dirty="0" smtClean="0">
                <a:solidFill>
                  <a:schemeClr val="tx2"/>
                </a:solidFill>
              </a:rPr>
              <a:t>one test designer </a:t>
            </a:r>
            <a:r>
              <a:rPr lang="en-US" dirty="0" smtClean="0"/>
              <a:t>do the math</a:t>
            </a:r>
          </a:p>
          <a:p>
            <a:r>
              <a:rPr lang="en-US" dirty="0" smtClean="0"/>
              <a:t>Then traditional </a:t>
            </a:r>
            <a:r>
              <a:rPr lang="en-US" dirty="0" smtClean="0">
                <a:solidFill>
                  <a:schemeClr val="tx2"/>
                </a:solidFill>
              </a:rPr>
              <a:t>testers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programmers</a:t>
            </a:r>
            <a:r>
              <a:rPr lang="en-US" dirty="0" smtClean="0"/>
              <a:t> can do their parts</a:t>
            </a:r>
          </a:p>
          <a:p>
            <a:pPr lvl="1"/>
            <a:r>
              <a:rPr lang="en-US" dirty="0" smtClean="0"/>
              <a:t>Find values</a:t>
            </a:r>
          </a:p>
          <a:p>
            <a:pPr lvl="1"/>
            <a:r>
              <a:rPr lang="en-US" dirty="0" smtClean="0"/>
              <a:t>Automate the tests</a:t>
            </a:r>
          </a:p>
          <a:p>
            <a:pPr lvl="1"/>
            <a:r>
              <a:rPr lang="en-US" dirty="0" smtClean="0"/>
              <a:t>Run the tests</a:t>
            </a:r>
          </a:p>
          <a:p>
            <a:pPr lvl="1"/>
            <a:r>
              <a:rPr lang="en-US" dirty="0" smtClean="0"/>
              <a:t>Evaluate the tests</a:t>
            </a:r>
          </a:p>
          <a:p>
            <a:pPr marL="285750" lvl="1" indent="-285750">
              <a:buSzPct val="75000"/>
              <a:buFont typeface="Monotype Sorts" charset="2"/>
              <a:buChar char="n"/>
            </a:pPr>
            <a:r>
              <a:rPr lang="en-US" dirty="0" smtClean="0"/>
              <a:t>Just like in </a:t>
            </a:r>
            <a:r>
              <a:rPr lang="en-US" dirty="0" smtClean="0">
                <a:solidFill>
                  <a:schemeClr val="tx2"/>
                </a:solidFill>
              </a:rPr>
              <a:t>traditional engineering</a:t>
            </a:r>
            <a:r>
              <a:rPr lang="en-US" dirty="0" smtClean="0"/>
              <a:t> … an engineer constructs models with calculus, then gives direction to carpenters, electricians, technicians,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E8A8A-8C88-46EB-A4F9-387E7AC2981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54207" y="5984738"/>
            <a:ext cx="5624059" cy="584775"/>
          </a:xfrm>
          <a:prstGeom prst="rect">
            <a:avLst/>
          </a:prstGeom>
          <a:gradFill flip="none" rotWithShape="1">
            <a:gsLst>
              <a:gs pos="15000">
                <a:schemeClr val="bg1">
                  <a:lumMod val="75000"/>
                </a:schemeClr>
              </a:gs>
              <a:gs pos="47000">
                <a:schemeClr val="bg1">
                  <a:lumMod val="60000"/>
                  <a:lumOff val="40000"/>
                </a:schemeClr>
              </a:gs>
              <a:gs pos="96000">
                <a:schemeClr val="bg1">
                  <a:lumMod val="75000"/>
                </a:schemeClr>
              </a:gs>
            </a:gsLst>
            <a:lin ang="5400000" scaled="0"/>
            <a:tileRect/>
          </a:gradFill>
          <a:ln w="1905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Testers </a:t>
            </a:r>
            <a:r>
              <a:rPr lang="en-US" altLang="zh-CN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ain’t</a:t>
            </a:r>
            <a:r>
              <a:rPr lang="en-US" altLang="zh-CN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 mathematicians !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Model-Driven Test Design</a:t>
            </a:r>
          </a:p>
        </p:txBody>
      </p:sp>
      <p:sp>
        <p:nvSpPr>
          <p:cNvPr id="337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294F79-DEBF-444C-9DAB-51F4E2415D78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3188" y="3597275"/>
            <a:ext cx="1382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software artifact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03388" y="1125538"/>
            <a:ext cx="1382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model / structure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03588" y="1125538"/>
            <a:ext cx="1801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requirements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42000" y="971550"/>
            <a:ext cx="2019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refined requirements / test specs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559675" y="3960813"/>
            <a:ext cx="1382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input values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00750" y="5443538"/>
            <a:ext cx="1001713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cases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06900" y="5443538"/>
            <a:ext cx="1146175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scripts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13050" y="5443538"/>
            <a:ext cx="1146175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results</a:t>
            </a:r>
          </a:p>
        </p:txBody>
      </p:sp>
      <p:cxnSp>
        <p:nvCxnSpPr>
          <p:cNvPr id="16" name="Curved Connector 15"/>
          <p:cNvCxnSpPr>
            <a:stCxn id="7" idx="0"/>
            <a:endCxn id="8" idx="1"/>
          </p:cNvCxnSpPr>
          <p:nvPr/>
        </p:nvCxnSpPr>
        <p:spPr bwMode="auto">
          <a:xfrm rot="5400000" flipH="1" flipV="1">
            <a:off x="189706" y="2083594"/>
            <a:ext cx="2117725" cy="909638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hape 24"/>
          <p:cNvCxnSpPr>
            <a:stCxn id="11" idx="2"/>
            <a:endCxn id="12" idx="3"/>
          </p:cNvCxnSpPr>
          <p:nvPr/>
        </p:nvCxnSpPr>
        <p:spPr bwMode="auto">
          <a:xfrm rot="5400000">
            <a:off x="7062788" y="4608513"/>
            <a:ext cx="1128712" cy="1249362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230313" y="5443538"/>
            <a:ext cx="1135062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pass / fail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3005138" y="1479550"/>
            <a:ext cx="5191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3" name="Straight Arrow Connector 52"/>
          <p:cNvCxnSpPr>
            <a:stCxn id="9" idx="3"/>
            <a:endCxn id="10" idx="1"/>
          </p:cNvCxnSpPr>
          <p:nvPr/>
        </p:nvCxnSpPr>
        <p:spPr bwMode="auto">
          <a:xfrm flipV="1">
            <a:off x="5105400" y="1479550"/>
            <a:ext cx="736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0800000">
            <a:off x="2300288" y="5795963"/>
            <a:ext cx="636587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10800000">
            <a:off x="3848100" y="5795963"/>
            <a:ext cx="63658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10800000">
            <a:off x="5448300" y="5795963"/>
            <a:ext cx="63658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565275" y="3433763"/>
            <a:ext cx="2417763" cy="1016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Bradley Hand ITC" pitchFamily="66" charset="0"/>
              </a:rPr>
              <a:t>IMPLEMENTATION</a:t>
            </a:r>
          </a:p>
          <a:p>
            <a:pPr algn="ctr"/>
            <a:r>
              <a:rPr lang="en-US"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>
                <a:latin typeface="Bradley Hand ITC" pitchFamily="66" charset="0"/>
              </a:rPr>
              <a:t>LEVEL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084888" y="2398713"/>
            <a:ext cx="1990725" cy="1016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Bradley Hand ITC" pitchFamily="66" charset="0"/>
              </a:rPr>
              <a:t>DESIGN</a:t>
            </a:r>
          </a:p>
          <a:p>
            <a:pPr algn="ctr"/>
            <a:r>
              <a:rPr lang="en-US"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>
                <a:latin typeface="Bradley Hand ITC" pitchFamily="66" charset="0"/>
              </a:rPr>
              <a:t>LEVEL</a:t>
            </a:r>
          </a:p>
        </p:txBody>
      </p:sp>
      <p:cxnSp>
        <p:nvCxnSpPr>
          <p:cNvPr id="20" name="Shape 19"/>
          <p:cNvCxnSpPr>
            <a:stCxn id="10" idx="3"/>
            <a:endCxn id="11" idx="0"/>
          </p:cNvCxnSpPr>
          <p:nvPr/>
        </p:nvCxnSpPr>
        <p:spPr bwMode="auto">
          <a:xfrm>
            <a:off x="7861300" y="1479550"/>
            <a:ext cx="390525" cy="2481263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>
            <a:off x="149225" y="3479800"/>
            <a:ext cx="8845550" cy="1588"/>
          </a:xfrm>
          <a:prstGeom prst="line">
            <a:avLst/>
          </a:prstGeom>
          <a:noFill/>
          <a:ln w="57150" algn="ctr">
            <a:solidFill>
              <a:srgbClr val="FF0066"/>
            </a:solidFill>
            <a:prstDash val="sysDot"/>
            <a:round/>
            <a:headEnd type="none" w="sm" len="sm"/>
            <a:tailEnd type="none" w="sm" len="sm"/>
          </a:ln>
        </p:spPr>
      </p:cxnSp>
      <p:cxnSp>
        <p:nvCxnSpPr>
          <p:cNvPr id="27" name="Curved Connector 15"/>
          <p:cNvCxnSpPr>
            <a:cxnSpLocks noChangeShapeType="1"/>
            <a:endCxn id="28" idx="1"/>
          </p:cNvCxnSpPr>
          <p:nvPr/>
        </p:nvCxnSpPr>
        <p:spPr bwMode="auto">
          <a:xfrm flipV="1">
            <a:off x="1122363" y="2432050"/>
            <a:ext cx="2100262" cy="1143000"/>
          </a:xfrm>
          <a:prstGeom prst="curvedConnector3">
            <a:avLst>
              <a:gd name="adj1" fmla="val 17338"/>
            </a:avLst>
          </a:prstGeom>
          <a:noFill/>
          <a:ln w="38100" algn="ctr">
            <a:solidFill>
              <a:srgbClr val="FF6600"/>
            </a:solidFill>
            <a:round/>
            <a:headEnd type="none" w="sm" len="sm"/>
            <a:tailEnd type="arrow" w="med" len="med"/>
          </a:ln>
        </p:spPr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22625" y="2078038"/>
            <a:ext cx="180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requirements</a:t>
            </a:r>
          </a:p>
        </p:txBody>
      </p:sp>
      <p:cxnSp>
        <p:nvCxnSpPr>
          <p:cNvPr id="30" name="Curved Connector 15"/>
          <p:cNvCxnSpPr>
            <a:cxnSpLocks noChangeShapeType="1"/>
            <a:stCxn id="28" idx="3"/>
            <a:endCxn id="10" idx="1"/>
          </p:cNvCxnSpPr>
          <p:nvPr/>
        </p:nvCxnSpPr>
        <p:spPr bwMode="auto">
          <a:xfrm flipV="1">
            <a:off x="5024438" y="1479550"/>
            <a:ext cx="817562" cy="9525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FF6600"/>
            </a:solidFill>
            <a:round/>
            <a:headEnd type="none" w="sm" len="sm"/>
            <a:tailEnd type="arrow" w="med" len="med"/>
          </a:ln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6" grpId="0"/>
      <p:bldP spid="67" grpId="0" animBg="1"/>
      <p:bldP spid="68" grpId="0" animBg="1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Model-Driven Test Design – Steps</a:t>
            </a:r>
          </a:p>
        </p:txBody>
      </p:sp>
      <p:sp>
        <p:nvSpPr>
          <p:cNvPr id="3481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348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1F16BB-FE78-4CB5-BC78-AFB15379FB10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103188" y="3597275"/>
            <a:ext cx="1382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software artifact</a:t>
            </a:r>
          </a:p>
        </p:txBody>
      </p:sp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1589088" y="1125538"/>
            <a:ext cx="1382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model / structure</a:t>
            </a:r>
          </a:p>
        </p:txBody>
      </p:sp>
      <p:sp>
        <p:nvSpPr>
          <p:cNvPr id="34824" name="TextBox 8"/>
          <p:cNvSpPr txBox="1">
            <a:spLocks noChangeArrowheads="1"/>
          </p:cNvSpPr>
          <p:nvPr/>
        </p:nvSpPr>
        <p:spPr bwMode="auto">
          <a:xfrm>
            <a:off x="3360738" y="1125538"/>
            <a:ext cx="1801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requirements</a:t>
            </a:r>
          </a:p>
        </p:txBody>
      </p:sp>
      <p:sp>
        <p:nvSpPr>
          <p:cNvPr id="34825" name="TextBox 9"/>
          <p:cNvSpPr txBox="1">
            <a:spLocks noChangeArrowheads="1"/>
          </p:cNvSpPr>
          <p:nvPr/>
        </p:nvSpPr>
        <p:spPr bwMode="auto">
          <a:xfrm>
            <a:off x="5564188" y="971550"/>
            <a:ext cx="2019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refined requirements / test specs</a:t>
            </a:r>
          </a:p>
        </p:txBody>
      </p:sp>
      <p:sp>
        <p:nvSpPr>
          <p:cNvPr id="34826" name="TextBox 10"/>
          <p:cNvSpPr txBox="1">
            <a:spLocks noChangeArrowheads="1"/>
          </p:cNvSpPr>
          <p:nvPr/>
        </p:nvSpPr>
        <p:spPr bwMode="auto">
          <a:xfrm>
            <a:off x="7559675" y="3952875"/>
            <a:ext cx="1382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input values</a:t>
            </a:r>
          </a:p>
        </p:txBody>
      </p:sp>
      <p:sp>
        <p:nvSpPr>
          <p:cNvPr id="34827" name="TextBox 11"/>
          <p:cNvSpPr txBox="1">
            <a:spLocks noChangeArrowheads="1"/>
          </p:cNvSpPr>
          <p:nvPr/>
        </p:nvSpPr>
        <p:spPr bwMode="auto">
          <a:xfrm>
            <a:off x="6000750" y="5449888"/>
            <a:ext cx="1001713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cases</a:t>
            </a:r>
          </a:p>
        </p:txBody>
      </p:sp>
      <p:sp>
        <p:nvSpPr>
          <p:cNvPr id="34828" name="TextBox 12"/>
          <p:cNvSpPr txBox="1">
            <a:spLocks noChangeArrowheads="1"/>
          </p:cNvSpPr>
          <p:nvPr/>
        </p:nvSpPr>
        <p:spPr bwMode="auto">
          <a:xfrm>
            <a:off x="4406900" y="5449888"/>
            <a:ext cx="1146175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scripts</a:t>
            </a:r>
          </a:p>
        </p:txBody>
      </p:sp>
      <p:sp>
        <p:nvSpPr>
          <p:cNvPr id="34829" name="TextBox 13"/>
          <p:cNvSpPr txBox="1">
            <a:spLocks noChangeArrowheads="1"/>
          </p:cNvSpPr>
          <p:nvPr/>
        </p:nvSpPr>
        <p:spPr bwMode="auto">
          <a:xfrm>
            <a:off x="2813050" y="5449888"/>
            <a:ext cx="1146175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results</a:t>
            </a:r>
          </a:p>
        </p:txBody>
      </p:sp>
      <p:cxnSp>
        <p:nvCxnSpPr>
          <p:cNvPr id="16" name="Curved Connector 15"/>
          <p:cNvCxnSpPr>
            <a:stCxn id="34822" idx="0"/>
            <a:endCxn id="34823" idx="1"/>
          </p:cNvCxnSpPr>
          <p:nvPr/>
        </p:nvCxnSpPr>
        <p:spPr bwMode="auto">
          <a:xfrm rot="5400000" flipH="1" flipV="1">
            <a:off x="132556" y="2140744"/>
            <a:ext cx="2117725" cy="795338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hape 24"/>
          <p:cNvCxnSpPr>
            <a:stCxn id="34826" idx="2"/>
            <a:endCxn id="34827" idx="3"/>
          </p:cNvCxnSpPr>
          <p:nvPr/>
        </p:nvCxnSpPr>
        <p:spPr bwMode="auto">
          <a:xfrm rot="5400000">
            <a:off x="7055644" y="4607719"/>
            <a:ext cx="1143000" cy="1249362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832" name="TextBox 25"/>
          <p:cNvSpPr txBox="1">
            <a:spLocks noChangeArrowheads="1"/>
          </p:cNvSpPr>
          <p:nvPr/>
        </p:nvSpPr>
        <p:spPr bwMode="auto">
          <a:xfrm>
            <a:off x="1230313" y="5449888"/>
            <a:ext cx="1135062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pass / fail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2833688" y="1463675"/>
            <a:ext cx="663575" cy="158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3" name="Straight Arrow Connector 52"/>
          <p:cNvCxnSpPr>
            <a:endCxn id="34825" idx="1"/>
          </p:cNvCxnSpPr>
          <p:nvPr/>
        </p:nvCxnSpPr>
        <p:spPr bwMode="auto">
          <a:xfrm>
            <a:off x="4876800" y="1479550"/>
            <a:ext cx="6873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0800000">
            <a:off x="2300288" y="5802313"/>
            <a:ext cx="636587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10800000">
            <a:off x="3848100" y="5802313"/>
            <a:ext cx="63658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10800000">
            <a:off x="5448300" y="5802313"/>
            <a:ext cx="63658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838" name="TextBox 66"/>
          <p:cNvSpPr txBox="1">
            <a:spLocks noChangeArrowheads="1"/>
          </p:cNvSpPr>
          <p:nvPr/>
        </p:nvSpPr>
        <p:spPr bwMode="auto">
          <a:xfrm>
            <a:off x="1565275" y="3435350"/>
            <a:ext cx="2417763" cy="1016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Bradley Hand ITC" pitchFamily="66" charset="0"/>
              </a:rPr>
              <a:t>IMPLEMENTATION</a:t>
            </a:r>
          </a:p>
          <a:p>
            <a:pPr algn="ctr"/>
            <a:r>
              <a:rPr lang="en-US"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>
                <a:latin typeface="Bradley Hand ITC" pitchFamily="66" charset="0"/>
              </a:rPr>
              <a:t>LEVEL</a:t>
            </a:r>
          </a:p>
        </p:txBody>
      </p:sp>
      <p:sp>
        <p:nvSpPr>
          <p:cNvPr id="34839" name="TextBox 67"/>
          <p:cNvSpPr txBox="1">
            <a:spLocks noChangeArrowheads="1"/>
          </p:cNvSpPr>
          <p:nvPr/>
        </p:nvSpPr>
        <p:spPr bwMode="auto">
          <a:xfrm>
            <a:off x="6084888" y="2524125"/>
            <a:ext cx="1990725" cy="1016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Bradley Hand ITC" pitchFamily="66" charset="0"/>
              </a:rPr>
              <a:t>DESIGN</a:t>
            </a:r>
          </a:p>
          <a:p>
            <a:pPr algn="ctr"/>
            <a:r>
              <a:rPr lang="en-US"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>
                <a:latin typeface="Bradley Hand ITC" pitchFamily="66" charset="0"/>
              </a:rPr>
              <a:t>LEVEL</a:t>
            </a:r>
          </a:p>
        </p:txBody>
      </p:sp>
      <p:cxnSp>
        <p:nvCxnSpPr>
          <p:cNvPr id="20" name="Shape 19"/>
          <p:cNvCxnSpPr>
            <a:stCxn id="34825" idx="3"/>
            <a:endCxn id="34826" idx="0"/>
          </p:cNvCxnSpPr>
          <p:nvPr/>
        </p:nvCxnSpPr>
        <p:spPr bwMode="auto">
          <a:xfrm>
            <a:off x="7583488" y="1479550"/>
            <a:ext cx="668337" cy="247332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4841" name="Straight Connector 62"/>
          <p:cNvCxnSpPr>
            <a:cxnSpLocks noChangeShapeType="1"/>
          </p:cNvCxnSpPr>
          <p:nvPr/>
        </p:nvCxnSpPr>
        <p:spPr bwMode="auto">
          <a:xfrm>
            <a:off x="149225" y="3481388"/>
            <a:ext cx="8845550" cy="1587"/>
          </a:xfrm>
          <a:prstGeom prst="line">
            <a:avLst/>
          </a:prstGeom>
          <a:noFill/>
          <a:ln w="57150" algn="ctr">
            <a:solidFill>
              <a:srgbClr val="FF0066"/>
            </a:solidFill>
            <a:prstDash val="sysDot"/>
            <a:round/>
            <a:headEnd type="none" w="sm" len="sm"/>
            <a:tailEnd type="none" w="sm" len="sm"/>
          </a:ln>
        </p:spPr>
      </p:cxnSp>
      <p:sp>
        <p:nvSpPr>
          <p:cNvPr id="39" name="TextBox 38"/>
          <p:cNvSpPr txBox="1"/>
          <p:nvPr/>
        </p:nvSpPr>
        <p:spPr>
          <a:xfrm>
            <a:off x="639763" y="2057400"/>
            <a:ext cx="1052512" cy="40005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analysis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792413" y="960438"/>
            <a:ext cx="1136650" cy="40005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criterion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94238" y="960438"/>
            <a:ext cx="819150" cy="40005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refine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23175" y="1589088"/>
            <a:ext cx="1123950" cy="40005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generate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83463" y="5038725"/>
            <a:ext cx="1138237" cy="1014413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prefix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postfix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expected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70488" y="5167313"/>
            <a:ext cx="1208087" cy="40005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automate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33800" y="5126038"/>
            <a:ext cx="995363" cy="40005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execute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17738" y="5153025"/>
            <a:ext cx="1095375" cy="40005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evaluate</a:t>
            </a:r>
          </a:p>
        </p:txBody>
      </p:sp>
      <p:cxnSp>
        <p:nvCxnSpPr>
          <p:cNvPr id="34850" name="Curved Connector 15"/>
          <p:cNvCxnSpPr>
            <a:cxnSpLocks noChangeShapeType="1"/>
            <a:endCxn id="34851" idx="1"/>
          </p:cNvCxnSpPr>
          <p:nvPr/>
        </p:nvCxnSpPr>
        <p:spPr bwMode="auto">
          <a:xfrm flipV="1">
            <a:off x="1122363" y="2432050"/>
            <a:ext cx="2100262" cy="1143000"/>
          </a:xfrm>
          <a:prstGeom prst="curvedConnector3">
            <a:avLst>
              <a:gd name="adj1" fmla="val 17338"/>
            </a:avLst>
          </a:prstGeom>
          <a:noFill/>
          <a:ln w="38100" algn="ctr">
            <a:solidFill>
              <a:srgbClr val="FF6600"/>
            </a:solidFill>
            <a:round/>
            <a:headEnd type="none" w="sm" len="sm"/>
            <a:tailEnd type="arrow" w="med" len="med"/>
          </a:ln>
        </p:spPr>
      </p:cxnSp>
      <p:sp>
        <p:nvSpPr>
          <p:cNvPr id="34851" name="TextBox 34"/>
          <p:cNvSpPr txBox="1">
            <a:spLocks noChangeArrowheads="1"/>
          </p:cNvSpPr>
          <p:nvPr/>
        </p:nvSpPr>
        <p:spPr bwMode="auto">
          <a:xfrm>
            <a:off x="3222625" y="2078038"/>
            <a:ext cx="1801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Comic Sans MS" pitchFamily="66" charset="0"/>
                <a:cs typeface="Shruti" pitchFamily="2"/>
              </a:rPr>
              <a:t>test requirements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65288" y="2532063"/>
            <a:ext cx="1285875" cy="708025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domain analysis</a:t>
            </a:r>
          </a:p>
        </p:txBody>
      </p:sp>
      <p:cxnSp>
        <p:nvCxnSpPr>
          <p:cNvPr id="34853" name="Curved Connector 15"/>
          <p:cNvCxnSpPr>
            <a:cxnSpLocks noChangeShapeType="1"/>
            <a:stCxn id="34851" idx="3"/>
            <a:endCxn id="34825" idx="1"/>
          </p:cNvCxnSpPr>
          <p:nvPr/>
        </p:nvCxnSpPr>
        <p:spPr bwMode="auto">
          <a:xfrm flipV="1">
            <a:off x="5024438" y="1479550"/>
            <a:ext cx="539750" cy="952500"/>
          </a:xfrm>
          <a:prstGeom prst="curvedConnector3">
            <a:avLst>
              <a:gd name="adj1" fmla="val 50000"/>
            </a:avLst>
          </a:prstGeom>
          <a:noFill/>
          <a:ln w="38100" algn="ctr">
            <a:solidFill>
              <a:srgbClr val="FF6600"/>
            </a:solidFill>
            <a:round/>
            <a:headEnd type="none" w="sm" len="sm"/>
            <a:tailEnd type="arrow" w="med" len="med"/>
          </a:ln>
        </p:spPr>
      </p:cxn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041650" y="2562225"/>
            <a:ext cx="4600575" cy="2070100"/>
            <a:chOff x="3041822" y="2562130"/>
            <a:chExt cx="4600955" cy="2069438"/>
          </a:xfrm>
        </p:grpSpPr>
        <p:sp>
          <p:nvSpPr>
            <p:cNvPr id="49" name="Left Brace 48"/>
            <p:cNvSpPr/>
            <p:nvPr/>
          </p:nvSpPr>
          <p:spPr>
            <a:xfrm rot="4719087">
              <a:off x="4974912" y="1963702"/>
              <a:ext cx="734777" cy="4600955"/>
            </a:xfrm>
            <a:prstGeom prst="leftBrace">
              <a:avLst>
                <a:gd name="adj1" fmla="val 8333"/>
                <a:gd name="adj2" fmla="val 49690"/>
              </a:avLst>
            </a:prstGeom>
            <a:ln w="3810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4857" name="Group 89"/>
            <p:cNvGrpSpPr>
              <a:grpSpLocks/>
            </p:cNvGrpSpPr>
            <p:nvPr/>
          </p:nvGrpSpPr>
          <p:grpSpPr bwMode="auto">
            <a:xfrm rot="-677690">
              <a:off x="4562954" y="2562130"/>
              <a:ext cx="999582" cy="1367073"/>
              <a:chOff x="4698749" y="2544024"/>
              <a:chExt cx="999582" cy="1367073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5287542" y="2655110"/>
                <a:ext cx="411197" cy="1252137"/>
              </a:xfrm>
              <a:custGeom>
                <a:avLst/>
                <a:gdLst>
                  <a:gd name="connsiteX0" fmla="*/ 0 w 411108"/>
                  <a:gd name="connsiteY0" fmla="*/ 1252009 h 1252009"/>
                  <a:gd name="connsiteX1" fmla="*/ 9054 w 411108"/>
                  <a:gd name="connsiteY1" fmla="*/ 790282 h 1252009"/>
                  <a:gd name="connsiteX2" fmla="*/ 18107 w 411108"/>
                  <a:gd name="connsiteY2" fmla="*/ 672587 h 1252009"/>
                  <a:gd name="connsiteX3" fmla="*/ 45268 w 411108"/>
                  <a:gd name="connsiteY3" fmla="*/ 582053 h 1252009"/>
                  <a:gd name="connsiteX4" fmla="*/ 63375 w 411108"/>
                  <a:gd name="connsiteY4" fmla="*/ 518678 h 1252009"/>
                  <a:gd name="connsiteX5" fmla="*/ 99588 w 411108"/>
                  <a:gd name="connsiteY5" fmla="*/ 455304 h 1252009"/>
                  <a:gd name="connsiteX6" fmla="*/ 108642 w 411108"/>
                  <a:gd name="connsiteY6" fmla="*/ 428144 h 1252009"/>
                  <a:gd name="connsiteX7" fmla="*/ 135802 w 411108"/>
                  <a:gd name="connsiteY7" fmla="*/ 391930 h 1252009"/>
                  <a:gd name="connsiteX8" fmla="*/ 181070 w 411108"/>
                  <a:gd name="connsiteY8" fmla="*/ 328556 h 1252009"/>
                  <a:gd name="connsiteX9" fmla="*/ 244444 w 411108"/>
                  <a:gd name="connsiteY9" fmla="*/ 228967 h 1252009"/>
                  <a:gd name="connsiteX10" fmla="*/ 325925 w 411108"/>
                  <a:gd name="connsiteY10" fmla="*/ 111272 h 1252009"/>
                  <a:gd name="connsiteX11" fmla="*/ 353085 w 411108"/>
                  <a:gd name="connsiteY11" fmla="*/ 75059 h 1252009"/>
                  <a:gd name="connsiteX12" fmla="*/ 371192 w 411108"/>
                  <a:gd name="connsiteY12" fmla="*/ 47898 h 1252009"/>
                  <a:gd name="connsiteX13" fmla="*/ 407406 w 411108"/>
                  <a:gd name="connsiteY13" fmla="*/ 2631 h 12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1108" h="1252009">
                    <a:moveTo>
                      <a:pt x="0" y="1252009"/>
                    </a:moveTo>
                    <a:cubicBezTo>
                      <a:pt x="3018" y="1098100"/>
                      <a:pt x="4246" y="944145"/>
                      <a:pt x="9054" y="790282"/>
                    </a:cubicBezTo>
                    <a:cubicBezTo>
                      <a:pt x="10283" y="750954"/>
                      <a:pt x="13510" y="711665"/>
                      <a:pt x="18107" y="672587"/>
                    </a:cubicBezTo>
                    <a:cubicBezTo>
                      <a:pt x="21300" y="645447"/>
                      <a:pt x="39317" y="605857"/>
                      <a:pt x="45268" y="582053"/>
                    </a:cubicBezTo>
                    <a:cubicBezTo>
                      <a:pt x="48170" y="570445"/>
                      <a:pt x="56879" y="531670"/>
                      <a:pt x="63375" y="518678"/>
                    </a:cubicBezTo>
                    <a:cubicBezTo>
                      <a:pt x="74256" y="496916"/>
                      <a:pt x="88707" y="477066"/>
                      <a:pt x="99588" y="455304"/>
                    </a:cubicBezTo>
                    <a:cubicBezTo>
                      <a:pt x="103856" y="446768"/>
                      <a:pt x="103907" y="436430"/>
                      <a:pt x="108642" y="428144"/>
                    </a:cubicBezTo>
                    <a:cubicBezTo>
                      <a:pt x="116128" y="415043"/>
                      <a:pt x="127805" y="404726"/>
                      <a:pt x="135802" y="391930"/>
                    </a:cubicBezTo>
                    <a:cubicBezTo>
                      <a:pt x="175521" y="328378"/>
                      <a:pt x="129294" y="380330"/>
                      <a:pt x="181070" y="328556"/>
                    </a:cubicBezTo>
                    <a:cubicBezTo>
                      <a:pt x="204412" y="258524"/>
                      <a:pt x="169387" y="354063"/>
                      <a:pt x="244444" y="228967"/>
                    </a:cubicBezTo>
                    <a:cubicBezTo>
                      <a:pt x="287130" y="157823"/>
                      <a:pt x="261047" y="197776"/>
                      <a:pt x="325925" y="111272"/>
                    </a:cubicBezTo>
                    <a:cubicBezTo>
                      <a:pt x="334978" y="99201"/>
                      <a:pt x="344715" y="87614"/>
                      <a:pt x="353085" y="75059"/>
                    </a:cubicBezTo>
                    <a:cubicBezTo>
                      <a:pt x="359121" y="66005"/>
                      <a:pt x="364226" y="56257"/>
                      <a:pt x="371192" y="47898"/>
                    </a:cubicBezTo>
                    <a:cubicBezTo>
                      <a:pt x="411108" y="0"/>
                      <a:pt x="388420" y="40605"/>
                      <a:pt x="407406" y="2631"/>
                    </a:cubicBezTo>
                  </a:path>
                </a:pathLst>
              </a:cu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 flipH="1">
                <a:off x="4698270" y="2741878"/>
                <a:ext cx="590599" cy="1128351"/>
              </a:xfrm>
              <a:custGeom>
                <a:avLst/>
                <a:gdLst>
                  <a:gd name="connsiteX0" fmla="*/ 0 w 411108"/>
                  <a:gd name="connsiteY0" fmla="*/ 1252009 h 1252009"/>
                  <a:gd name="connsiteX1" fmla="*/ 9054 w 411108"/>
                  <a:gd name="connsiteY1" fmla="*/ 790282 h 1252009"/>
                  <a:gd name="connsiteX2" fmla="*/ 18107 w 411108"/>
                  <a:gd name="connsiteY2" fmla="*/ 672587 h 1252009"/>
                  <a:gd name="connsiteX3" fmla="*/ 45268 w 411108"/>
                  <a:gd name="connsiteY3" fmla="*/ 582053 h 1252009"/>
                  <a:gd name="connsiteX4" fmla="*/ 63375 w 411108"/>
                  <a:gd name="connsiteY4" fmla="*/ 518678 h 1252009"/>
                  <a:gd name="connsiteX5" fmla="*/ 99588 w 411108"/>
                  <a:gd name="connsiteY5" fmla="*/ 455304 h 1252009"/>
                  <a:gd name="connsiteX6" fmla="*/ 108642 w 411108"/>
                  <a:gd name="connsiteY6" fmla="*/ 428144 h 1252009"/>
                  <a:gd name="connsiteX7" fmla="*/ 135802 w 411108"/>
                  <a:gd name="connsiteY7" fmla="*/ 391930 h 1252009"/>
                  <a:gd name="connsiteX8" fmla="*/ 181070 w 411108"/>
                  <a:gd name="connsiteY8" fmla="*/ 328556 h 1252009"/>
                  <a:gd name="connsiteX9" fmla="*/ 244444 w 411108"/>
                  <a:gd name="connsiteY9" fmla="*/ 228967 h 1252009"/>
                  <a:gd name="connsiteX10" fmla="*/ 325925 w 411108"/>
                  <a:gd name="connsiteY10" fmla="*/ 111272 h 1252009"/>
                  <a:gd name="connsiteX11" fmla="*/ 353085 w 411108"/>
                  <a:gd name="connsiteY11" fmla="*/ 75059 h 1252009"/>
                  <a:gd name="connsiteX12" fmla="*/ 371192 w 411108"/>
                  <a:gd name="connsiteY12" fmla="*/ 47898 h 1252009"/>
                  <a:gd name="connsiteX13" fmla="*/ 407406 w 411108"/>
                  <a:gd name="connsiteY13" fmla="*/ 2631 h 12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1108" h="1252009">
                    <a:moveTo>
                      <a:pt x="0" y="1252009"/>
                    </a:moveTo>
                    <a:cubicBezTo>
                      <a:pt x="3018" y="1098100"/>
                      <a:pt x="4246" y="944145"/>
                      <a:pt x="9054" y="790282"/>
                    </a:cubicBezTo>
                    <a:cubicBezTo>
                      <a:pt x="10283" y="750954"/>
                      <a:pt x="13510" y="711665"/>
                      <a:pt x="18107" y="672587"/>
                    </a:cubicBezTo>
                    <a:cubicBezTo>
                      <a:pt x="21300" y="645447"/>
                      <a:pt x="39317" y="605857"/>
                      <a:pt x="45268" y="582053"/>
                    </a:cubicBezTo>
                    <a:cubicBezTo>
                      <a:pt x="48170" y="570445"/>
                      <a:pt x="56879" y="531670"/>
                      <a:pt x="63375" y="518678"/>
                    </a:cubicBezTo>
                    <a:cubicBezTo>
                      <a:pt x="74256" y="496916"/>
                      <a:pt x="88707" y="477066"/>
                      <a:pt x="99588" y="455304"/>
                    </a:cubicBezTo>
                    <a:cubicBezTo>
                      <a:pt x="103856" y="446768"/>
                      <a:pt x="103907" y="436430"/>
                      <a:pt x="108642" y="428144"/>
                    </a:cubicBezTo>
                    <a:cubicBezTo>
                      <a:pt x="116128" y="415043"/>
                      <a:pt x="127805" y="404726"/>
                      <a:pt x="135802" y="391930"/>
                    </a:cubicBezTo>
                    <a:cubicBezTo>
                      <a:pt x="175521" y="328378"/>
                      <a:pt x="129294" y="380330"/>
                      <a:pt x="181070" y="328556"/>
                    </a:cubicBezTo>
                    <a:cubicBezTo>
                      <a:pt x="204412" y="258524"/>
                      <a:pt x="169387" y="354063"/>
                      <a:pt x="244444" y="228967"/>
                    </a:cubicBezTo>
                    <a:cubicBezTo>
                      <a:pt x="287130" y="157823"/>
                      <a:pt x="261047" y="197776"/>
                      <a:pt x="325925" y="111272"/>
                    </a:cubicBezTo>
                    <a:cubicBezTo>
                      <a:pt x="334978" y="99201"/>
                      <a:pt x="344715" y="87614"/>
                      <a:pt x="353085" y="75059"/>
                    </a:cubicBezTo>
                    <a:cubicBezTo>
                      <a:pt x="359121" y="66005"/>
                      <a:pt x="364226" y="56257"/>
                      <a:pt x="371192" y="47898"/>
                    </a:cubicBezTo>
                    <a:cubicBezTo>
                      <a:pt x="411108" y="0"/>
                      <a:pt x="388420" y="40605"/>
                      <a:pt x="407406" y="2631"/>
                    </a:cubicBezTo>
                  </a:path>
                </a:pathLst>
              </a:cu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6" name="Straight Arrow Connector 55"/>
              <p:cNvCxnSpPr>
                <a:stCxn id="52" idx="0"/>
              </p:cNvCxnSpPr>
              <p:nvPr/>
            </p:nvCxnSpPr>
            <p:spPr>
              <a:xfrm flipH="1" flipV="1">
                <a:off x="5240321" y="2540771"/>
                <a:ext cx="46042" cy="1366401"/>
              </a:xfrm>
              <a:prstGeom prst="straightConnector1">
                <a:avLst/>
              </a:prstGeom>
              <a:ln w="38100">
                <a:solidFill>
                  <a:schemeClr val="accent1">
                    <a:lumMod val="40000"/>
                    <a:lumOff val="6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TextBox 56"/>
          <p:cNvSpPr txBox="1"/>
          <p:nvPr/>
        </p:nvSpPr>
        <p:spPr>
          <a:xfrm rot="21030169">
            <a:off x="4832350" y="4314825"/>
            <a:ext cx="1166813" cy="40005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feedback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6" grpId="0" animBg="1"/>
      <p:bldP spid="5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139825" y="147145"/>
            <a:ext cx="6931025" cy="985464"/>
          </a:xfrm>
        </p:spPr>
        <p:txBody>
          <a:bodyPr/>
          <a:lstStyle/>
          <a:p>
            <a:r>
              <a:rPr lang="en-US" dirty="0" smtClean="0"/>
              <a:t>MDTD – Activities</a:t>
            </a:r>
          </a:p>
        </p:txBody>
      </p:sp>
      <p:sp>
        <p:nvSpPr>
          <p:cNvPr id="358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EEF379-53FE-4FF6-BEF8-8B5B44366513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103188" y="3616939"/>
            <a:ext cx="1382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software artifact</a:t>
            </a:r>
          </a:p>
        </p:txBody>
      </p:sp>
      <p:sp>
        <p:nvSpPr>
          <p:cNvPr id="35847" name="TextBox 7"/>
          <p:cNvSpPr txBox="1">
            <a:spLocks noChangeArrowheads="1"/>
          </p:cNvSpPr>
          <p:nvPr/>
        </p:nvSpPr>
        <p:spPr bwMode="auto">
          <a:xfrm>
            <a:off x="1703388" y="1145202"/>
            <a:ext cx="1382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model / structure</a:t>
            </a:r>
          </a:p>
        </p:txBody>
      </p:sp>
      <p:sp>
        <p:nvSpPr>
          <p:cNvPr id="35848" name="TextBox 8"/>
          <p:cNvSpPr txBox="1">
            <a:spLocks noChangeArrowheads="1"/>
          </p:cNvSpPr>
          <p:nvPr/>
        </p:nvSpPr>
        <p:spPr bwMode="auto">
          <a:xfrm>
            <a:off x="3303588" y="1145202"/>
            <a:ext cx="1801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requirements</a:t>
            </a:r>
          </a:p>
        </p:txBody>
      </p:sp>
      <p:sp>
        <p:nvSpPr>
          <p:cNvPr id="35849" name="TextBox 9"/>
          <p:cNvSpPr txBox="1">
            <a:spLocks noChangeArrowheads="1"/>
          </p:cNvSpPr>
          <p:nvPr/>
        </p:nvSpPr>
        <p:spPr bwMode="auto">
          <a:xfrm>
            <a:off x="5322888" y="991214"/>
            <a:ext cx="20193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refined requirements / test specs</a:t>
            </a:r>
          </a:p>
        </p:txBody>
      </p:sp>
      <p:sp>
        <p:nvSpPr>
          <p:cNvPr id="35850" name="TextBox 10"/>
          <p:cNvSpPr txBox="1">
            <a:spLocks noChangeArrowheads="1"/>
          </p:cNvSpPr>
          <p:nvPr/>
        </p:nvSpPr>
        <p:spPr bwMode="auto">
          <a:xfrm>
            <a:off x="7559675" y="3616939"/>
            <a:ext cx="1382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input values</a:t>
            </a:r>
          </a:p>
        </p:txBody>
      </p:sp>
      <p:sp>
        <p:nvSpPr>
          <p:cNvPr id="35851" name="TextBox 11"/>
          <p:cNvSpPr txBox="1">
            <a:spLocks noChangeArrowheads="1"/>
          </p:cNvSpPr>
          <p:nvPr/>
        </p:nvSpPr>
        <p:spPr bwMode="auto">
          <a:xfrm>
            <a:off x="6000750" y="5152052"/>
            <a:ext cx="1001713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cases</a:t>
            </a:r>
          </a:p>
        </p:txBody>
      </p:sp>
      <p:sp>
        <p:nvSpPr>
          <p:cNvPr id="35852" name="TextBox 12"/>
          <p:cNvSpPr txBox="1">
            <a:spLocks noChangeArrowheads="1"/>
          </p:cNvSpPr>
          <p:nvPr/>
        </p:nvSpPr>
        <p:spPr bwMode="auto">
          <a:xfrm>
            <a:off x="4406900" y="5152052"/>
            <a:ext cx="1146175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scripts</a:t>
            </a:r>
          </a:p>
        </p:txBody>
      </p:sp>
      <p:sp>
        <p:nvSpPr>
          <p:cNvPr id="35853" name="TextBox 13"/>
          <p:cNvSpPr txBox="1">
            <a:spLocks noChangeArrowheads="1"/>
          </p:cNvSpPr>
          <p:nvPr/>
        </p:nvSpPr>
        <p:spPr bwMode="auto">
          <a:xfrm>
            <a:off x="2813050" y="5152052"/>
            <a:ext cx="1146175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test results</a:t>
            </a:r>
          </a:p>
        </p:txBody>
      </p:sp>
      <p:cxnSp>
        <p:nvCxnSpPr>
          <p:cNvPr id="16" name="Curved Connector 15"/>
          <p:cNvCxnSpPr>
            <a:stCxn id="35846" idx="0"/>
            <a:endCxn id="35847" idx="1"/>
          </p:cNvCxnSpPr>
          <p:nvPr/>
        </p:nvCxnSpPr>
        <p:spPr bwMode="auto">
          <a:xfrm rot="5400000" flipH="1" flipV="1">
            <a:off x="189706" y="2103258"/>
            <a:ext cx="2117725" cy="909638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5" name="Shape 24"/>
          <p:cNvCxnSpPr>
            <a:stCxn id="35850" idx="2"/>
            <a:endCxn id="35851" idx="3"/>
          </p:cNvCxnSpPr>
          <p:nvPr/>
        </p:nvCxnSpPr>
        <p:spPr bwMode="auto">
          <a:xfrm rot="5400000">
            <a:off x="7035801" y="4291626"/>
            <a:ext cx="1181100" cy="124777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5856" name="TextBox 25"/>
          <p:cNvSpPr txBox="1">
            <a:spLocks noChangeArrowheads="1"/>
          </p:cNvSpPr>
          <p:nvPr/>
        </p:nvSpPr>
        <p:spPr bwMode="auto">
          <a:xfrm>
            <a:off x="1230313" y="5152052"/>
            <a:ext cx="1135062" cy="7080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mic Sans MS" pitchFamily="66" charset="0"/>
                <a:cs typeface="Shruti" pitchFamily="2"/>
              </a:rPr>
              <a:t>pass / fail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3005138" y="1499214"/>
            <a:ext cx="519112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 flipV="1">
            <a:off x="4876800" y="1499214"/>
            <a:ext cx="51911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 rot="10800000">
            <a:off x="2300288" y="5504477"/>
            <a:ext cx="636587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10800000">
            <a:off x="3848100" y="5504477"/>
            <a:ext cx="63658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1" name="Straight Arrow Connector 60"/>
          <p:cNvCxnSpPr/>
          <p:nvPr/>
        </p:nvCxnSpPr>
        <p:spPr bwMode="auto">
          <a:xfrm rot="10800000">
            <a:off x="5448300" y="5504477"/>
            <a:ext cx="636588" cy="1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5862" name="TextBox 66"/>
          <p:cNvSpPr txBox="1">
            <a:spLocks noChangeArrowheads="1"/>
          </p:cNvSpPr>
          <p:nvPr/>
        </p:nvSpPr>
        <p:spPr bwMode="auto">
          <a:xfrm>
            <a:off x="1565275" y="3048614"/>
            <a:ext cx="2417763" cy="1016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Bradley Hand ITC" pitchFamily="66" charset="0"/>
              </a:rPr>
              <a:t>IMPLEMENTATION</a:t>
            </a:r>
          </a:p>
          <a:p>
            <a:pPr algn="ctr"/>
            <a:r>
              <a:rPr lang="en-US"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>
                <a:latin typeface="Bradley Hand ITC" pitchFamily="66" charset="0"/>
              </a:rPr>
              <a:t>LEVEL</a:t>
            </a:r>
          </a:p>
        </p:txBody>
      </p:sp>
      <p:sp>
        <p:nvSpPr>
          <p:cNvPr id="35863" name="TextBox 67"/>
          <p:cNvSpPr txBox="1">
            <a:spLocks noChangeArrowheads="1"/>
          </p:cNvSpPr>
          <p:nvPr/>
        </p:nvSpPr>
        <p:spPr bwMode="auto">
          <a:xfrm>
            <a:off x="6084888" y="2137389"/>
            <a:ext cx="1990725" cy="1016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Bradley Hand ITC" pitchFamily="66" charset="0"/>
              </a:rPr>
              <a:t>DESIGN</a:t>
            </a:r>
          </a:p>
          <a:p>
            <a:pPr algn="ctr"/>
            <a:r>
              <a:rPr lang="en-US">
                <a:latin typeface="Bradley Hand ITC" pitchFamily="66" charset="0"/>
              </a:rPr>
              <a:t>ABSTRACTION</a:t>
            </a:r>
          </a:p>
          <a:p>
            <a:pPr algn="ctr"/>
            <a:r>
              <a:rPr lang="en-US">
                <a:latin typeface="Bradley Hand ITC" pitchFamily="66" charset="0"/>
              </a:rPr>
              <a:t>LEVEL</a:t>
            </a:r>
          </a:p>
        </p:txBody>
      </p:sp>
      <p:cxnSp>
        <p:nvCxnSpPr>
          <p:cNvPr id="20" name="Shape 19"/>
          <p:cNvCxnSpPr>
            <a:stCxn id="35849" idx="3"/>
            <a:endCxn id="35850" idx="0"/>
          </p:cNvCxnSpPr>
          <p:nvPr/>
        </p:nvCxnSpPr>
        <p:spPr bwMode="auto">
          <a:xfrm>
            <a:off x="7342188" y="1499214"/>
            <a:ext cx="908050" cy="211772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5865" name="Straight Connector 62"/>
          <p:cNvCxnSpPr>
            <a:cxnSpLocks noChangeShapeType="1"/>
          </p:cNvCxnSpPr>
          <p:nvPr/>
        </p:nvCxnSpPr>
        <p:spPr bwMode="auto">
          <a:xfrm>
            <a:off x="149225" y="3104484"/>
            <a:ext cx="8845550" cy="1587"/>
          </a:xfrm>
          <a:prstGeom prst="line">
            <a:avLst/>
          </a:prstGeom>
          <a:noFill/>
          <a:ln w="57150" algn="ctr">
            <a:solidFill>
              <a:srgbClr val="FF0066"/>
            </a:solidFill>
            <a:prstDash val="sysDot"/>
            <a:round/>
            <a:headEnd type="none" w="sm" len="sm"/>
            <a:tailEnd type="none" w="sm" len="sm"/>
          </a:ln>
        </p:spPr>
      </p:cxn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325563" y="1059477"/>
            <a:ext cx="5967412" cy="1354137"/>
            <a:chOff x="1325880" y="1040130"/>
            <a:chExt cx="5966460" cy="1353205"/>
          </a:xfrm>
        </p:grpSpPr>
        <p:sp>
          <p:nvSpPr>
            <p:cNvPr id="35877" name="Rounded Rectangle 26"/>
            <p:cNvSpPr>
              <a:spLocks noChangeArrowheads="1"/>
            </p:cNvSpPr>
            <p:nvPr/>
          </p:nvSpPr>
          <p:spPr bwMode="auto">
            <a:xfrm>
              <a:off x="1325880" y="1040130"/>
              <a:ext cx="5966460" cy="1337310"/>
            </a:xfrm>
            <a:prstGeom prst="roundRect">
              <a:avLst>
                <a:gd name="adj" fmla="val 16667"/>
              </a:avLst>
            </a:prstGeom>
            <a:solidFill>
              <a:srgbClr val="66CCFF">
                <a:alpha val="30196"/>
              </a:srgbClr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65489" y="1931691"/>
              <a:ext cx="1687243" cy="4616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Design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397375" y="4099539"/>
            <a:ext cx="4711700" cy="1657350"/>
            <a:chOff x="4396740" y="4080510"/>
            <a:chExt cx="4712970" cy="1657350"/>
          </a:xfrm>
        </p:grpSpPr>
        <p:sp>
          <p:nvSpPr>
            <p:cNvPr id="30" name="Rounded Rectangle 29"/>
            <p:cNvSpPr/>
            <p:nvPr/>
          </p:nvSpPr>
          <p:spPr bwMode="auto">
            <a:xfrm>
              <a:off x="4396740" y="4137660"/>
              <a:ext cx="4712970" cy="1600200"/>
            </a:xfrm>
            <a:prstGeom prst="roundRect">
              <a:avLst/>
            </a:prstGeom>
            <a:solidFill>
              <a:srgbClr val="66CCFF">
                <a:alpha val="30196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5322" y="4080510"/>
              <a:ext cx="2752808" cy="523220"/>
            </a:xfrm>
            <a:prstGeom prst="rect">
              <a:avLst/>
            </a:prstGeom>
            <a:noFill/>
            <a:scene3d>
              <a:camera prst="orthographicFront">
                <a:rot lat="0" lon="0" rev="180000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Automation</a:t>
              </a: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2873375" y="5121889"/>
            <a:ext cx="1527175" cy="1423988"/>
            <a:chOff x="2872740" y="5101590"/>
            <a:chExt cx="1527810" cy="1425357"/>
          </a:xfrm>
        </p:grpSpPr>
        <p:sp>
          <p:nvSpPr>
            <p:cNvPr id="35873" name="Rounded Rectangle 31"/>
            <p:cNvSpPr>
              <a:spLocks noChangeArrowheads="1"/>
            </p:cNvSpPr>
            <p:nvPr/>
          </p:nvSpPr>
          <p:spPr bwMode="auto">
            <a:xfrm>
              <a:off x="2907030" y="5101590"/>
              <a:ext cx="1459230" cy="1424940"/>
            </a:xfrm>
            <a:prstGeom prst="roundRect">
              <a:avLst>
                <a:gd name="adj" fmla="val 16667"/>
              </a:avLst>
            </a:prstGeom>
            <a:solidFill>
              <a:srgbClr val="66CCFF">
                <a:alpha val="30196"/>
              </a:srgbClr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72740" y="5695886"/>
              <a:ext cx="1527810" cy="8310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Execution</a:t>
              </a: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936625" y="5136177"/>
            <a:ext cx="1624013" cy="1447800"/>
            <a:chOff x="1188720" y="5025390"/>
            <a:chExt cx="1623060" cy="1448217"/>
          </a:xfrm>
        </p:grpSpPr>
        <p:sp>
          <p:nvSpPr>
            <p:cNvPr id="35871" name="Rounded Rectangle 33"/>
            <p:cNvSpPr>
              <a:spLocks noChangeArrowheads="1"/>
            </p:cNvSpPr>
            <p:nvPr/>
          </p:nvSpPr>
          <p:spPr bwMode="auto">
            <a:xfrm>
              <a:off x="1196340" y="5025390"/>
              <a:ext cx="1615440" cy="1424940"/>
            </a:xfrm>
            <a:prstGeom prst="roundRect">
              <a:avLst>
                <a:gd name="adj" fmla="val 16667"/>
              </a:avLst>
            </a:prstGeom>
            <a:solidFill>
              <a:srgbClr val="66CCFF">
                <a:alpha val="30196"/>
              </a:srgbClr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188720" y="5643105"/>
              <a:ext cx="1623060" cy="8305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Test Evaluation</a:t>
              </a:r>
            </a:p>
          </p:txBody>
        </p:sp>
      </p:grpSp>
      <p:sp>
        <p:nvSpPr>
          <p:cNvPr id="40" name="AutoShape 15"/>
          <p:cNvSpPr>
            <a:spLocks noChangeArrowheads="1"/>
          </p:cNvSpPr>
          <p:nvPr/>
        </p:nvSpPr>
        <p:spPr bwMode="auto">
          <a:xfrm>
            <a:off x="1123950" y="2448539"/>
            <a:ext cx="6088063" cy="2154238"/>
          </a:xfrm>
          <a:prstGeom prst="star16">
            <a:avLst>
              <a:gd name="adj" fmla="val 37500"/>
            </a:avLst>
          </a:prstGeom>
          <a:solidFill>
            <a:schemeClr val="hlink"/>
          </a:solidFill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Papyrus" pitchFamily="66" charset="0"/>
              </a:rPr>
              <a:t>Raising our abstraction level makes</a:t>
            </a:r>
          </a:p>
          <a:p>
            <a:pPr algn="ctr"/>
            <a:r>
              <a:rPr lang="en-US" sz="2400">
                <a:solidFill>
                  <a:schemeClr val="tx1"/>
                </a:solidFill>
                <a:latin typeface="Papyrus" pitchFamily="66" charset="0"/>
              </a:rPr>
              <a:t>test design MUCH easier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Illustrative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Softec, July 2010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7" name="Rectangle 6"/>
          <p:cNvSpPr/>
          <p:nvPr/>
        </p:nvSpPr>
        <p:spPr>
          <a:xfrm>
            <a:off x="80008" y="1634490"/>
            <a:ext cx="6006159" cy="432054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Comic Sans MS" pitchFamily="66" charset="0"/>
              </a:rPr>
              <a:t>Software Artifact : Java Method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/**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* Return index of node n at the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* first position it appears,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* -1 if it is not present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*/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indexOf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(Node n)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for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path.size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++)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if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path.get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).equals(n))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return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return -1;</a:t>
            </a:r>
          </a:p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} 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5801032" y="1680210"/>
            <a:ext cx="3274387" cy="4363105"/>
            <a:chOff x="5558790" y="1680210"/>
            <a:chExt cx="3516630" cy="4363105"/>
          </a:xfrm>
        </p:grpSpPr>
        <p:sp>
          <p:nvSpPr>
            <p:cNvPr id="26" name="Oval 25"/>
            <p:cNvSpPr/>
            <p:nvPr/>
          </p:nvSpPr>
          <p:spPr>
            <a:xfrm>
              <a:off x="5669280" y="5052060"/>
              <a:ext cx="594360" cy="61722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3810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821930" y="5055870"/>
              <a:ext cx="594360" cy="61722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3810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898130" y="5143500"/>
              <a:ext cx="434340" cy="434340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4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749290" y="5143500"/>
              <a:ext cx="434340" cy="434340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5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113270" y="4244340"/>
              <a:ext cx="434340" cy="434340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3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6364605" y="3299460"/>
              <a:ext cx="434340" cy="434340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2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364605" y="2377440"/>
              <a:ext cx="434340" cy="434340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>
              <a:off x="6337935" y="3055620"/>
              <a:ext cx="48768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3"/>
              <a:endCxn id="10" idx="0"/>
            </p:cNvCxnSpPr>
            <p:nvPr/>
          </p:nvCxnSpPr>
          <p:spPr>
            <a:xfrm rot="5400000">
              <a:off x="5460683" y="4175970"/>
              <a:ext cx="1473308" cy="4617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1" idx="5"/>
              <a:endCxn id="9" idx="1"/>
            </p:cNvCxnSpPr>
            <p:nvPr/>
          </p:nvCxnSpPr>
          <p:spPr>
            <a:xfrm rot="16200000" flipH="1">
              <a:off x="7426852" y="4672222"/>
              <a:ext cx="592036" cy="4777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5"/>
              <a:endCxn id="11" idx="1"/>
            </p:cNvCxnSpPr>
            <p:nvPr/>
          </p:nvCxnSpPr>
          <p:spPr>
            <a:xfrm rot="16200000" flipH="1">
              <a:off x="6637229" y="3768299"/>
              <a:ext cx="637756" cy="4415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777990" y="2377440"/>
              <a:ext cx="96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Comic Sans MS" pitchFamily="66" charset="0"/>
                </a:rPr>
                <a:t>i</a:t>
              </a:r>
              <a:r>
                <a:rPr lang="en-US" b="1" dirty="0" smtClean="0">
                  <a:latin typeface="Comic Sans MS" pitchFamily="66" charset="0"/>
                </a:rPr>
                <a:t> = 0</a:t>
              </a:r>
              <a:endParaRPr lang="en-US" b="1" dirty="0">
                <a:latin typeface="Comic Sans MS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62750" y="3425190"/>
              <a:ext cx="2312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Comic Sans MS" pitchFamily="66" charset="0"/>
                </a:rPr>
                <a:t>i</a:t>
              </a:r>
              <a:r>
                <a:rPr lang="en-US" b="1" dirty="0" smtClean="0">
                  <a:latin typeface="Comic Sans MS" pitchFamily="66" charset="0"/>
                </a:rPr>
                <a:t> &lt; </a:t>
              </a:r>
              <a:r>
                <a:rPr lang="en-US" b="1" dirty="0" err="1" smtClean="0">
                  <a:latin typeface="Comic Sans MS" pitchFamily="66" charset="0"/>
                </a:rPr>
                <a:t>path.size</a:t>
              </a:r>
              <a:r>
                <a:rPr lang="en-US" b="1" dirty="0" smtClean="0">
                  <a:latin typeface="Comic Sans MS" pitchFamily="66" charset="0"/>
                </a:rPr>
                <a:t>()</a:t>
              </a:r>
              <a:endParaRPr lang="en-US" b="1" dirty="0">
                <a:latin typeface="Comic Sans MS" pitchFamily="66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452360" y="4171950"/>
              <a:ext cx="617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 pitchFamily="66" charset="0"/>
                </a:rPr>
                <a:t>if</a:t>
              </a:r>
              <a:endParaRPr lang="en-US" b="1" dirty="0">
                <a:latin typeface="Comic Sans MS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18070" y="5581650"/>
              <a:ext cx="14401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 pitchFamily="66" charset="0"/>
                </a:rPr>
                <a:t>return </a:t>
              </a:r>
              <a:r>
                <a:rPr lang="en-US" b="1" dirty="0" err="1" smtClean="0">
                  <a:latin typeface="Comic Sans MS" pitchFamily="66" charset="0"/>
                </a:rPr>
                <a:t>i</a:t>
              </a:r>
              <a:endParaRPr lang="en-US" b="1" dirty="0">
                <a:latin typeface="Comic Sans MS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58790" y="5574030"/>
              <a:ext cx="1630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omic Sans MS" pitchFamily="66" charset="0"/>
                </a:rPr>
                <a:t>return -1</a:t>
              </a:r>
              <a:endParaRPr lang="en-US" b="1" dirty="0">
                <a:latin typeface="Comic Sans MS" pitchFamily="66" charset="0"/>
              </a:endParaRPr>
            </a:p>
          </p:txBody>
        </p:sp>
        <p:cxnSp>
          <p:nvCxnSpPr>
            <p:cNvPr id="35" name="Curved Connector 34"/>
            <p:cNvCxnSpPr>
              <a:stCxn id="11" idx="4"/>
            </p:cNvCxnSpPr>
            <p:nvPr/>
          </p:nvCxnSpPr>
          <p:spPr>
            <a:xfrm rot="5400000" flipH="1">
              <a:off x="6509385" y="3857625"/>
              <a:ext cx="895350" cy="746760"/>
            </a:xfrm>
            <a:prstGeom prst="curvedConnector3">
              <a:avLst>
                <a:gd name="adj1" fmla="val -25532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711190" y="1680210"/>
              <a:ext cx="3009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2"/>
                  </a:solidFill>
                  <a:latin typeface="Comic Sans MS" pitchFamily="66" charset="0"/>
                </a:rPr>
                <a:t>Control Flow Graph</a:t>
              </a:r>
              <a:endParaRPr lang="en-US" b="1" dirty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Softec, July 2010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38</a:t>
            </a:fld>
            <a:endParaRPr lang="en-US" altLang="zh-CN" dirty="0"/>
          </a:p>
        </p:txBody>
      </p:sp>
      <p:sp>
        <p:nvSpPr>
          <p:cNvPr id="7" name="TextBox 6"/>
          <p:cNvSpPr txBox="1"/>
          <p:nvPr/>
        </p:nvSpPr>
        <p:spPr>
          <a:xfrm>
            <a:off x="971550" y="914401"/>
            <a:ext cx="720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Support tool for graph coverage</a:t>
            </a:r>
          </a:p>
          <a:p>
            <a:r>
              <a:rPr lang="en-US" sz="2400" u="sng" dirty="0" smtClean="0"/>
              <a:t>http://www.cs.gmu.edu/~offutt/softwaretest/</a:t>
            </a:r>
            <a:endParaRPr lang="en-US" sz="2400" u="sng" dirty="0" smtClean="0">
              <a:hlinkClick r:id="rId2"/>
            </a:endParaRPr>
          </a:p>
        </p:txBody>
      </p:sp>
      <p:grpSp>
        <p:nvGrpSpPr>
          <p:cNvPr id="3" name="Group 26"/>
          <p:cNvGrpSpPr/>
          <p:nvPr/>
        </p:nvGrpSpPr>
        <p:grpSpPr>
          <a:xfrm>
            <a:off x="167640" y="2274570"/>
            <a:ext cx="3413760" cy="4130040"/>
            <a:chOff x="167640" y="2274570"/>
            <a:chExt cx="3413760" cy="4130040"/>
          </a:xfrm>
        </p:grpSpPr>
        <p:sp>
          <p:nvSpPr>
            <p:cNvPr id="9" name="Oval 8"/>
            <p:cNvSpPr/>
            <p:nvPr/>
          </p:nvSpPr>
          <p:spPr>
            <a:xfrm>
              <a:off x="834390" y="5783580"/>
              <a:ext cx="594360" cy="61722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3810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987040" y="5787390"/>
              <a:ext cx="594360" cy="617220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 w="38100">
              <a:solidFill>
                <a:schemeClr val="accent4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063240" y="5875020"/>
              <a:ext cx="434340" cy="434340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4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14400" y="5875020"/>
              <a:ext cx="434340" cy="434340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5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78380" y="4975860"/>
              <a:ext cx="434340" cy="434340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3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529715" y="4030980"/>
              <a:ext cx="434340" cy="434340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2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529715" y="3108960"/>
              <a:ext cx="434340" cy="434340"/>
            </a:xfrm>
            <a:prstGeom prst="ellipse">
              <a:avLst/>
            </a:prstGeom>
            <a:solidFill>
              <a:schemeClr val="bg1">
                <a:lumMod val="40000"/>
                <a:lumOff val="6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1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>
              <a:off x="1503045" y="3787140"/>
              <a:ext cx="48768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4" idx="3"/>
              <a:endCxn id="12" idx="0"/>
            </p:cNvCxnSpPr>
            <p:nvPr/>
          </p:nvCxnSpPr>
          <p:spPr>
            <a:xfrm rot="5400000">
              <a:off x="625793" y="4907490"/>
              <a:ext cx="1473308" cy="46175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5"/>
              <a:endCxn id="11" idx="1"/>
            </p:cNvCxnSpPr>
            <p:nvPr/>
          </p:nvCxnSpPr>
          <p:spPr>
            <a:xfrm rot="16200000" flipH="1">
              <a:off x="2591962" y="5403742"/>
              <a:ext cx="592036" cy="47773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4" idx="5"/>
              <a:endCxn id="13" idx="1"/>
            </p:cNvCxnSpPr>
            <p:nvPr/>
          </p:nvCxnSpPr>
          <p:spPr>
            <a:xfrm rot="16200000" flipH="1">
              <a:off x="1802339" y="4499819"/>
              <a:ext cx="637756" cy="44154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stCxn id="13" idx="4"/>
            </p:cNvCxnSpPr>
            <p:nvPr/>
          </p:nvCxnSpPr>
          <p:spPr>
            <a:xfrm rot="5400000" flipH="1">
              <a:off x="1674495" y="4589145"/>
              <a:ext cx="895350" cy="746760"/>
            </a:xfrm>
            <a:prstGeom prst="curvedConnector3">
              <a:avLst>
                <a:gd name="adj1" fmla="val -25532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67640" y="2274570"/>
              <a:ext cx="3009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2"/>
                  </a:solidFill>
                  <a:latin typeface="Comic Sans MS" pitchFamily="66" charset="0"/>
                </a:rPr>
                <a:t>Graph</a:t>
              </a:r>
            </a:p>
            <a:p>
              <a:pPr algn="ctr"/>
              <a:r>
                <a:rPr lang="en-US" sz="2400" b="1" dirty="0" smtClean="0">
                  <a:solidFill>
                    <a:schemeClr val="tx2"/>
                  </a:solidFill>
                  <a:latin typeface="Comic Sans MS" pitchFamily="66" charset="0"/>
                </a:rPr>
                <a:t>Abstract version</a:t>
              </a:r>
              <a:endParaRPr lang="en-US" sz="2400" b="1" dirty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293806" y="1897380"/>
            <a:ext cx="2421194" cy="304698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Edges</a:t>
            </a:r>
          </a:p>
          <a:p>
            <a:r>
              <a:rPr lang="en-US" sz="2400" dirty="0" smtClean="0"/>
              <a:t>1 2</a:t>
            </a:r>
          </a:p>
          <a:p>
            <a:r>
              <a:rPr lang="en-US" sz="2400" dirty="0" smtClean="0"/>
              <a:t>2 3</a:t>
            </a:r>
          </a:p>
          <a:p>
            <a:r>
              <a:rPr lang="en-US" sz="2400" dirty="0" smtClean="0"/>
              <a:t>3 2</a:t>
            </a:r>
          </a:p>
          <a:p>
            <a:r>
              <a:rPr lang="en-US" sz="2400" dirty="0" smtClean="0"/>
              <a:t>3 4</a:t>
            </a:r>
          </a:p>
          <a:p>
            <a:r>
              <a:rPr lang="en-US" sz="2400" dirty="0" smtClean="0"/>
              <a:t>2 5</a:t>
            </a:r>
          </a:p>
          <a:p>
            <a:r>
              <a:rPr lang="en-US" sz="2400" dirty="0" smtClean="0"/>
              <a:t>Initial Node: 1</a:t>
            </a:r>
          </a:p>
          <a:p>
            <a:r>
              <a:rPr lang="en-US" sz="2400" dirty="0" smtClean="0"/>
              <a:t>Final Nodes: 4, 5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6023610" y="1885950"/>
            <a:ext cx="2874584" cy="3046988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</a:t>
            </a:r>
            <a:r>
              <a:rPr lang="en-US" sz="2400" dirty="0" smtClean="0"/>
              <a:t> requirements for Edge-Pair Coverage</a:t>
            </a:r>
            <a:br>
              <a:rPr lang="en-US" sz="2400" dirty="0" smtClean="0"/>
            </a:br>
            <a:r>
              <a:rPr lang="en-US" sz="2400" dirty="0" smtClean="0"/>
              <a:t>1. [1, 2, 3]</a:t>
            </a:r>
            <a:br>
              <a:rPr lang="en-US" sz="2400" dirty="0" smtClean="0"/>
            </a:br>
            <a:r>
              <a:rPr lang="en-US" sz="2400" dirty="0" smtClean="0"/>
              <a:t>2. [1, 2, 5]</a:t>
            </a:r>
            <a:br>
              <a:rPr lang="en-US" sz="2400" dirty="0" smtClean="0"/>
            </a:br>
            <a:r>
              <a:rPr lang="en-US" sz="2400" dirty="0" smtClean="0"/>
              <a:t>3. [2, 3, 4]</a:t>
            </a:r>
            <a:br>
              <a:rPr lang="en-US" sz="2400" dirty="0" smtClean="0"/>
            </a:br>
            <a:r>
              <a:rPr lang="en-US" sz="2400" dirty="0" smtClean="0"/>
              <a:t>4. [2, 3, 2]</a:t>
            </a:r>
            <a:br>
              <a:rPr lang="en-US" sz="2400" dirty="0" smtClean="0"/>
            </a:br>
            <a:r>
              <a:rPr lang="en-US" sz="2400" dirty="0" smtClean="0"/>
              <a:t>5. [3, 2, 3]</a:t>
            </a:r>
            <a:br>
              <a:rPr lang="en-US" sz="2400" dirty="0" smtClean="0"/>
            </a:br>
            <a:r>
              <a:rPr lang="en-US" sz="2400" dirty="0" smtClean="0"/>
              <a:t>6. [3, 2, 5]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473677" y="5068090"/>
            <a:ext cx="2132862" cy="156966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Test Paths</a:t>
            </a:r>
          </a:p>
          <a:p>
            <a:r>
              <a:rPr lang="en-US" sz="2400" dirty="0" smtClean="0"/>
              <a:t>[1, 2, 5]</a:t>
            </a:r>
          </a:p>
          <a:p>
            <a:r>
              <a:rPr lang="en-US" sz="2400" dirty="0" smtClean="0"/>
              <a:t>[1, 2, 3, 2, 5]</a:t>
            </a:r>
          </a:p>
          <a:p>
            <a:r>
              <a:rPr lang="en-US" sz="2400" dirty="0" smtClean="0"/>
              <a:t>[1, 2, 3, 2, 3, 4]</a:t>
            </a:r>
          </a:p>
        </p:txBody>
      </p:sp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6377940" y="5497830"/>
            <a:ext cx="2708910" cy="742950"/>
          </a:xfrm>
          <a:prstGeom prst="star16">
            <a:avLst>
              <a:gd name="adj" fmla="val 37500"/>
            </a:avLst>
          </a:prstGeom>
          <a:solidFill>
            <a:srgbClr val="FF0000"/>
          </a:solidFill>
          <a:ln w="28575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Papyrus" pitchFamily="66" charset="0"/>
              </a:rPr>
              <a:t>Find values …</a:t>
            </a:r>
            <a:endParaRPr lang="en-US" sz="2400" b="1" dirty="0">
              <a:solidFill>
                <a:schemeClr val="tx2"/>
              </a:solidFill>
              <a:latin typeface="Papyru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Softec, July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9BD83-01CB-4CB6-A5B9-EB889AE20AD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293451"/>
            <a:ext cx="7304809" cy="486155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Spectacular Software Failures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Why Test?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What Do We Do When We Test ?</a:t>
            </a:r>
          </a:p>
          <a:p>
            <a:pPr marL="971550" lvl="1" indent="-51435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Activities and Model-Driven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Changing Notions of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Maturity Levels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Summary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959247" y="4122034"/>
            <a:ext cx="4694301" cy="716272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Softec, July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9BD83-01CB-4CB6-A5B9-EB889AE20AD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293451"/>
            <a:ext cx="7304809" cy="486155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Spectacular Software Failures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Why Test?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What Do We Do When We Test ?</a:t>
            </a:r>
          </a:p>
          <a:p>
            <a:pPr marL="971550" lvl="1" indent="-51435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Activities and Model-Driven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Changing Notions of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Maturity Levels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Summary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959247" y="1349337"/>
            <a:ext cx="5031650" cy="716272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038F4F-70FA-4D0C-A30D-20324A91BE4D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Changing Notions of Testing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8900" y="1032387"/>
            <a:ext cx="8966200" cy="5573201"/>
          </a:xfrm>
        </p:spPr>
        <p:txBody>
          <a:bodyPr/>
          <a:lstStyle/>
          <a:p>
            <a:r>
              <a:rPr lang="en-US" sz="2800" dirty="0" smtClean="0"/>
              <a:t>Old view considered testing at each software development </a:t>
            </a:r>
            <a:r>
              <a:rPr lang="en-US" sz="2800" u="sng" dirty="0" smtClean="0">
                <a:solidFill>
                  <a:srgbClr val="FFFF00"/>
                </a:solidFill>
              </a:rPr>
              <a:t>phase</a:t>
            </a:r>
            <a:r>
              <a:rPr lang="en-US" dirty="0" smtClean="0"/>
              <a:t> to be very different form other phases</a:t>
            </a:r>
          </a:p>
          <a:p>
            <a:pPr lvl="1"/>
            <a:r>
              <a:rPr lang="en-US" dirty="0" smtClean="0"/>
              <a:t>Unit, module, integration, system …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New view is in terms of </a:t>
            </a:r>
            <a:r>
              <a:rPr lang="en-US" sz="2800" u="sng" dirty="0" smtClean="0">
                <a:solidFill>
                  <a:srgbClr val="FFFF00"/>
                </a:solidFill>
              </a:rPr>
              <a:t>structures</a:t>
            </a:r>
            <a:r>
              <a:rPr lang="en-US" sz="2800" dirty="0" smtClean="0"/>
              <a:t> and </a:t>
            </a:r>
            <a:r>
              <a:rPr lang="en-US" sz="2800" u="sng" dirty="0" smtClean="0">
                <a:solidFill>
                  <a:srgbClr val="FFFF00"/>
                </a:solidFill>
              </a:rPr>
              <a:t>criteria</a:t>
            </a:r>
            <a:endParaRPr lang="en-US" dirty="0" smtClean="0"/>
          </a:p>
          <a:p>
            <a:pPr lvl="1"/>
            <a:r>
              <a:rPr lang="en-US" dirty="0" smtClean="0"/>
              <a:t>Graphs, logical expressions, syntax, input space</a:t>
            </a:r>
          </a:p>
          <a:p>
            <a:endParaRPr lang="en-US" dirty="0" smtClean="0"/>
          </a:p>
          <a:p>
            <a:r>
              <a:rPr lang="en-US" sz="2800" dirty="0" smtClean="0">
                <a:solidFill>
                  <a:schemeClr val="tx2"/>
                </a:solidFill>
              </a:rPr>
              <a:t>Test design</a:t>
            </a:r>
            <a:r>
              <a:rPr lang="en-US" sz="2800" dirty="0" smtClean="0"/>
              <a:t> is largely the same at each phase</a:t>
            </a:r>
          </a:p>
          <a:p>
            <a:pPr lvl="1"/>
            <a:r>
              <a:rPr lang="en-US" dirty="0" smtClean="0"/>
              <a:t>Creating the </a:t>
            </a:r>
            <a:r>
              <a:rPr lang="en-US" dirty="0" smtClean="0">
                <a:solidFill>
                  <a:schemeClr val="tx2"/>
                </a:solidFill>
              </a:rPr>
              <a:t>model</a:t>
            </a:r>
            <a:r>
              <a:rPr lang="en-US" dirty="0" smtClean="0"/>
              <a:t> is different</a:t>
            </a:r>
          </a:p>
          <a:p>
            <a:pPr lvl="1"/>
            <a:r>
              <a:rPr lang="en-US" dirty="0" smtClean="0"/>
              <a:t>Choosing </a:t>
            </a:r>
            <a:r>
              <a:rPr lang="en-US" dirty="0" smtClean="0">
                <a:solidFill>
                  <a:schemeClr val="tx2"/>
                </a:solidFill>
              </a:rPr>
              <a:t>values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automating</a:t>
            </a:r>
            <a:r>
              <a:rPr lang="en-US" dirty="0" smtClean="0"/>
              <a:t> the tests is different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130FD1-CF4B-44BF-8B2C-EF317D9066A5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Old : Testing at Different Levels</a:t>
            </a:r>
          </a:p>
        </p:txBody>
      </p:sp>
      <p:grpSp>
        <p:nvGrpSpPr>
          <p:cNvPr id="49158" name="Group 3"/>
          <p:cNvGrpSpPr>
            <a:grpSpLocks/>
          </p:cNvGrpSpPr>
          <p:nvPr/>
        </p:nvGrpSpPr>
        <p:grpSpPr bwMode="auto">
          <a:xfrm>
            <a:off x="379413" y="2647950"/>
            <a:ext cx="2665412" cy="2935288"/>
            <a:chOff x="697" y="1163"/>
            <a:chExt cx="1679" cy="1849"/>
          </a:xfrm>
        </p:grpSpPr>
        <p:sp>
          <p:nvSpPr>
            <p:cNvPr id="49196" name="Rectangle 4"/>
            <p:cNvSpPr>
              <a:spLocks noChangeArrowheads="1"/>
            </p:cNvSpPr>
            <p:nvPr/>
          </p:nvSpPr>
          <p:spPr bwMode="auto">
            <a:xfrm>
              <a:off x="697" y="1163"/>
              <a:ext cx="1679" cy="1849"/>
            </a:xfrm>
            <a:prstGeom prst="rect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cs typeface="Arial" pitchFamily="34" charset="0"/>
              </a:endParaRPr>
            </a:p>
          </p:txBody>
        </p:sp>
        <p:sp>
          <p:nvSpPr>
            <p:cNvPr id="49197" name="Text Box 5"/>
            <p:cNvSpPr txBox="1">
              <a:spLocks noChangeArrowheads="1"/>
            </p:cNvSpPr>
            <p:nvPr/>
          </p:nvSpPr>
          <p:spPr bwMode="auto">
            <a:xfrm>
              <a:off x="1219" y="1305"/>
              <a:ext cx="636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pitchFamily="34" charset="0"/>
                </a:rPr>
                <a:t>Class A</a:t>
              </a:r>
            </a:p>
          </p:txBody>
        </p:sp>
        <p:sp>
          <p:nvSpPr>
            <p:cNvPr id="49198" name="Text Box 6"/>
            <p:cNvSpPr txBox="1">
              <a:spLocks noChangeArrowheads="1"/>
            </p:cNvSpPr>
            <p:nvPr/>
          </p:nvSpPr>
          <p:spPr bwMode="auto">
            <a:xfrm>
              <a:off x="836" y="1744"/>
              <a:ext cx="1123" cy="258"/>
            </a:xfrm>
            <a:prstGeom prst="rect">
              <a:avLst/>
            </a:prstGeom>
            <a:solidFill>
              <a:srgbClr val="0347F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pitchFamily="34" charset="0"/>
                </a:rPr>
                <a:t>method mA1()</a:t>
              </a:r>
            </a:p>
          </p:txBody>
        </p:sp>
        <p:sp>
          <p:nvSpPr>
            <p:cNvPr id="49199" name="Text Box 7"/>
            <p:cNvSpPr txBox="1">
              <a:spLocks noChangeArrowheads="1"/>
            </p:cNvSpPr>
            <p:nvPr/>
          </p:nvSpPr>
          <p:spPr bwMode="auto">
            <a:xfrm>
              <a:off x="836" y="2160"/>
              <a:ext cx="1144" cy="258"/>
            </a:xfrm>
            <a:prstGeom prst="rect">
              <a:avLst/>
            </a:prstGeom>
            <a:solidFill>
              <a:srgbClr val="0347F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pitchFamily="34" charset="0"/>
                </a:rPr>
                <a:t>method mA2()</a:t>
              </a:r>
            </a:p>
          </p:txBody>
        </p:sp>
      </p:grpSp>
      <p:grpSp>
        <p:nvGrpSpPr>
          <p:cNvPr id="49159" name="Group 8"/>
          <p:cNvGrpSpPr>
            <a:grpSpLocks/>
          </p:cNvGrpSpPr>
          <p:nvPr/>
        </p:nvGrpSpPr>
        <p:grpSpPr bwMode="auto">
          <a:xfrm>
            <a:off x="3605213" y="2647950"/>
            <a:ext cx="2665412" cy="2959100"/>
            <a:chOff x="2585" y="1163"/>
            <a:chExt cx="1679" cy="1864"/>
          </a:xfrm>
        </p:grpSpPr>
        <p:sp>
          <p:nvSpPr>
            <p:cNvPr id="49192" name="Rectangle 9"/>
            <p:cNvSpPr>
              <a:spLocks noChangeArrowheads="1"/>
            </p:cNvSpPr>
            <p:nvPr/>
          </p:nvSpPr>
          <p:spPr bwMode="auto">
            <a:xfrm>
              <a:off x="2585" y="1163"/>
              <a:ext cx="1679" cy="1864"/>
            </a:xfrm>
            <a:prstGeom prst="rect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cs typeface="Arial" pitchFamily="34" charset="0"/>
              </a:endParaRPr>
            </a:p>
          </p:txBody>
        </p:sp>
        <p:sp>
          <p:nvSpPr>
            <p:cNvPr id="49193" name="Text Box 10"/>
            <p:cNvSpPr txBox="1">
              <a:spLocks noChangeArrowheads="1"/>
            </p:cNvSpPr>
            <p:nvPr/>
          </p:nvSpPr>
          <p:spPr bwMode="auto">
            <a:xfrm>
              <a:off x="3111" y="1304"/>
              <a:ext cx="627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cs typeface="Arial" pitchFamily="34" charset="0"/>
                </a:rPr>
                <a:t>Class B</a:t>
              </a:r>
            </a:p>
          </p:txBody>
        </p:sp>
        <p:sp>
          <p:nvSpPr>
            <p:cNvPr id="49194" name="Text Box 11"/>
            <p:cNvSpPr txBox="1">
              <a:spLocks noChangeArrowheads="1"/>
            </p:cNvSpPr>
            <p:nvPr/>
          </p:nvSpPr>
          <p:spPr bwMode="auto">
            <a:xfrm>
              <a:off x="2667" y="1744"/>
              <a:ext cx="1109" cy="258"/>
            </a:xfrm>
            <a:prstGeom prst="rect">
              <a:avLst/>
            </a:prstGeom>
            <a:solidFill>
              <a:srgbClr val="0347F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pitchFamily="34" charset="0"/>
                </a:rPr>
                <a:t>method mB1()</a:t>
              </a:r>
            </a:p>
          </p:txBody>
        </p:sp>
        <p:sp>
          <p:nvSpPr>
            <p:cNvPr id="49195" name="Text Box 12"/>
            <p:cNvSpPr txBox="1">
              <a:spLocks noChangeArrowheads="1"/>
            </p:cNvSpPr>
            <p:nvPr/>
          </p:nvSpPr>
          <p:spPr bwMode="auto">
            <a:xfrm>
              <a:off x="2667" y="2160"/>
              <a:ext cx="1151" cy="258"/>
            </a:xfrm>
            <a:prstGeom prst="rect">
              <a:avLst/>
            </a:prstGeom>
            <a:solidFill>
              <a:srgbClr val="0347F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pitchFamily="34" charset="0"/>
                </a:rPr>
                <a:t>method mB2()</a:t>
              </a:r>
            </a:p>
          </p:txBody>
        </p:sp>
      </p:grpSp>
      <p:grpSp>
        <p:nvGrpSpPr>
          <p:cNvPr id="49160" name="Group 13"/>
          <p:cNvGrpSpPr>
            <a:grpSpLocks/>
          </p:cNvGrpSpPr>
          <p:nvPr/>
        </p:nvGrpSpPr>
        <p:grpSpPr bwMode="auto">
          <a:xfrm>
            <a:off x="1839913" y="1444625"/>
            <a:ext cx="2968625" cy="836613"/>
            <a:chOff x="1159" y="910"/>
            <a:chExt cx="1870" cy="527"/>
          </a:xfrm>
        </p:grpSpPr>
        <p:sp>
          <p:nvSpPr>
            <p:cNvPr id="49190" name="Rectangle 14"/>
            <p:cNvSpPr>
              <a:spLocks noChangeArrowheads="1"/>
            </p:cNvSpPr>
            <p:nvPr/>
          </p:nvSpPr>
          <p:spPr bwMode="auto">
            <a:xfrm>
              <a:off x="1159" y="910"/>
              <a:ext cx="1870" cy="527"/>
            </a:xfrm>
            <a:prstGeom prst="rect">
              <a:avLst/>
            </a:prstGeom>
            <a:solidFill>
              <a:srgbClr val="0347F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1" name="Text Box 15"/>
            <p:cNvSpPr txBox="1">
              <a:spLocks noChangeArrowheads="1"/>
            </p:cNvSpPr>
            <p:nvPr/>
          </p:nvSpPr>
          <p:spPr bwMode="auto">
            <a:xfrm>
              <a:off x="1589" y="968"/>
              <a:ext cx="100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cs typeface="Arial" pitchFamily="34" charset="0"/>
                </a:rPr>
                <a:t>main Class P</a:t>
              </a:r>
            </a:p>
          </p:txBody>
        </p:sp>
      </p:grpSp>
      <p:sp>
        <p:nvSpPr>
          <p:cNvPr id="178192" name="Rectangle 16"/>
          <p:cNvSpPr>
            <a:spLocks noChangeArrowheads="1"/>
          </p:cNvSpPr>
          <p:nvPr/>
        </p:nvSpPr>
        <p:spPr bwMode="auto">
          <a:xfrm>
            <a:off x="6338888" y="1333500"/>
            <a:ext cx="27717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Char char="n"/>
            </a:pPr>
            <a:r>
              <a:rPr lang="en-US" sz="1800" u="sng">
                <a:solidFill>
                  <a:schemeClr val="tx1"/>
                </a:solidFill>
                <a:cs typeface="Arial" pitchFamily="34" charset="0"/>
              </a:rPr>
              <a:t>Acceptance testing</a:t>
            </a:r>
            <a:r>
              <a:rPr lang="en-US" sz="1800">
                <a:solidFill>
                  <a:schemeClr val="tx1"/>
                </a:solidFill>
                <a:cs typeface="Arial" pitchFamily="34" charset="0"/>
              </a:rPr>
              <a:t>: Is the software acceptable to the user?</a:t>
            </a:r>
          </a:p>
        </p:txBody>
      </p:sp>
      <p:sp>
        <p:nvSpPr>
          <p:cNvPr id="49162" name="Line 17"/>
          <p:cNvSpPr>
            <a:spLocks noChangeShapeType="1"/>
          </p:cNvSpPr>
          <p:nvPr/>
        </p:nvSpPr>
        <p:spPr bwMode="auto">
          <a:xfrm flipV="1">
            <a:off x="2460625" y="2279650"/>
            <a:ext cx="214313" cy="373063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Line 18"/>
          <p:cNvSpPr>
            <a:spLocks noChangeShapeType="1"/>
          </p:cNvSpPr>
          <p:nvPr/>
        </p:nvSpPr>
        <p:spPr bwMode="auto">
          <a:xfrm flipH="1" flipV="1">
            <a:off x="3803650" y="2279650"/>
            <a:ext cx="114300" cy="373063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Line 19"/>
          <p:cNvSpPr>
            <a:spLocks noChangeShapeType="1"/>
          </p:cNvSpPr>
          <p:nvPr/>
        </p:nvSpPr>
        <p:spPr bwMode="auto">
          <a:xfrm>
            <a:off x="1501775" y="3984625"/>
            <a:ext cx="0" cy="249238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Line 20"/>
          <p:cNvSpPr>
            <a:spLocks noChangeShapeType="1"/>
          </p:cNvSpPr>
          <p:nvPr/>
        </p:nvSpPr>
        <p:spPr bwMode="auto">
          <a:xfrm>
            <a:off x="2370138" y="3781425"/>
            <a:ext cx="1366837" cy="655638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Line 21"/>
          <p:cNvSpPr>
            <a:spLocks noChangeShapeType="1"/>
          </p:cNvSpPr>
          <p:nvPr/>
        </p:nvSpPr>
        <p:spPr bwMode="auto">
          <a:xfrm flipV="1">
            <a:off x="2416175" y="4448175"/>
            <a:ext cx="1320800" cy="44450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Line 22"/>
          <p:cNvSpPr>
            <a:spLocks noChangeShapeType="1"/>
          </p:cNvSpPr>
          <p:nvPr/>
        </p:nvSpPr>
        <p:spPr bwMode="auto">
          <a:xfrm flipV="1">
            <a:off x="2381250" y="3770313"/>
            <a:ext cx="1355725" cy="11112"/>
          </a:xfrm>
          <a:prstGeom prst="line">
            <a:avLst/>
          </a:prstGeom>
          <a:noFill/>
          <a:ln w="28575">
            <a:solidFill>
              <a:srgbClr val="FAFD00"/>
            </a:solidFill>
            <a:round/>
            <a:headEnd type="diamond" w="med" len="med"/>
            <a:tailEnd type="diamond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597150" y="2482850"/>
            <a:ext cx="6513513" cy="2025650"/>
            <a:chOff x="1636" y="1564"/>
            <a:chExt cx="4103" cy="1276"/>
          </a:xfrm>
        </p:grpSpPr>
        <p:sp>
          <p:nvSpPr>
            <p:cNvPr id="49185" name="Rectangle 24"/>
            <p:cNvSpPr>
              <a:spLocks noChangeArrowheads="1"/>
            </p:cNvSpPr>
            <p:nvPr/>
          </p:nvSpPr>
          <p:spPr bwMode="auto">
            <a:xfrm>
              <a:off x="3993" y="2145"/>
              <a:ext cx="1746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285750" indent="-285750">
                <a:lnSpc>
                  <a:spcPct val="90000"/>
                </a:lnSpc>
                <a:spcBef>
                  <a:spcPct val="30000"/>
                </a:spcBef>
                <a:buSzPct val="75000"/>
                <a:buFont typeface="Monotype Sorts" charset="2"/>
                <a:buChar char="n"/>
              </a:pPr>
              <a:r>
                <a:rPr lang="en-US" sz="1800" u="sng">
                  <a:solidFill>
                    <a:schemeClr val="tx1"/>
                  </a:solidFill>
                  <a:cs typeface="Arial" pitchFamily="34" charset="0"/>
                </a:rPr>
                <a:t>Integration testing</a:t>
              </a:r>
              <a:r>
                <a:rPr lang="en-US" sz="1800">
                  <a:solidFill>
                    <a:schemeClr val="tx1"/>
                  </a:solidFill>
                  <a:cs typeface="Arial" pitchFamily="34" charset="0"/>
                </a:rPr>
                <a:t>: Test how modules interact with each other</a:t>
              </a:r>
            </a:p>
          </p:txBody>
        </p:sp>
        <p:grpSp>
          <p:nvGrpSpPr>
            <p:cNvPr id="49186" name="Group 25"/>
            <p:cNvGrpSpPr>
              <a:grpSpLocks/>
            </p:cNvGrpSpPr>
            <p:nvPr/>
          </p:nvGrpSpPr>
          <p:grpSpPr bwMode="auto">
            <a:xfrm>
              <a:off x="1636" y="1564"/>
              <a:ext cx="2406" cy="1053"/>
              <a:chOff x="1636" y="1564"/>
              <a:chExt cx="2406" cy="1053"/>
            </a:xfrm>
          </p:grpSpPr>
          <p:sp>
            <p:nvSpPr>
              <p:cNvPr id="49187" name="Line 26"/>
              <p:cNvSpPr>
                <a:spLocks noChangeShapeType="1"/>
              </p:cNvSpPr>
              <p:nvPr/>
            </p:nvSpPr>
            <p:spPr bwMode="auto">
              <a:xfrm flipH="1" flipV="1">
                <a:off x="2475" y="1564"/>
                <a:ext cx="1565" cy="704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8" name="Line 27"/>
              <p:cNvSpPr>
                <a:spLocks noChangeShapeType="1"/>
              </p:cNvSpPr>
              <p:nvPr/>
            </p:nvSpPr>
            <p:spPr bwMode="auto">
              <a:xfrm flipH="1" flipV="1">
                <a:off x="1636" y="1586"/>
                <a:ext cx="2406" cy="682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9" name="Line 28"/>
              <p:cNvSpPr>
                <a:spLocks noChangeShapeType="1"/>
              </p:cNvSpPr>
              <p:nvPr/>
            </p:nvSpPr>
            <p:spPr bwMode="auto">
              <a:xfrm flipH="1">
                <a:off x="2127" y="2263"/>
                <a:ext cx="1913" cy="354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4108450" y="965200"/>
            <a:ext cx="5002213" cy="2376488"/>
            <a:chOff x="2588" y="608"/>
            <a:chExt cx="3151" cy="1497"/>
          </a:xfrm>
        </p:grpSpPr>
        <p:sp>
          <p:nvSpPr>
            <p:cNvPr id="49183" name="Rectangle 30"/>
            <p:cNvSpPr>
              <a:spLocks noChangeArrowheads="1"/>
            </p:cNvSpPr>
            <p:nvPr/>
          </p:nvSpPr>
          <p:spPr bwMode="auto">
            <a:xfrm>
              <a:off x="3993" y="1439"/>
              <a:ext cx="1746" cy="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285750" indent="-285750">
                <a:lnSpc>
                  <a:spcPct val="90000"/>
                </a:lnSpc>
                <a:spcBef>
                  <a:spcPct val="30000"/>
                </a:spcBef>
                <a:buSzPct val="75000"/>
                <a:buFont typeface="Monotype Sorts" charset="2"/>
                <a:buChar char="n"/>
              </a:pPr>
              <a:r>
                <a:rPr lang="en-US" sz="1800" u="sng">
                  <a:solidFill>
                    <a:schemeClr val="tx1"/>
                  </a:solidFill>
                  <a:cs typeface="Arial" pitchFamily="34" charset="0"/>
                </a:rPr>
                <a:t>System testing</a:t>
              </a:r>
              <a:r>
                <a:rPr lang="en-US" sz="1800">
                  <a:solidFill>
                    <a:schemeClr val="tx1"/>
                  </a:solidFill>
                  <a:cs typeface="Arial" pitchFamily="34" charset="0"/>
                </a:rPr>
                <a:t>: Test the overall functionality of the system</a:t>
              </a:r>
            </a:p>
          </p:txBody>
        </p:sp>
        <p:sp>
          <p:nvSpPr>
            <p:cNvPr id="49184" name="Freeform 31"/>
            <p:cNvSpPr>
              <a:spLocks/>
            </p:cNvSpPr>
            <p:nvPr/>
          </p:nvSpPr>
          <p:spPr bwMode="auto">
            <a:xfrm>
              <a:off x="2588" y="608"/>
              <a:ext cx="1458" cy="892"/>
            </a:xfrm>
            <a:custGeom>
              <a:avLst/>
              <a:gdLst>
                <a:gd name="T0" fmla="*/ 1458 w 1458"/>
                <a:gd name="T1" fmla="*/ 892 h 892"/>
                <a:gd name="T2" fmla="*/ 1174 w 1458"/>
                <a:gd name="T3" fmla="*/ 231 h 892"/>
                <a:gd name="T4" fmla="*/ 825 w 1458"/>
                <a:gd name="T5" fmla="*/ 24 h 892"/>
                <a:gd name="T6" fmla="*/ 356 w 1458"/>
                <a:gd name="T7" fmla="*/ 89 h 892"/>
                <a:gd name="T8" fmla="*/ 171 w 1458"/>
                <a:gd name="T9" fmla="*/ 160 h 892"/>
                <a:gd name="T10" fmla="*/ 0 w 1458"/>
                <a:gd name="T11" fmla="*/ 302 h 8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8"/>
                <a:gd name="T19" fmla="*/ 0 h 892"/>
                <a:gd name="T20" fmla="*/ 1458 w 1458"/>
                <a:gd name="T21" fmla="*/ 892 h 8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8" h="892">
                  <a:moveTo>
                    <a:pt x="1458" y="892"/>
                  </a:moveTo>
                  <a:cubicBezTo>
                    <a:pt x="1411" y="782"/>
                    <a:pt x="1279" y="376"/>
                    <a:pt x="1174" y="231"/>
                  </a:cubicBezTo>
                  <a:cubicBezTo>
                    <a:pt x="1069" y="86"/>
                    <a:pt x="961" y="48"/>
                    <a:pt x="825" y="24"/>
                  </a:cubicBezTo>
                  <a:cubicBezTo>
                    <a:pt x="689" y="0"/>
                    <a:pt x="465" y="66"/>
                    <a:pt x="356" y="89"/>
                  </a:cubicBezTo>
                  <a:cubicBezTo>
                    <a:pt x="247" y="112"/>
                    <a:pt x="230" y="125"/>
                    <a:pt x="171" y="160"/>
                  </a:cubicBezTo>
                  <a:cubicBezTo>
                    <a:pt x="112" y="195"/>
                    <a:pt x="36" y="273"/>
                    <a:pt x="0" y="302"/>
                  </a:cubicBezTo>
                </a:path>
              </a:pathLst>
            </a:cu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3049588" y="2128838"/>
            <a:ext cx="6061075" cy="3275012"/>
            <a:chOff x="1921" y="1341"/>
            <a:chExt cx="3818" cy="2063"/>
          </a:xfrm>
        </p:grpSpPr>
        <p:grpSp>
          <p:nvGrpSpPr>
            <p:cNvPr id="49178" name="Group 33"/>
            <p:cNvGrpSpPr>
              <a:grpSpLocks/>
            </p:cNvGrpSpPr>
            <p:nvPr/>
          </p:nvGrpSpPr>
          <p:grpSpPr bwMode="auto">
            <a:xfrm>
              <a:off x="1921" y="1341"/>
              <a:ext cx="2123" cy="1831"/>
              <a:chOff x="1921" y="1341"/>
              <a:chExt cx="2123" cy="1831"/>
            </a:xfrm>
          </p:grpSpPr>
          <p:sp>
            <p:nvSpPr>
              <p:cNvPr id="49180" name="Freeform 34"/>
              <p:cNvSpPr>
                <a:spLocks/>
              </p:cNvSpPr>
              <p:nvPr/>
            </p:nvSpPr>
            <p:spPr bwMode="auto">
              <a:xfrm>
                <a:off x="1921" y="2041"/>
                <a:ext cx="2121" cy="959"/>
              </a:xfrm>
              <a:custGeom>
                <a:avLst/>
                <a:gdLst>
                  <a:gd name="T0" fmla="*/ 2121 w 2121"/>
                  <a:gd name="T1" fmla="*/ 959 h 959"/>
                  <a:gd name="T2" fmla="*/ 0 w 2121"/>
                  <a:gd name="T3" fmla="*/ 0 h 959"/>
                  <a:gd name="T4" fmla="*/ 0 60000 65536"/>
                  <a:gd name="T5" fmla="*/ 0 60000 65536"/>
                  <a:gd name="T6" fmla="*/ 0 w 2121"/>
                  <a:gd name="T7" fmla="*/ 0 h 959"/>
                  <a:gd name="T8" fmla="*/ 2121 w 2121"/>
                  <a:gd name="T9" fmla="*/ 959 h 95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21" h="959">
                    <a:moveTo>
                      <a:pt x="2121" y="959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1" name="Freeform 35"/>
              <p:cNvSpPr>
                <a:spLocks/>
              </p:cNvSpPr>
              <p:nvPr/>
            </p:nvSpPr>
            <p:spPr bwMode="auto">
              <a:xfrm>
                <a:off x="3948" y="2996"/>
                <a:ext cx="96" cy="176"/>
              </a:xfrm>
              <a:custGeom>
                <a:avLst/>
                <a:gdLst>
                  <a:gd name="T0" fmla="*/ 96 w 96"/>
                  <a:gd name="T1" fmla="*/ 0 h 176"/>
                  <a:gd name="T2" fmla="*/ 0 w 96"/>
                  <a:gd name="T3" fmla="*/ 176 h 176"/>
                  <a:gd name="T4" fmla="*/ 0 60000 65536"/>
                  <a:gd name="T5" fmla="*/ 0 60000 65536"/>
                  <a:gd name="T6" fmla="*/ 0 w 96"/>
                  <a:gd name="T7" fmla="*/ 0 h 176"/>
                  <a:gd name="T8" fmla="*/ 96 w 96"/>
                  <a:gd name="T9" fmla="*/ 176 h 1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6" h="176">
                    <a:moveTo>
                      <a:pt x="96" y="0"/>
                    </a:moveTo>
                    <a:lnTo>
                      <a:pt x="0" y="176"/>
                    </a:lnTo>
                  </a:path>
                </a:pathLst>
              </a:custGeom>
              <a:noFill/>
              <a:ln w="28575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2" name="Freeform 36"/>
              <p:cNvSpPr>
                <a:spLocks/>
              </p:cNvSpPr>
              <p:nvPr/>
            </p:nvSpPr>
            <p:spPr bwMode="auto">
              <a:xfrm>
                <a:off x="3031" y="1341"/>
                <a:ext cx="1009" cy="1659"/>
              </a:xfrm>
              <a:custGeom>
                <a:avLst/>
                <a:gdLst>
                  <a:gd name="T0" fmla="*/ 1115 w 1003"/>
                  <a:gd name="T1" fmla="*/ 1498 h 1669"/>
                  <a:gd name="T2" fmla="*/ 0 w 1003"/>
                  <a:gd name="T3" fmla="*/ 0 h 1669"/>
                  <a:gd name="T4" fmla="*/ 0 60000 65536"/>
                  <a:gd name="T5" fmla="*/ 0 60000 65536"/>
                  <a:gd name="T6" fmla="*/ 0 w 1003"/>
                  <a:gd name="T7" fmla="*/ 0 h 1669"/>
                  <a:gd name="T8" fmla="*/ 1003 w 1003"/>
                  <a:gd name="T9" fmla="*/ 1669 h 166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03" h="1669">
                    <a:moveTo>
                      <a:pt x="1003" y="1669"/>
                    </a:move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179" name="Rectangle 37"/>
            <p:cNvSpPr>
              <a:spLocks noChangeArrowheads="1"/>
            </p:cNvSpPr>
            <p:nvPr/>
          </p:nvSpPr>
          <p:spPr bwMode="auto">
            <a:xfrm>
              <a:off x="3993" y="2880"/>
              <a:ext cx="174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285750" indent="-285750">
                <a:lnSpc>
                  <a:spcPct val="90000"/>
                </a:lnSpc>
                <a:spcBef>
                  <a:spcPct val="30000"/>
                </a:spcBef>
                <a:buSzPct val="75000"/>
                <a:buFont typeface="Monotype Sorts" charset="2"/>
                <a:buChar char="n"/>
              </a:pPr>
              <a:r>
                <a:rPr lang="en-US" sz="1800" u="sng" dirty="0">
                  <a:solidFill>
                    <a:schemeClr val="tx1"/>
                  </a:solidFill>
                  <a:cs typeface="Arial" pitchFamily="34" charset="0"/>
                </a:rPr>
                <a:t>Module testing</a:t>
              </a:r>
              <a:r>
                <a:rPr lang="en-US" sz="1800" dirty="0">
                  <a:solidFill>
                    <a:schemeClr val="tx1"/>
                  </a:solidFill>
                  <a:cs typeface="Arial" pitchFamily="34" charset="0"/>
                </a:rPr>
                <a:t>: Test each class, file, module or component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2235200" y="3929063"/>
            <a:ext cx="6875463" cy="2336800"/>
            <a:chOff x="1408" y="2475"/>
            <a:chExt cx="4331" cy="1472"/>
          </a:xfrm>
        </p:grpSpPr>
        <p:sp>
          <p:nvSpPr>
            <p:cNvPr id="49172" name="Rectangle 39"/>
            <p:cNvSpPr>
              <a:spLocks noChangeArrowheads="1"/>
            </p:cNvSpPr>
            <p:nvPr/>
          </p:nvSpPr>
          <p:spPr bwMode="auto">
            <a:xfrm>
              <a:off x="3993" y="3444"/>
              <a:ext cx="1746" cy="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285750" indent="-285750">
                <a:lnSpc>
                  <a:spcPct val="90000"/>
                </a:lnSpc>
                <a:spcBef>
                  <a:spcPct val="30000"/>
                </a:spcBef>
                <a:buSzPct val="75000"/>
                <a:buFont typeface="Monotype Sorts" charset="2"/>
                <a:buChar char="n"/>
              </a:pPr>
              <a:r>
                <a:rPr lang="en-US" sz="1800" u="sng">
                  <a:solidFill>
                    <a:schemeClr val="tx1"/>
                  </a:solidFill>
                  <a:cs typeface="Arial" pitchFamily="34" charset="0"/>
                </a:rPr>
                <a:t>Unit testing</a:t>
              </a:r>
              <a:r>
                <a:rPr lang="en-US" sz="1800">
                  <a:solidFill>
                    <a:schemeClr val="tx1"/>
                  </a:solidFill>
                  <a:cs typeface="Arial" pitchFamily="34" charset="0"/>
                </a:rPr>
                <a:t>: Test each unit (method) individually</a:t>
              </a:r>
            </a:p>
          </p:txBody>
        </p:sp>
        <p:grpSp>
          <p:nvGrpSpPr>
            <p:cNvPr id="49173" name="Group 40"/>
            <p:cNvGrpSpPr>
              <a:grpSpLocks/>
            </p:cNvGrpSpPr>
            <p:nvPr/>
          </p:nvGrpSpPr>
          <p:grpSpPr bwMode="auto">
            <a:xfrm>
              <a:off x="1408" y="2475"/>
              <a:ext cx="2626" cy="1079"/>
              <a:chOff x="1408" y="2475"/>
              <a:chExt cx="2626" cy="1079"/>
            </a:xfrm>
          </p:grpSpPr>
          <p:sp>
            <p:nvSpPr>
              <p:cNvPr id="49174" name="Line 41"/>
              <p:cNvSpPr>
                <a:spLocks noChangeShapeType="1"/>
              </p:cNvSpPr>
              <p:nvPr/>
            </p:nvSpPr>
            <p:spPr bwMode="auto">
              <a:xfrm flipH="1" flipV="1">
                <a:off x="1408" y="2881"/>
                <a:ext cx="2626" cy="673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5" name="Line 42"/>
              <p:cNvSpPr>
                <a:spLocks noChangeShapeType="1"/>
              </p:cNvSpPr>
              <p:nvPr/>
            </p:nvSpPr>
            <p:spPr bwMode="auto">
              <a:xfrm flipH="1" flipV="1">
                <a:off x="1444" y="2489"/>
                <a:ext cx="337" cy="488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6" name="Line 43"/>
              <p:cNvSpPr>
                <a:spLocks noChangeShapeType="1"/>
              </p:cNvSpPr>
              <p:nvPr/>
            </p:nvSpPr>
            <p:spPr bwMode="auto">
              <a:xfrm flipV="1">
                <a:off x="2169" y="2475"/>
                <a:ext cx="256" cy="604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7" name="Line 44"/>
              <p:cNvSpPr>
                <a:spLocks noChangeShapeType="1"/>
              </p:cNvSpPr>
              <p:nvPr/>
            </p:nvSpPr>
            <p:spPr bwMode="auto">
              <a:xfrm flipV="1">
                <a:off x="2382" y="2866"/>
                <a:ext cx="121" cy="270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40000"/>
                    <a:lumOff val="60000"/>
                  </a:schemeClr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429895" y="5856288"/>
            <a:ext cx="5765165" cy="46166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/>
              <a:t>This view </a:t>
            </a:r>
            <a:r>
              <a:rPr lang="en-US" sz="2400" dirty="0" smtClean="0">
                <a:solidFill>
                  <a:schemeClr val="tx2"/>
                </a:solidFill>
              </a:rPr>
              <a:t>obscures</a:t>
            </a:r>
            <a:r>
              <a:rPr lang="en-US" sz="2400" dirty="0" smtClean="0"/>
              <a:t> underlying similarities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2" grpId="0" autoUpdateAnimBg="0"/>
      <p:bldP spid="48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3BF2A6-85DB-4C57-A8B2-93E054937DF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: Test Coverage Criteria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2449830"/>
            <a:ext cx="8867775" cy="2030413"/>
          </a:xfrm>
        </p:spPr>
        <p:txBody>
          <a:bodyPr/>
          <a:lstStyle/>
          <a:p>
            <a:pPr>
              <a:buClr>
                <a:schemeClr val="tx1"/>
              </a:buClr>
              <a:buFont typeface="Marlett" pitchFamily="2" charset="2"/>
              <a:buChar char="g"/>
            </a:pPr>
            <a:r>
              <a:rPr lang="en-US" u="sng" dirty="0" smtClean="0">
                <a:solidFill>
                  <a:srgbClr val="FFFF00"/>
                </a:solidFill>
              </a:rPr>
              <a:t>Test Requirements</a:t>
            </a:r>
            <a:r>
              <a:rPr lang="en-US" dirty="0" smtClean="0"/>
              <a:t> : Specific things that must be satisfied or covered during testing</a:t>
            </a:r>
          </a:p>
          <a:p>
            <a:pPr>
              <a:buClr>
                <a:schemeClr val="tx1"/>
              </a:buClr>
              <a:buFont typeface="Marlett" pitchFamily="2" charset="2"/>
              <a:buNone/>
            </a:pPr>
            <a:endParaRPr lang="en-US" dirty="0" smtClean="0"/>
          </a:p>
          <a:p>
            <a:pPr>
              <a:buClr>
                <a:schemeClr val="tx1"/>
              </a:buClr>
              <a:buFont typeface="Marlett" pitchFamily="2" charset="2"/>
              <a:buChar char="g"/>
            </a:pPr>
            <a:r>
              <a:rPr lang="en-US" u="sng" dirty="0" smtClean="0">
                <a:solidFill>
                  <a:srgbClr val="FFFF00"/>
                </a:solidFill>
              </a:rPr>
              <a:t>Test Criterion</a:t>
            </a:r>
            <a:r>
              <a:rPr lang="en-US" dirty="0" smtClean="0"/>
              <a:t> : A collection of rules and a process that define test requirements</a:t>
            </a:r>
          </a:p>
        </p:txBody>
      </p:sp>
      <p:sp>
        <p:nvSpPr>
          <p:cNvPr id="51207" name="Text Box 4"/>
          <p:cNvSpPr txBox="1">
            <a:spLocks noChangeArrowheads="1"/>
          </p:cNvSpPr>
          <p:nvPr/>
        </p:nvSpPr>
        <p:spPr bwMode="auto">
          <a:xfrm>
            <a:off x="374650" y="1057593"/>
            <a:ext cx="3929063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chemeClr val="tx1"/>
                </a:solidFill>
                <a:cs typeface="Arial" pitchFamily="34" charset="0"/>
              </a:rPr>
              <a:t>A tester’s job is </a:t>
            </a:r>
            <a:r>
              <a:rPr lang="en-US" sz="2800" u="sng">
                <a:solidFill>
                  <a:schemeClr val="tx1"/>
                </a:solidFill>
                <a:cs typeface="Arial" pitchFamily="34" charset="0"/>
              </a:rPr>
              <a:t>simple</a:t>
            </a:r>
            <a:r>
              <a:rPr lang="en-US" sz="2800">
                <a:solidFill>
                  <a:schemeClr val="tx1"/>
                </a:solidFill>
                <a:cs typeface="Arial" pitchFamily="34" charset="0"/>
              </a:rPr>
              <a:t> :</a:t>
            </a:r>
          </a:p>
        </p:txBody>
      </p:sp>
      <p:sp>
        <p:nvSpPr>
          <p:cNvPr id="51208" name="Text Box 5"/>
          <p:cNvSpPr txBox="1">
            <a:spLocks noChangeArrowheads="1"/>
          </p:cNvSpPr>
          <p:nvPr/>
        </p:nvSpPr>
        <p:spPr bwMode="auto">
          <a:xfrm>
            <a:off x="4114800" y="1057593"/>
            <a:ext cx="3884613" cy="137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0" dirty="0">
                <a:solidFill>
                  <a:schemeClr val="tx1"/>
                </a:solidFill>
                <a:cs typeface="Arial" pitchFamily="34" charset="0"/>
              </a:rPr>
              <a:t>Define a model of  the software, then find ways to cover it</a:t>
            </a:r>
          </a:p>
        </p:txBody>
      </p:sp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378261" y="5181778"/>
            <a:ext cx="8355834" cy="138499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Testing researchers have defined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hundreds of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criteria, but they are all really just a few criteria on four types of structures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Based on Structures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Softec, July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E8E54-11B3-46D3-8DA9-56519484B6C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79475" y="950913"/>
            <a:ext cx="7385050" cy="519112"/>
          </a:xfrm>
          <a:prstGeom prst="rect">
            <a:avLst/>
          </a:prstGeom>
          <a:solidFill>
            <a:srgbClr val="0000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u="sng" dirty="0">
                <a:solidFill>
                  <a:srgbClr val="FFFF00"/>
                </a:solidFill>
                <a:cs typeface="Arial" pitchFamily="34" charset="0"/>
              </a:rPr>
              <a:t>Structures</a:t>
            </a:r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 : Four ways to model software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82613" y="1540365"/>
            <a:ext cx="4017962" cy="583858"/>
          </a:xfrm>
          <a:prstGeom prst="rect">
            <a:avLst/>
          </a:prstGeom>
        </p:spPr>
        <p:txBody>
          <a:bodyPr/>
          <a:lstStyle/>
          <a:p>
            <a:pPr marL="457200" marR="0" lvl="0" indent="-4572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Monotype Sorts" charset="2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82613" y="2651715"/>
            <a:ext cx="4017962" cy="738603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+mj-lt"/>
              <a:buAutoNum type="arabicPeriod" startAt="2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Logical Expressions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24816" y="3791195"/>
            <a:ext cx="4017962" cy="963686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 Domain Characterization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82613" y="5423133"/>
            <a:ext cx="4017962" cy="794877"/>
          </a:xfrm>
          <a:prstGeom prst="rect">
            <a:avLst/>
          </a:prstGeom>
        </p:spPr>
        <p:txBody>
          <a:bodyPr/>
          <a:lstStyle/>
          <a:p>
            <a:pPr marL="514350" marR="0" lvl="0" indent="-5143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SzTx/>
              <a:buFont typeface="+mj-lt"/>
              <a:buAutoNum type="arabicPeriod" startAt="4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Syntactic Structures</a:t>
            </a:r>
          </a:p>
        </p:txBody>
      </p:sp>
      <p:grpSp>
        <p:nvGrpSpPr>
          <p:cNvPr id="14" name="Group 4"/>
          <p:cNvGrpSpPr>
            <a:grpSpLocks/>
          </p:cNvGrpSpPr>
          <p:nvPr/>
        </p:nvGrpSpPr>
        <p:grpSpPr bwMode="auto">
          <a:xfrm>
            <a:off x="4949825" y="1532428"/>
            <a:ext cx="1497013" cy="1016000"/>
            <a:chOff x="2211" y="818"/>
            <a:chExt cx="943" cy="640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2211" y="818"/>
              <a:ext cx="242" cy="242"/>
            </a:xfrm>
            <a:prstGeom prst="ellipse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2912" y="949"/>
              <a:ext cx="242" cy="242"/>
            </a:xfrm>
            <a:prstGeom prst="ellipse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2495" y="1216"/>
              <a:ext cx="242" cy="242"/>
            </a:xfrm>
            <a:prstGeom prst="ellipse">
              <a:avLst/>
            </a:prstGeom>
            <a:solidFill>
              <a:srgbClr val="66FFCC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>
              <a:off x="2460" y="939"/>
              <a:ext cx="456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2361" y="1052"/>
              <a:ext cx="179" cy="1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 flipV="1">
              <a:off x="2731" y="1166"/>
              <a:ext cx="215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4949825" y="2817813"/>
            <a:ext cx="3703638" cy="396875"/>
          </a:xfrm>
          <a:prstGeom prst="rect">
            <a:avLst/>
          </a:prstGeom>
          <a:solidFill>
            <a:srgbClr val="0000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Helvetica" charset="0"/>
                <a:cs typeface="Arial" pitchFamily="34" charset="0"/>
              </a:rPr>
              <a:t>(not X or not Y) and A and B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949825" y="5099050"/>
            <a:ext cx="2063750" cy="1329885"/>
          </a:xfrm>
          <a:prstGeom prst="rect">
            <a:avLst/>
          </a:prstGeom>
          <a:solidFill>
            <a:srgbClr val="0000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if (x &gt; y)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    z = x - y;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else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   z = 2 * x;</a:t>
            </a: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949825" y="3615397"/>
            <a:ext cx="2995613" cy="954107"/>
          </a:xfrm>
          <a:prstGeom prst="rect">
            <a:avLst/>
          </a:prstGeom>
          <a:solidFill>
            <a:srgbClr val="0000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A: {0, 1, &gt;1}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B: {600, 700, 800}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C: {</a:t>
            </a:r>
            <a:r>
              <a:rPr lang="en-US" dirty="0" err="1">
                <a:solidFill>
                  <a:schemeClr val="tx1"/>
                </a:solidFill>
                <a:latin typeface="Helvetica" charset="0"/>
                <a:cs typeface="Arial" pitchFamily="34" charset="0"/>
              </a:rPr>
              <a:t>swe</a:t>
            </a:r>
            <a:r>
              <a:rPr lang="en-US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Helvetica" charset="0"/>
                <a:cs typeface="Arial" pitchFamily="34" charset="0"/>
              </a:rPr>
              <a:t>cs</a:t>
            </a:r>
            <a:r>
              <a:rPr lang="en-US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Helvetica" charset="0"/>
                <a:cs typeface="Arial" pitchFamily="34" charset="0"/>
              </a:rPr>
              <a:t>isa</a:t>
            </a:r>
            <a:r>
              <a:rPr lang="en-US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Helvetica" charset="0"/>
                <a:cs typeface="Arial" pitchFamily="34" charset="0"/>
              </a:rPr>
              <a:t>infs</a:t>
            </a:r>
            <a:r>
              <a:rPr lang="en-US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}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21" grpId="0" animBg="1" autoUpdateAnimBg="0"/>
      <p:bldP spid="22" grpId="0" animBg="1" autoUpdateAnimBg="0"/>
      <p:bldP spid="23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 of Structures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88900" y="880111"/>
            <a:ext cx="8966200" cy="5496878"/>
          </a:xfrm>
        </p:spPr>
        <p:txBody>
          <a:bodyPr/>
          <a:lstStyle/>
          <a:p>
            <a:r>
              <a:rPr lang="en-US" dirty="0" smtClean="0"/>
              <a:t>These structures can be </a:t>
            </a:r>
            <a:r>
              <a:rPr lang="en-US" dirty="0" smtClean="0">
                <a:solidFill>
                  <a:srgbClr val="FFFF00"/>
                </a:solidFill>
              </a:rPr>
              <a:t>extracted</a:t>
            </a:r>
            <a:r>
              <a:rPr lang="en-US" dirty="0" smtClean="0"/>
              <a:t> from lots of software artifacts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Graphs</a:t>
            </a:r>
            <a:r>
              <a:rPr lang="en-US" dirty="0" smtClean="0"/>
              <a:t> can be extracted from UML use cases, finite state machines, source code, …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Logical expressions</a:t>
            </a:r>
            <a:r>
              <a:rPr lang="en-US" dirty="0" smtClean="0"/>
              <a:t> can be extracted from decisions in program source, guards on transitions, conditionals in use cases,  …</a:t>
            </a:r>
          </a:p>
          <a:p>
            <a:r>
              <a:rPr lang="en-US" dirty="0" smtClean="0"/>
              <a:t>This is not the same as “</a:t>
            </a:r>
            <a:r>
              <a:rPr lang="en-US" i="1" dirty="0" smtClean="0">
                <a:solidFill>
                  <a:srgbClr val="FFFF00"/>
                </a:solidFill>
              </a:rPr>
              <a:t>model-based testing</a:t>
            </a:r>
            <a:r>
              <a:rPr lang="en-US" dirty="0" smtClean="0"/>
              <a:t>,” which derives tests from a model that describes some  aspects of the system under test</a:t>
            </a:r>
          </a:p>
          <a:p>
            <a:pPr lvl="1"/>
            <a:r>
              <a:rPr lang="en-US" dirty="0" smtClean="0"/>
              <a:t>The model usually describes part of the </a:t>
            </a:r>
            <a:r>
              <a:rPr lang="en-US" dirty="0" smtClean="0">
                <a:solidFill>
                  <a:srgbClr val="FFFF00"/>
                </a:solidFill>
              </a:rPr>
              <a:t>behavior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FF00"/>
                </a:solidFill>
              </a:rPr>
              <a:t>source</a:t>
            </a:r>
            <a:r>
              <a:rPr lang="en-US" dirty="0" smtClean="0"/>
              <a:t> is usually </a:t>
            </a:r>
            <a:r>
              <a:rPr lang="en-US" i="1" u="sng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considered a model</a:t>
            </a:r>
          </a:p>
        </p:txBody>
      </p:sp>
      <p:sp>
        <p:nvSpPr>
          <p:cNvPr id="522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522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DB4D99-08AE-4E02-A2F3-D22CBB771EA1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Jeff Offutt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D6EF5D-51F4-4C41-BFD8-CE6BF27667A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Graph Coverage – Structural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33500" y="1452563"/>
            <a:ext cx="6477000" cy="3314700"/>
            <a:chOff x="840" y="1006"/>
            <a:chExt cx="4080" cy="2088"/>
          </a:xfrm>
        </p:grpSpPr>
        <p:sp>
          <p:nvSpPr>
            <p:cNvPr id="57359" name="Oval 4"/>
            <p:cNvSpPr>
              <a:spLocks noChangeArrowheads="1"/>
            </p:cNvSpPr>
            <p:nvPr/>
          </p:nvSpPr>
          <p:spPr bwMode="auto">
            <a:xfrm>
              <a:off x="3624" y="1006"/>
              <a:ext cx="480" cy="384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6</a:t>
              </a:r>
            </a:p>
          </p:txBody>
        </p:sp>
        <p:sp>
          <p:nvSpPr>
            <p:cNvPr id="57360" name="Oval 5"/>
            <p:cNvSpPr>
              <a:spLocks noChangeArrowheads="1"/>
            </p:cNvSpPr>
            <p:nvPr/>
          </p:nvSpPr>
          <p:spPr bwMode="auto">
            <a:xfrm>
              <a:off x="2676" y="1558"/>
              <a:ext cx="480" cy="384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5</a:t>
              </a:r>
            </a:p>
          </p:txBody>
        </p:sp>
        <p:sp>
          <p:nvSpPr>
            <p:cNvPr id="57361" name="Oval 6"/>
            <p:cNvSpPr>
              <a:spLocks noChangeArrowheads="1"/>
            </p:cNvSpPr>
            <p:nvPr/>
          </p:nvSpPr>
          <p:spPr bwMode="auto">
            <a:xfrm>
              <a:off x="1800" y="2038"/>
              <a:ext cx="480" cy="384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57362" name="Oval 7"/>
            <p:cNvSpPr>
              <a:spLocks noChangeArrowheads="1"/>
            </p:cNvSpPr>
            <p:nvPr/>
          </p:nvSpPr>
          <p:spPr bwMode="auto">
            <a:xfrm>
              <a:off x="1800" y="1006"/>
              <a:ext cx="480" cy="384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57363" name="Oval 8"/>
            <p:cNvSpPr>
              <a:spLocks noChangeArrowheads="1"/>
            </p:cNvSpPr>
            <p:nvPr/>
          </p:nvSpPr>
          <p:spPr bwMode="auto">
            <a:xfrm>
              <a:off x="840" y="1558"/>
              <a:ext cx="480" cy="384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57364" name="Oval 9"/>
            <p:cNvSpPr>
              <a:spLocks noChangeArrowheads="1"/>
            </p:cNvSpPr>
            <p:nvPr/>
          </p:nvSpPr>
          <p:spPr bwMode="auto">
            <a:xfrm>
              <a:off x="4440" y="1558"/>
              <a:ext cx="480" cy="384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7</a:t>
              </a:r>
            </a:p>
          </p:txBody>
        </p:sp>
        <p:sp>
          <p:nvSpPr>
            <p:cNvPr id="57365" name="Oval 10"/>
            <p:cNvSpPr>
              <a:spLocks noChangeArrowheads="1"/>
            </p:cNvSpPr>
            <p:nvPr/>
          </p:nvSpPr>
          <p:spPr bwMode="auto">
            <a:xfrm>
              <a:off x="2676" y="2710"/>
              <a:ext cx="480" cy="384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4</a:t>
              </a:r>
            </a:p>
          </p:txBody>
        </p:sp>
        <p:sp>
          <p:nvSpPr>
            <p:cNvPr id="57366" name="Line 11"/>
            <p:cNvSpPr>
              <a:spLocks noChangeShapeType="1"/>
            </p:cNvSpPr>
            <p:nvPr/>
          </p:nvSpPr>
          <p:spPr bwMode="auto">
            <a:xfrm flipV="1">
              <a:off x="1284" y="1270"/>
              <a:ext cx="516" cy="3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7" name="Line 12"/>
            <p:cNvSpPr>
              <a:spLocks noChangeShapeType="1"/>
            </p:cNvSpPr>
            <p:nvPr/>
          </p:nvSpPr>
          <p:spPr bwMode="auto">
            <a:xfrm>
              <a:off x="1251" y="1882"/>
              <a:ext cx="549" cy="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Line 13"/>
            <p:cNvSpPr>
              <a:spLocks noChangeShapeType="1"/>
            </p:cNvSpPr>
            <p:nvPr/>
          </p:nvSpPr>
          <p:spPr bwMode="auto">
            <a:xfrm flipV="1">
              <a:off x="2280" y="1846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9" name="Line 14"/>
            <p:cNvSpPr>
              <a:spLocks noChangeShapeType="1"/>
            </p:cNvSpPr>
            <p:nvPr/>
          </p:nvSpPr>
          <p:spPr bwMode="auto">
            <a:xfrm>
              <a:off x="2232" y="1318"/>
              <a:ext cx="516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0" name="Freeform 15"/>
            <p:cNvSpPr>
              <a:spLocks/>
            </p:cNvSpPr>
            <p:nvPr/>
          </p:nvSpPr>
          <p:spPr bwMode="auto">
            <a:xfrm>
              <a:off x="2088" y="2422"/>
              <a:ext cx="585" cy="480"/>
            </a:xfrm>
            <a:custGeom>
              <a:avLst/>
              <a:gdLst>
                <a:gd name="T0" fmla="*/ 785 w 576"/>
                <a:gd name="T1" fmla="*/ 391 h 485"/>
                <a:gd name="T2" fmla="*/ 409 w 576"/>
                <a:gd name="T3" fmla="*/ 367 h 485"/>
                <a:gd name="T4" fmla="*/ 142 w 576"/>
                <a:gd name="T5" fmla="*/ 220 h 485"/>
                <a:gd name="T6" fmla="*/ 0 w 576"/>
                <a:gd name="T7" fmla="*/ 0 h 4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485"/>
                <a:gd name="T14" fmla="*/ 576 w 576"/>
                <a:gd name="T15" fmla="*/ 485 h 4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485">
                  <a:moveTo>
                    <a:pt x="576" y="480"/>
                  </a:moveTo>
                  <a:cubicBezTo>
                    <a:pt x="530" y="475"/>
                    <a:pt x="379" y="485"/>
                    <a:pt x="300" y="450"/>
                  </a:cubicBezTo>
                  <a:cubicBezTo>
                    <a:pt x="221" y="415"/>
                    <a:pt x="152" y="345"/>
                    <a:pt x="102" y="270"/>
                  </a:cubicBezTo>
                  <a:cubicBezTo>
                    <a:pt x="52" y="195"/>
                    <a:pt x="21" y="56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1" name="Freeform 16"/>
            <p:cNvSpPr>
              <a:spLocks/>
            </p:cNvSpPr>
            <p:nvPr/>
          </p:nvSpPr>
          <p:spPr bwMode="auto">
            <a:xfrm>
              <a:off x="2259" y="2320"/>
              <a:ext cx="645" cy="390"/>
            </a:xfrm>
            <a:custGeom>
              <a:avLst/>
              <a:gdLst>
                <a:gd name="T0" fmla="*/ 0 w 672"/>
                <a:gd name="T1" fmla="*/ 0 h 384"/>
                <a:gd name="T2" fmla="*/ 129 w 672"/>
                <a:gd name="T3" fmla="*/ 62 h 384"/>
                <a:gd name="T4" fmla="*/ 235 w 672"/>
                <a:gd name="T5" fmla="*/ 214 h 384"/>
                <a:gd name="T6" fmla="*/ 296 w 672"/>
                <a:gd name="T7" fmla="*/ 523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384"/>
                <a:gd name="T14" fmla="*/ 672 w 67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384">
                  <a:moveTo>
                    <a:pt x="0" y="0"/>
                  </a:moveTo>
                  <a:cubicBezTo>
                    <a:pt x="49" y="7"/>
                    <a:pt x="205" y="16"/>
                    <a:pt x="294" y="42"/>
                  </a:cubicBezTo>
                  <a:cubicBezTo>
                    <a:pt x="383" y="68"/>
                    <a:pt x="471" y="99"/>
                    <a:pt x="534" y="156"/>
                  </a:cubicBezTo>
                  <a:cubicBezTo>
                    <a:pt x="597" y="213"/>
                    <a:pt x="643" y="336"/>
                    <a:pt x="672" y="38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2" name="Line 17"/>
            <p:cNvSpPr>
              <a:spLocks noChangeShapeType="1"/>
            </p:cNvSpPr>
            <p:nvPr/>
          </p:nvSpPr>
          <p:spPr bwMode="auto">
            <a:xfrm flipV="1">
              <a:off x="3114" y="1318"/>
              <a:ext cx="558" cy="3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3" name="Line 18"/>
            <p:cNvSpPr>
              <a:spLocks noChangeShapeType="1"/>
            </p:cNvSpPr>
            <p:nvPr/>
          </p:nvSpPr>
          <p:spPr bwMode="auto">
            <a:xfrm flipV="1">
              <a:off x="3159" y="1746"/>
              <a:ext cx="1275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4" name="Line 19"/>
            <p:cNvSpPr>
              <a:spLocks noChangeShapeType="1"/>
            </p:cNvSpPr>
            <p:nvPr/>
          </p:nvSpPr>
          <p:spPr bwMode="auto">
            <a:xfrm>
              <a:off x="4056" y="1318"/>
              <a:ext cx="468" cy="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268" name="Text Box 20"/>
          <p:cNvSpPr txBox="1">
            <a:spLocks noChangeArrowheads="1"/>
          </p:cNvSpPr>
          <p:nvPr/>
        </p:nvSpPr>
        <p:spPr bwMode="auto">
          <a:xfrm>
            <a:off x="5387886" y="3103563"/>
            <a:ext cx="2586038" cy="178117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chemeClr val="tx1"/>
                </a:solidFill>
                <a:cs typeface="Arial" pitchFamily="34" charset="0"/>
              </a:rPr>
              <a:t>Node (Statement)</a:t>
            </a:r>
          </a:p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cs typeface="Arial" pitchFamily="34" charset="0"/>
              </a:rPr>
              <a:t>Cover every node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 12567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 1343567</a:t>
            </a:r>
          </a:p>
        </p:txBody>
      </p:sp>
      <p:sp>
        <p:nvSpPr>
          <p:cNvPr id="57352" name="Text Box 21"/>
          <p:cNvSpPr txBox="1">
            <a:spLocks noChangeArrowheads="1"/>
          </p:cNvSpPr>
          <p:nvPr/>
        </p:nvSpPr>
        <p:spPr bwMode="auto">
          <a:xfrm>
            <a:off x="231775" y="3956050"/>
            <a:ext cx="3036888" cy="247332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This graph may represent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chemeClr val="tx1"/>
                </a:solidFill>
                <a:cs typeface="Arial" pitchFamily="34" charset="0"/>
              </a:rPr>
              <a:t> statements &amp; branches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chemeClr val="tx1"/>
                </a:solidFill>
                <a:cs typeface="Arial" pitchFamily="34" charset="0"/>
              </a:rPr>
              <a:t> methods &amp; calls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chemeClr val="tx1"/>
                </a:solidFill>
                <a:cs typeface="Arial" pitchFamily="34" charset="0"/>
              </a:rPr>
              <a:t> components &amp; signals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chemeClr val="tx1"/>
                </a:solidFill>
                <a:cs typeface="Arial" pitchFamily="34" charset="0"/>
              </a:rPr>
              <a:t> states and transitions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80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714500" y="5983288"/>
            <a:ext cx="71438" cy="415925"/>
            <a:chOff x="584" y="740"/>
            <a:chExt cx="45" cy="262"/>
          </a:xfrm>
        </p:grpSpPr>
        <p:sp>
          <p:nvSpPr>
            <p:cNvPr id="57356" name="Oval 23"/>
            <p:cNvSpPr>
              <a:spLocks noChangeArrowheads="1"/>
            </p:cNvSpPr>
            <p:nvPr/>
          </p:nvSpPr>
          <p:spPr bwMode="auto">
            <a:xfrm>
              <a:off x="585" y="740"/>
              <a:ext cx="44" cy="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7" name="Oval 24"/>
            <p:cNvSpPr>
              <a:spLocks noChangeArrowheads="1"/>
            </p:cNvSpPr>
            <p:nvPr/>
          </p:nvSpPr>
          <p:spPr bwMode="auto">
            <a:xfrm>
              <a:off x="584" y="850"/>
              <a:ext cx="44" cy="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8" name="Oval 25"/>
            <p:cNvSpPr>
              <a:spLocks noChangeArrowheads="1"/>
            </p:cNvSpPr>
            <p:nvPr/>
          </p:nvSpPr>
          <p:spPr bwMode="auto">
            <a:xfrm>
              <a:off x="585" y="960"/>
              <a:ext cx="44" cy="4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274" name="Text Box 26"/>
          <p:cNvSpPr txBox="1">
            <a:spLocks noChangeArrowheads="1"/>
          </p:cNvSpPr>
          <p:nvPr/>
        </p:nvSpPr>
        <p:spPr bwMode="auto">
          <a:xfrm>
            <a:off x="5699081" y="3159125"/>
            <a:ext cx="2586037" cy="223837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chemeClr val="tx1"/>
                </a:solidFill>
                <a:cs typeface="Arial" pitchFamily="34" charset="0"/>
              </a:rPr>
              <a:t>Edge (Branch)</a:t>
            </a:r>
          </a:p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cs typeface="Arial" pitchFamily="34" charset="0"/>
              </a:rPr>
              <a:t>Cover every edge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 12567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 1343567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 1357</a:t>
            </a:r>
          </a:p>
        </p:txBody>
      </p:sp>
      <p:sp>
        <p:nvSpPr>
          <p:cNvPr id="181275" name="Text Box 27"/>
          <p:cNvSpPr txBox="1">
            <a:spLocks noChangeArrowheads="1"/>
          </p:cNvSpPr>
          <p:nvPr/>
        </p:nvSpPr>
        <p:spPr bwMode="auto">
          <a:xfrm>
            <a:off x="6010275" y="3214688"/>
            <a:ext cx="2586038" cy="360997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chemeClr val="tx1"/>
                </a:solidFill>
                <a:cs typeface="Arial" pitchFamily="34" charset="0"/>
              </a:rPr>
              <a:t>Path</a:t>
            </a:r>
          </a:p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cs typeface="Arial" pitchFamily="34" charset="0"/>
              </a:rPr>
              <a:t>Cover every path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 12567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 1257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 13567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 1357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 1343567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 134357 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8" grpId="0" animBg="1" autoUpdateAnimBg="0"/>
      <p:bldP spid="181274" grpId="0" animBg="1" autoUpdateAnimBg="0"/>
      <p:bldP spid="181275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583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Jeff Offutt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3654E1-F17C-4A75-85AD-58F04CC0F688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5250073" y="3048000"/>
            <a:ext cx="2981325" cy="2335213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chemeClr val="tx1"/>
                </a:solidFill>
                <a:cs typeface="Arial" pitchFamily="34" charset="0"/>
              </a:rPr>
              <a:t>Defs &amp; Uses Pairs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chemeClr val="tx1"/>
                </a:solidFill>
                <a:cs typeface="Arial" pitchFamily="34" charset="0"/>
              </a:rPr>
              <a:t> (x, 1, (1,2)), (x, 1, (1,3))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chemeClr val="tx1"/>
                </a:solidFill>
                <a:cs typeface="Arial" pitchFamily="34" charset="0"/>
              </a:rPr>
              <a:t> (y, 1, 4), (y, 1, 6)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chemeClr val="tx1"/>
                </a:solidFill>
                <a:cs typeface="Arial" pitchFamily="34" charset="0"/>
              </a:rPr>
              <a:t> (a, 2, (5,6)), (a, 2, (5,7)), (a, 3, (5,6)), (a, 3, (5,7)),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>
                <a:solidFill>
                  <a:schemeClr val="tx1"/>
                </a:solidFill>
                <a:cs typeface="Arial" pitchFamily="34" charset="0"/>
              </a:rPr>
              <a:t> (m, 2, 7), (m, 4, 7), (m, 6, 7)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1. Graph Coverage – Data Flow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33500" y="1452563"/>
            <a:ext cx="6477000" cy="3314700"/>
            <a:chOff x="840" y="1006"/>
            <a:chExt cx="4080" cy="2088"/>
          </a:xfrm>
        </p:grpSpPr>
        <p:sp>
          <p:nvSpPr>
            <p:cNvPr id="58394" name="Oval 5"/>
            <p:cNvSpPr>
              <a:spLocks noChangeArrowheads="1"/>
            </p:cNvSpPr>
            <p:nvPr/>
          </p:nvSpPr>
          <p:spPr bwMode="auto">
            <a:xfrm>
              <a:off x="3624" y="1006"/>
              <a:ext cx="480" cy="384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6</a:t>
              </a:r>
            </a:p>
          </p:txBody>
        </p:sp>
        <p:sp>
          <p:nvSpPr>
            <p:cNvPr id="58395" name="Oval 6"/>
            <p:cNvSpPr>
              <a:spLocks noChangeArrowheads="1"/>
            </p:cNvSpPr>
            <p:nvPr/>
          </p:nvSpPr>
          <p:spPr bwMode="auto">
            <a:xfrm>
              <a:off x="2676" y="1558"/>
              <a:ext cx="480" cy="384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5</a:t>
              </a:r>
            </a:p>
          </p:txBody>
        </p:sp>
        <p:sp>
          <p:nvSpPr>
            <p:cNvPr id="58396" name="Oval 7"/>
            <p:cNvSpPr>
              <a:spLocks noChangeArrowheads="1"/>
            </p:cNvSpPr>
            <p:nvPr/>
          </p:nvSpPr>
          <p:spPr bwMode="auto">
            <a:xfrm>
              <a:off x="1800" y="2038"/>
              <a:ext cx="480" cy="384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58397" name="Oval 8"/>
            <p:cNvSpPr>
              <a:spLocks noChangeArrowheads="1"/>
            </p:cNvSpPr>
            <p:nvPr/>
          </p:nvSpPr>
          <p:spPr bwMode="auto">
            <a:xfrm>
              <a:off x="1800" y="1006"/>
              <a:ext cx="480" cy="384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58398" name="Oval 9"/>
            <p:cNvSpPr>
              <a:spLocks noChangeArrowheads="1"/>
            </p:cNvSpPr>
            <p:nvPr/>
          </p:nvSpPr>
          <p:spPr bwMode="auto">
            <a:xfrm>
              <a:off x="840" y="1558"/>
              <a:ext cx="480" cy="384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58399" name="Oval 10"/>
            <p:cNvSpPr>
              <a:spLocks noChangeArrowheads="1"/>
            </p:cNvSpPr>
            <p:nvPr/>
          </p:nvSpPr>
          <p:spPr bwMode="auto">
            <a:xfrm>
              <a:off x="4440" y="1558"/>
              <a:ext cx="480" cy="384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7</a:t>
              </a:r>
            </a:p>
          </p:txBody>
        </p:sp>
        <p:sp>
          <p:nvSpPr>
            <p:cNvPr id="58400" name="Oval 11"/>
            <p:cNvSpPr>
              <a:spLocks noChangeArrowheads="1"/>
            </p:cNvSpPr>
            <p:nvPr/>
          </p:nvSpPr>
          <p:spPr bwMode="auto">
            <a:xfrm>
              <a:off x="2676" y="2710"/>
              <a:ext cx="480" cy="384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4</a:t>
              </a:r>
            </a:p>
          </p:txBody>
        </p:sp>
        <p:sp>
          <p:nvSpPr>
            <p:cNvPr id="58401" name="Line 12"/>
            <p:cNvSpPr>
              <a:spLocks noChangeShapeType="1"/>
            </p:cNvSpPr>
            <p:nvPr/>
          </p:nvSpPr>
          <p:spPr bwMode="auto">
            <a:xfrm flipV="1">
              <a:off x="1284" y="1270"/>
              <a:ext cx="516" cy="3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2" name="Line 13"/>
            <p:cNvSpPr>
              <a:spLocks noChangeShapeType="1"/>
            </p:cNvSpPr>
            <p:nvPr/>
          </p:nvSpPr>
          <p:spPr bwMode="auto">
            <a:xfrm>
              <a:off x="1251" y="1882"/>
              <a:ext cx="549" cy="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3" name="Line 14"/>
            <p:cNvSpPr>
              <a:spLocks noChangeShapeType="1"/>
            </p:cNvSpPr>
            <p:nvPr/>
          </p:nvSpPr>
          <p:spPr bwMode="auto">
            <a:xfrm flipV="1">
              <a:off x="2280" y="1846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4" name="Line 15"/>
            <p:cNvSpPr>
              <a:spLocks noChangeShapeType="1"/>
            </p:cNvSpPr>
            <p:nvPr/>
          </p:nvSpPr>
          <p:spPr bwMode="auto">
            <a:xfrm>
              <a:off x="2232" y="1318"/>
              <a:ext cx="516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5" name="Freeform 16"/>
            <p:cNvSpPr>
              <a:spLocks/>
            </p:cNvSpPr>
            <p:nvPr/>
          </p:nvSpPr>
          <p:spPr bwMode="auto">
            <a:xfrm>
              <a:off x="2088" y="2422"/>
              <a:ext cx="585" cy="480"/>
            </a:xfrm>
            <a:custGeom>
              <a:avLst/>
              <a:gdLst>
                <a:gd name="T0" fmla="*/ 785 w 576"/>
                <a:gd name="T1" fmla="*/ 391 h 485"/>
                <a:gd name="T2" fmla="*/ 409 w 576"/>
                <a:gd name="T3" fmla="*/ 367 h 485"/>
                <a:gd name="T4" fmla="*/ 142 w 576"/>
                <a:gd name="T5" fmla="*/ 220 h 485"/>
                <a:gd name="T6" fmla="*/ 0 w 576"/>
                <a:gd name="T7" fmla="*/ 0 h 4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"/>
                <a:gd name="T13" fmla="*/ 0 h 485"/>
                <a:gd name="T14" fmla="*/ 576 w 576"/>
                <a:gd name="T15" fmla="*/ 485 h 4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" h="485">
                  <a:moveTo>
                    <a:pt x="576" y="480"/>
                  </a:moveTo>
                  <a:cubicBezTo>
                    <a:pt x="530" y="475"/>
                    <a:pt x="379" y="485"/>
                    <a:pt x="300" y="450"/>
                  </a:cubicBezTo>
                  <a:cubicBezTo>
                    <a:pt x="221" y="415"/>
                    <a:pt x="152" y="345"/>
                    <a:pt x="102" y="270"/>
                  </a:cubicBezTo>
                  <a:cubicBezTo>
                    <a:pt x="52" y="195"/>
                    <a:pt x="21" y="56"/>
                    <a:pt x="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6" name="Freeform 17"/>
            <p:cNvSpPr>
              <a:spLocks/>
            </p:cNvSpPr>
            <p:nvPr/>
          </p:nvSpPr>
          <p:spPr bwMode="auto">
            <a:xfrm>
              <a:off x="2259" y="2320"/>
              <a:ext cx="645" cy="390"/>
            </a:xfrm>
            <a:custGeom>
              <a:avLst/>
              <a:gdLst>
                <a:gd name="T0" fmla="*/ 0 w 672"/>
                <a:gd name="T1" fmla="*/ 0 h 384"/>
                <a:gd name="T2" fmla="*/ 129 w 672"/>
                <a:gd name="T3" fmla="*/ 62 h 384"/>
                <a:gd name="T4" fmla="*/ 235 w 672"/>
                <a:gd name="T5" fmla="*/ 214 h 384"/>
                <a:gd name="T6" fmla="*/ 296 w 672"/>
                <a:gd name="T7" fmla="*/ 523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2"/>
                <a:gd name="T13" fmla="*/ 0 h 384"/>
                <a:gd name="T14" fmla="*/ 672 w 67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2" h="384">
                  <a:moveTo>
                    <a:pt x="0" y="0"/>
                  </a:moveTo>
                  <a:cubicBezTo>
                    <a:pt x="49" y="7"/>
                    <a:pt x="205" y="16"/>
                    <a:pt x="294" y="42"/>
                  </a:cubicBezTo>
                  <a:cubicBezTo>
                    <a:pt x="383" y="68"/>
                    <a:pt x="471" y="99"/>
                    <a:pt x="534" y="156"/>
                  </a:cubicBezTo>
                  <a:cubicBezTo>
                    <a:pt x="597" y="213"/>
                    <a:pt x="643" y="336"/>
                    <a:pt x="672" y="38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7" name="Line 18"/>
            <p:cNvSpPr>
              <a:spLocks noChangeShapeType="1"/>
            </p:cNvSpPr>
            <p:nvPr/>
          </p:nvSpPr>
          <p:spPr bwMode="auto">
            <a:xfrm flipV="1">
              <a:off x="3114" y="1318"/>
              <a:ext cx="558" cy="32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8" name="Line 19"/>
            <p:cNvSpPr>
              <a:spLocks noChangeShapeType="1"/>
            </p:cNvSpPr>
            <p:nvPr/>
          </p:nvSpPr>
          <p:spPr bwMode="auto">
            <a:xfrm flipV="1">
              <a:off x="3159" y="1746"/>
              <a:ext cx="1275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09" name="Line 20"/>
            <p:cNvSpPr>
              <a:spLocks noChangeShapeType="1"/>
            </p:cNvSpPr>
            <p:nvPr/>
          </p:nvSpPr>
          <p:spPr bwMode="auto">
            <a:xfrm>
              <a:off x="4056" y="1318"/>
              <a:ext cx="468" cy="2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87338" y="1068388"/>
            <a:ext cx="5610225" cy="4999037"/>
            <a:chOff x="181" y="673"/>
            <a:chExt cx="3534" cy="3149"/>
          </a:xfrm>
        </p:grpSpPr>
        <p:sp>
          <p:nvSpPr>
            <p:cNvPr id="58387" name="Text Box 22"/>
            <p:cNvSpPr txBox="1">
              <a:spLocks noChangeArrowheads="1"/>
            </p:cNvSpPr>
            <p:nvPr/>
          </p:nvSpPr>
          <p:spPr bwMode="auto">
            <a:xfrm>
              <a:off x="181" y="2698"/>
              <a:ext cx="1913" cy="1124"/>
            </a:xfrm>
            <a:prstGeom prst="rect">
              <a:avLst/>
            </a:prstGeom>
            <a:solidFill>
              <a:srgbClr val="0000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1"/>
                  </a:solidFill>
                  <a:cs typeface="Arial" pitchFamily="34" charset="0"/>
                </a:rPr>
                <a:t>This graph contains: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en-US" sz="1800" u="sng">
                  <a:solidFill>
                    <a:schemeClr val="tx1"/>
                  </a:solidFill>
                  <a:cs typeface="Arial" pitchFamily="34" charset="0"/>
                </a:rPr>
                <a:t>defs</a:t>
              </a:r>
              <a:r>
                <a:rPr lang="en-US" sz="1800">
                  <a:solidFill>
                    <a:schemeClr val="tx1"/>
                  </a:solidFill>
                  <a:cs typeface="Arial" pitchFamily="34" charset="0"/>
                </a:rPr>
                <a:t>: nodes &amp; edges where variables get values</a:t>
              </a: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en-US" sz="180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en-US" sz="1800" u="sng">
                  <a:solidFill>
                    <a:schemeClr val="tx1"/>
                  </a:solidFill>
                  <a:cs typeface="Arial" pitchFamily="34" charset="0"/>
                </a:rPr>
                <a:t>uses</a:t>
              </a:r>
              <a:r>
                <a:rPr lang="en-US" sz="1800">
                  <a:solidFill>
                    <a:schemeClr val="tx1"/>
                  </a:solidFill>
                  <a:cs typeface="Arial" pitchFamily="34" charset="0"/>
                </a:rPr>
                <a:t>: nodes &amp; edges where values are accessed</a:t>
              </a:r>
            </a:p>
          </p:txBody>
        </p:sp>
        <p:grpSp>
          <p:nvGrpSpPr>
            <p:cNvPr id="4" name="Group 23"/>
            <p:cNvGrpSpPr>
              <a:grpSpLocks/>
            </p:cNvGrpSpPr>
            <p:nvPr/>
          </p:nvGrpSpPr>
          <p:grpSpPr bwMode="auto">
            <a:xfrm>
              <a:off x="545" y="673"/>
              <a:ext cx="3170" cy="2585"/>
              <a:chOff x="545" y="673"/>
              <a:chExt cx="3170" cy="2585"/>
            </a:xfrm>
          </p:grpSpPr>
          <p:sp>
            <p:nvSpPr>
              <p:cNvPr id="58389" name="Text Box 24"/>
              <p:cNvSpPr txBox="1">
                <a:spLocks noChangeArrowheads="1"/>
              </p:cNvSpPr>
              <p:nvPr/>
            </p:nvSpPr>
            <p:spPr bwMode="auto">
              <a:xfrm>
                <a:off x="545" y="1279"/>
                <a:ext cx="776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latin typeface="Helvetica" charset="0"/>
                    <a:cs typeface="Arial" pitchFamily="34" charset="0"/>
                  </a:rPr>
                  <a:t>def = {x, y}</a:t>
                </a:r>
              </a:p>
            </p:txBody>
          </p:sp>
          <p:sp>
            <p:nvSpPr>
              <p:cNvPr id="58390" name="Text Box 25"/>
              <p:cNvSpPr txBox="1">
                <a:spLocks noChangeArrowheads="1"/>
              </p:cNvSpPr>
              <p:nvPr/>
            </p:nvSpPr>
            <p:spPr bwMode="auto">
              <a:xfrm>
                <a:off x="1763" y="730"/>
                <a:ext cx="855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latin typeface="Helvetica" charset="0"/>
                    <a:cs typeface="Arial" pitchFamily="34" charset="0"/>
                  </a:rPr>
                  <a:t>def = {a , m}</a:t>
                </a:r>
              </a:p>
            </p:txBody>
          </p:sp>
          <p:sp>
            <p:nvSpPr>
              <p:cNvPr id="58391" name="Text Box 26"/>
              <p:cNvSpPr txBox="1">
                <a:spLocks noChangeArrowheads="1"/>
              </p:cNvSpPr>
              <p:nvPr/>
            </p:nvSpPr>
            <p:spPr bwMode="auto">
              <a:xfrm>
                <a:off x="1830" y="1782"/>
                <a:ext cx="560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latin typeface="Helvetica" charset="0"/>
                    <a:cs typeface="Arial" pitchFamily="34" charset="0"/>
                  </a:rPr>
                  <a:t>def = {a}</a:t>
                </a:r>
              </a:p>
            </p:txBody>
          </p:sp>
          <p:sp>
            <p:nvSpPr>
              <p:cNvPr id="58392" name="Text Box 27"/>
              <p:cNvSpPr txBox="1">
                <a:spLocks noChangeArrowheads="1"/>
              </p:cNvSpPr>
              <p:nvPr/>
            </p:nvSpPr>
            <p:spPr bwMode="auto">
              <a:xfrm>
                <a:off x="3040" y="673"/>
                <a:ext cx="675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600" dirty="0">
                    <a:latin typeface="Helvetica" charset="0"/>
                    <a:cs typeface="Arial" pitchFamily="34" charset="0"/>
                  </a:rPr>
                  <a:t>def = {m}</a:t>
                </a:r>
              </a:p>
            </p:txBody>
          </p:sp>
          <p:sp>
            <p:nvSpPr>
              <p:cNvPr id="58393" name="Text Box 28"/>
              <p:cNvSpPr txBox="1">
                <a:spLocks noChangeArrowheads="1"/>
              </p:cNvSpPr>
              <p:nvPr/>
            </p:nvSpPr>
            <p:spPr bwMode="auto">
              <a:xfrm>
                <a:off x="2550" y="3045"/>
                <a:ext cx="675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600" dirty="0">
                    <a:latin typeface="Helvetica" charset="0"/>
                    <a:cs typeface="Arial" pitchFamily="34" charset="0"/>
                  </a:rPr>
                  <a:t>def = {m}</a:t>
                </a:r>
              </a:p>
            </p:txBody>
          </p:sp>
        </p:grp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951038" y="1395413"/>
            <a:ext cx="6429376" cy="4068763"/>
            <a:chOff x="1229" y="879"/>
            <a:chExt cx="4050" cy="2563"/>
          </a:xfrm>
        </p:grpSpPr>
        <p:sp>
          <p:nvSpPr>
            <p:cNvPr id="58380" name="Text Box 30"/>
            <p:cNvSpPr txBox="1">
              <a:spLocks noChangeArrowheads="1"/>
            </p:cNvSpPr>
            <p:nvPr/>
          </p:nvSpPr>
          <p:spPr bwMode="auto">
            <a:xfrm>
              <a:off x="1266" y="1310"/>
              <a:ext cx="660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Helvetica" charset="0"/>
                  <a:cs typeface="Arial" pitchFamily="34" charset="0"/>
                </a:rPr>
                <a:t>use = {x}</a:t>
              </a:r>
            </a:p>
          </p:txBody>
        </p:sp>
        <p:sp>
          <p:nvSpPr>
            <p:cNvPr id="58381" name="Text Box 31"/>
            <p:cNvSpPr txBox="1">
              <a:spLocks noChangeArrowheads="1"/>
            </p:cNvSpPr>
            <p:nvPr/>
          </p:nvSpPr>
          <p:spPr bwMode="auto">
            <a:xfrm>
              <a:off x="1229" y="1854"/>
              <a:ext cx="660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Helvetica" charset="0"/>
                  <a:cs typeface="Arial" pitchFamily="34" charset="0"/>
                </a:rPr>
                <a:t>use = {x}</a:t>
              </a:r>
            </a:p>
          </p:txBody>
        </p:sp>
        <p:sp>
          <p:nvSpPr>
            <p:cNvPr id="58382" name="Text Box 32"/>
            <p:cNvSpPr txBox="1">
              <a:spLocks noChangeArrowheads="1"/>
            </p:cNvSpPr>
            <p:nvPr/>
          </p:nvSpPr>
          <p:spPr bwMode="auto">
            <a:xfrm>
              <a:off x="3090" y="1324"/>
              <a:ext cx="660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" charset="0"/>
                  <a:cs typeface="Arial" pitchFamily="34" charset="0"/>
                </a:rPr>
                <a:t>use = {a}</a:t>
              </a:r>
            </a:p>
          </p:txBody>
        </p:sp>
        <p:sp>
          <p:nvSpPr>
            <p:cNvPr id="58383" name="Text Box 33"/>
            <p:cNvSpPr txBox="1">
              <a:spLocks noChangeArrowheads="1"/>
            </p:cNvSpPr>
            <p:nvPr/>
          </p:nvSpPr>
          <p:spPr bwMode="auto">
            <a:xfrm>
              <a:off x="3321" y="1612"/>
              <a:ext cx="660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" charset="0"/>
                  <a:cs typeface="Arial" pitchFamily="34" charset="0"/>
                </a:rPr>
                <a:t>use = {a}</a:t>
              </a:r>
            </a:p>
          </p:txBody>
        </p:sp>
        <p:sp>
          <p:nvSpPr>
            <p:cNvPr id="58384" name="Text Box 34"/>
            <p:cNvSpPr txBox="1">
              <a:spLocks noChangeArrowheads="1"/>
            </p:cNvSpPr>
            <p:nvPr/>
          </p:nvSpPr>
          <p:spPr bwMode="auto">
            <a:xfrm>
              <a:off x="2577" y="3229"/>
              <a:ext cx="660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Helvetica" charset="0"/>
                  <a:cs typeface="Arial" pitchFamily="34" charset="0"/>
                </a:rPr>
                <a:t>use = {y}</a:t>
              </a:r>
            </a:p>
          </p:txBody>
        </p:sp>
        <p:sp>
          <p:nvSpPr>
            <p:cNvPr id="58385" name="Text Box 35"/>
            <p:cNvSpPr txBox="1">
              <a:spLocks noChangeArrowheads="1"/>
            </p:cNvSpPr>
            <p:nvPr/>
          </p:nvSpPr>
          <p:spPr bwMode="auto">
            <a:xfrm>
              <a:off x="4576" y="1303"/>
              <a:ext cx="703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" charset="0"/>
                  <a:cs typeface="Arial" pitchFamily="34" charset="0"/>
                </a:rPr>
                <a:t>use = {m}</a:t>
              </a:r>
            </a:p>
          </p:txBody>
        </p:sp>
        <p:sp>
          <p:nvSpPr>
            <p:cNvPr id="58386" name="Text Box 36"/>
            <p:cNvSpPr txBox="1">
              <a:spLocks noChangeArrowheads="1"/>
            </p:cNvSpPr>
            <p:nvPr/>
          </p:nvSpPr>
          <p:spPr bwMode="auto">
            <a:xfrm>
              <a:off x="3061" y="879"/>
              <a:ext cx="660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Helvetica" charset="0"/>
                  <a:cs typeface="Arial" pitchFamily="34" charset="0"/>
                </a:rPr>
                <a:t>use = {y}</a:t>
              </a:r>
            </a:p>
          </p:txBody>
        </p:sp>
      </p:grpSp>
      <p:sp>
        <p:nvSpPr>
          <p:cNvPr id="182309" name="Text Box 37"/>
          <p:cNvSpPr txBox="1">
            <a:spLocks noChangeArrowheads="1"/>
          </p:cNvSpPr>
          <p:nvPr/>
        </p:nvSpPr>
        <p:spPr bwMode="auto">
          <a:xfrm>
            <a:off x="5516563" y="3114675"/>
            <a:ext cx="2981325" cy="3170238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chemeClr val="tx1"/>
                </a:solidFill>
                <a:cs typeface="Arial" pitchFamily="34" charset="0"/>
              </a:rPr>
              <a:t>All Defs</a:t>
            </a:r>
          </a:p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cs typeface="Arial" pitchFamily="34" charset="0"/>
              </a:rPr>
              <a:t>Every def used once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 1, 2, 5, 6, 7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 1, 2, 5, 7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 1, 3, 4, 3, 5, 7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>
              <a:solidFill>
                <a:schemeClr val="tx1"/>
              </a:solidFill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US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2310" name="Text Box 38"/>
          <p:cNvSpPr txBox="1">
            <a:spLocks noChangeArrowheads="1"/>
          </p:cNvSpPr>
          <p:nvPr/>
        </p:nvSpPr>
        <p:spPr bwMode="auto">
          <a:xfrm>
            <a:off x="5798928" y="3200400"/>
            <a:ext cx="2981325" cy="345757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>
                <a:solidFill>
                  <a:schemeClr val="tx1"/>
                </a:solidFill>
                <a:cs typeface="Arial" pitchFamily="34" charset="0"/>
              </a:rPr>
              <a:t>All Uses</a:t>
            </a:r>
          </a:p>
          <a:p>
            <a:pPr>
              <a:spcBef>
                <a:spcPct val="50000"/>
              </a:spcBef>
            </a:pPr>
            <a:r>
              <a:rPr lang="en-US" i="1">
                <a:solidFill>
                  <a:schemeClr val="tx1"/>
                </a:solidFill>
                <a:cs typeface="Arial" pitchFamily="34" charset="0"/>
              </a:rPr>
              <a:t>Every def “reaches” every use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 1, 2, 5, 6, 7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 1, 2, 5, 7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 1, 3, 5, 6, 7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 1, 3, 5, 7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>
                <a:solidFill>
                  <a:schemeClr val="tx1"/>
                </a:solidFill>
                <a:cs typeface="Arial" pitchFamily="34" charset="0"/>
              </a:rPr>
              <a:t> 1, 3, 4, 3, 5,7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animBg="1" autoUpdateAnimBg="0"/>
      <p:bldP spid="182309" grpId="0" animBg="1" autoUpdateAnimBg="0"/>
      <p:bldP spid="182310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Jeff Offutt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C94EAE-E2E2-44AA-9802-E114974D1EF2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0013"/>
            <a:ext cx="7772400" cy="1419298"/>
          </a:xfrm>
        </p:spPr>
        <p:txBody>
          <a:bodyPr/>
          <a:lstStyle/>
          <a:p>
            <a:r>
              <a:rPr lang="en-US" dirty="0" smtClean="0"/>
              <a:t>1. Graph - FSM Example</a:t>
            </a:r>
            <a:br>
              <a:rPr lang="en-US" dirty="0" smtClean="0"/>
            </a:br>
            <a:r>
              <a:rPr lang="en-US" dirty="0" smtClean="0"/>
              <a:t>Memory Seats in a Lexus ES 300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85825" y="2044700"/>
            <a:ext cx="7359650" cy="1050925"/>
            <a:chOff x="558" y="1155"/>
            <a:chExt cx="4636" cy="662"/>
          </a:xfrm>
        </p:grpSpPr>
        <p:sp>
          <p:nvSpPr>
            <p:cNvPr id="59445" name="Oval 4"/>
            <p:cNvSpPr>
              <a:spLocks noChangeArrowheads="1"/>
            </p:cNvSpPr>
            <p:nvPr/>
          </p:nvSpPr>
          <p:spPr bwMode="auto">
            <a:xfrm>
              <a:off x="558" y="1156"/>
              <a:ext cx="946" cy="661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Driver 1</a:t>
              </a:r>
            </a:p>
            <a:p>
              <a:pPr algn="ctr"/>
              <a:r>
                <a:rPr lang="en-US" sz="1800">
                  <a:solidFill>
                    <a:srgbClr val="000000"/>
                  </a:solidFill>
                </a:rPr>
                <a:t>Configuration</a:t>
              </a:r>
            </a:p>
          </p:txBody>
        </p:sp>
        <p:sp>
          <p:nvSpPr>
            <p:cNvPr id="59446" name="Oval 5"/>
            <p:cNvSpPr>
              <a:spLocks noChangeArrowheads="1"/>
            </p:cNvSpPr>
            <p:nvPr/>
          </p:nvSpPr>
          <p:spPr bwMode="auto">
            <a:xfrm>
              <a:off x="4242" y="1155"/>
              <a:ext cx="952" cy="661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Driver 2</a:t>
              </a:r>
            </a:p>
            <a:p>
              <a:pPr algn="ctr"/>
              <a:r>
                <a:rPr lang="en-US" sz="1800">
                  <a:solidFill>
                    <a:srgbClr val="000000"/>
                  </a:solidFill>
                </a:rPr>
                <a:t>Configuration</a:t>
              </a:r>
            </a:p>
          </p:txBody>
        </p:sp>
        <p:sp>
          <p:nvSpPr>
            <p:cNvPr id="59447" name="Line 6"/>
            <p:cNvSpPr>
              <a:spLocks noChangeShapeType="1"/>
            </p:cNvSpPr>
            <p:nvPr/>
          </p:nvSpPr>
          <p:spPr bwMode="auto">
            <a:xfrm>
              <a:off x="1462" y="1337"/>
              <a:ext cx="28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8" name="Line 7"/>
            <p:cNvSpPr>
              <a:spLocks noChangeShapeType="1"/>
            </p:cNvSpPr>
            <p:nvPr/>
          </p:nvSpPr>
          <p:spPr bwMode="auto">
            <a:xfrm flipH="1">
              <a:off x="1425" y="1661"/>
              <a:ext cx="2877" cy="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327400" y="1989138"/>
            <a:ext cx="2487613" cy="1223962"/>
            <a:chOff x="2096" y="1120"/>
            <a:chExt cx="1567" cy="771"/>
          </a:xfrm>
        </p:grpSpPr>
        <p:sp>
          <p:nvSpPr>
            <p:cNvPr id="59443" name="Text Box 9"/>
            <p:cNvSpPr txBox="1">
              <a:spLocks noChangeArrowheads="1"/>
            </p:cNvSpPr>
            <p:nvPr/>
          </p:nvSpPr>
          <p:spPr bwMode="auto">
            <a:xfrm>
              <a:off x="2096" y="1120"/>
              <a:ext cx="156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" charset="0"/>
                </a:rPr>
                <a:t>[Ignition = off] | Button2</a:t>
              </a:r>
            </a:p>
          </p:txBody>
        </p:sp>
        <p:sp>
          <p:nvSpPr>
            <p:cNvPr id="59444" name="Text Box 10"/>
            <p:cNvSpPr txBox="1">
              <a:spLocks noChangeArrowheads="1"/>
            </p:cNvSpPr>
            <p:nvPr/>
          </p:nvSpPr>
          <p:spPr bwMode="auto">
            <a:xfrm>
              <a:off x="2096" y="1679"/>
              <a:ext cx="156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" charset="0"/>
                </a:rPr>
                <a:t>[Ignition = off] | Button1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361113" y="2943225"/>
            <a:ext cx="1865312" cy="3109913"/>
            <a:chOff x="4007" y="1721"/>
            <a:chExt cx="1175" cy="1959"/>
          </a:xfrm>
        </p:grpSpPr>
        <p:sp>
          <p:nvSpPr>
            <p:cNvPr id="59441" name="Oval 12"/>
            <p:cNvSpPr>
              <a:spLocks noChangeArrowheads="1"/>
            </p:cNvSpPr>
            <p:nvPr/>
          </p:nvSpPr>
          <p:spPr bwMode="auto">
            <a:xfrm>
              <a:off x="4223" y="3026"/>
              <a:ext cx="959" cy="654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Modified</a:t>
              </a:r>
            </a:p>
            <a:p>
              <a:pPr algn="ctr"/>
              <a:r>
                <a:rPr lang="en-US" sz="1800">
                  <a:solidFill>
                    <a:srgbClr val="000000"/>
                  </a:solidFill>
                </a:rPr>
                <a:t>Configuration</a:t>
              </a:r>
            </a:p>
          </p:txBody>
        </p:sp>
        <p:sp>
          <p:nvSpPr>
            <p:cNvPr id="59442" name="Freeform 13"/>
            <p:cNvSpPr>
              <a:spLocks/>
            </p:cNvSpPr>
            <p:nvPr/>
          </p:nvSpPr>
          <p:spPr bwMode="auto">
            <a:xfrm>
              <a:off x="4007" y="1721"/>
              <a:ext cx="373" cy="1394"/>
            </a:xfrm>
            <a:custGeom>
              <a:avLst/>
              <a:gdLst>
                <a:gd name="T0" fmla="*/ 373 w 373"/>
                <a:gd name="T1" fmla="*/ 0 h 1394"/>
                <a:gd name="T2" fmla="*/ 160 w 373"/>
                <a:gd name="T3" fmla="*/ 171 h 1394"/>
                <a:gd name="T4" fmla="*/ 11 w 373"/>
                <a:gd name="T5" fmla="*/ 611 h 1394"/>
                <a:gd name="T6" fmla="*/ 96 w 373"/>
                <a:gd name="T7" fmla="*/ 1010 h 1394"/>
                <a:gd name="T8" fmla="*/ 366 w 373"/>
                <a:gd name="T9" fmla="*/ 1394 h 1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"/>
                <a:gd name="T16" fmla="*/ 0 h 1394"/>
                <a:gd name="T17" fmla="*/ 373 w 373"/>
                <a:gd name="T18" fmla="*/ 1394 h 13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" h="1394">
                  <a:moveTo>
                    <a:pt x="373" y="0"/>
                  </a:moveTo>
                  <a:cubicBezTo>
                    <a:pt x="337" y="29"/>
                    <a:pt x="220" y="69"/>
                    <a:pt x="160" y="171"/>
                  </a:cubicBezTo>
                  <a:cubicBezTo>
                    <a:pt x="100" y="273"/>
                    <a:pt x="22" y="471"/>
                    <a:pt x="11" y="611"/>
                  </a:cubicBezTo>
                  <a:cubicBezTo>
                    <a:pt x="0" y="751"/>
                    <a:pt x="37" y="880"/>
                    <a:pt x="96" y="1010"/>
                  </a:cubicBezTo>
                  <a:cubicBezTo>
                    <a:pt x="155" y="1140"/>
                    <a:pt x="310" y="1314"/>
                    <a:pt x="366" y="139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905500" y="2874963"/>
            <a:ext cx="2976563" cy="2292350"/>
            <a:chOff x="3720" y="1678"/>
            <a:chExt cx="1875" cy="1444"/>
          </a:xfrm>
        </p:grpSpPr>
        <p:sp>
          <p:nvSpPr>
            <p:cNvPr id="59438" name="Text Box 15"/>
            <p:cNvSpPr txBox="1">
              <a:spLocks noChangeArrowheads="1"/>
            </p:cNvSpPr>
            <p:nvPr/>
          </p:nvSpPr>
          <p:spPr bwMode="auto">
            <a:xfrm>
              <a:off x="4659" y="2472"/>
              <a:ext cx="936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" charset="0"/>
                </a:rPr>
                <a:t>sideMirrors ()</a:t>
              </a:r>
            </a:p>
          </p:txBody>
        </p:sp>
        <p:sp>
          <p:nvSpPr>
            <p:cNvPr id="59439" name="Freeform 16"/>
            <p:cNvSpPr>
              <a:spLocks/>
            </p:cNvSpPr>
            <p:nvPr/>
          </p:nvSpPr>
          <p:spPr bwMode="auto">
            <a:xfrm>
              <a:off x="5035" y="1678"/>
              <a:ext cx="352" cy="1444"/>
            </a:xfrm>
            <a:custGeom>
              <a:avLst/>
              <a:gdLst>
                <a:gd name="T0" fmla="*/ 71 w 352"/>
                <a:gd name="T1" fmla="*/ 0 h 1444"/>
                <a:gd name="T2" fmla="*/ 313 w 352"/>
                <a:gd name="T3" fmla="*/ 356 h 1444"/>
                <a:gd name="T4" fmla="*/ 305 w 352"/>
                <a:gd name="T5" fmla="*/ 761 h 1444"/>
                <a:gd name="T6" fmla="*/ 149 w 352"/>
                <a:gd name="T7" fmla="*/ 1166 h 1444"/>
                <a:gd name="T8" fmla="*/ 0 w 352"/>
                <a:gd name="T9" fmla="*/ 1444 h 14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"/>
                <a:gd name="T16" fmla="*/ 0 h 1444"/>
                <a:gd name="T17" fmla="*/ 352 w 352"/>
                <a:gd name="T18" fmla="*/ 1444 h 14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" h="1444">
                  <a:moveTo>
                    <a:pt x="71" y="0"/>
                  </a:moveTo>
                  <a:cubicBezTo>
                    <a:pt x="172" y="114"/>
                    <a:pt x="274" y="229"/>
                    <a:pt x="313" y="356"/>
                  </a:cubicBezTo>
                  <a:cubicBezTo>
                    <a:pt x="352" y="483"/>
                    <a:pt x="332" y="626"/>
                    <a:pt x="305" y="761"/>
                  </a:cubicBezTo>
                  <a:cubicBezTo>
                    <a:pt x="278" y="896"/>
                    <a:pt x="200" y="1052"/>
                    <a:pt x="149" y="1166"/>
                  </a:cubicBezTo>
                  <a:cubicBezTo>
                    <a:pt x="98" y="1280"/>
                    <a:pt x="49" y="1362"/>
                    <a:pt x="0" y="144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40" name="Text Box 17"/>
            <p:cNvSpPr txBox="1">
              <a:spLocks noChangeArrowheads="1"/>
            </p:cNvSpPr>
            <p:nvPr/>
          </p:nvSpPr>
          <p:spPr bwMode="auto">
            <a:xfrm>
              <a:off x="3720" y="2472"/>
              <a:ext cx="104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" charset="0"/>
                </a:rPr>
                <a:t>[Ignition = on] |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5695950" y="3011488"/>
            <a:ext cx="2565400" cy="2008187"/>
            <a:chOff x="3588" y="1764"/>
            <a:chExt cx="1616" cy="1265"/>
          </a:xfrm>
        </p:grpSpPr>
        <p:sp>
          <p:nvSpPr>
            <p:cNvPr id="59435" name="Text Box 19"/>
            <p:cNvSpPr txBox="1">
              <a:spLocks noChangeArrowheads="1"/>
            </p:cNvSpPr>
            <p:nvPr/>
          </p:nvSpPr>
          <p:spPr bwMode="auto">
            <a:xfrm>
              <a:off x="4539" y="2269"/>
              <a:ext cx="665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" charset="0"/>
                </a:rPr>
                <a:t>lumbar ()</a:t>
              </a:r>
            </a:p>
          </p:txBody>
        </p:sp>
        <p:sp>
          <p:nvSpPr>
            <p:cNvPr id="59436" name="Freeform 20"/>
            <p:cNvSpPr>
              <a:spLocks/>
            </p:cNvSpPr>
            <p:nvPr/>
          </p:nvSpPr>
          <p:spPr bwMode="auto">
            <a:xfrm>
              <a:off x="4588" y="1764"/>
              <a:ext cx="571" cy="1265"/>
            </a:xfrm>
            <a:custGeom>
              <a:avLst/>
              <a:gdLst>
                <a:gd name="T0" fmla="*/ 397 w 571"/>
                <a:gd name="T1" fmla="*/ 0 h 1265"/>
                <a:gd name="T2" fmla="*/ 525 w 571"/>
                <a:gd name="T3" fmla="*/ 206 h 1265"/>
                <a:gd name="T4" fmla="*/ 496 w 571"/>
                <a:gd name="T5" fmla="*/ 497 h 1265"/>
                <a:gd name="T6" fmla="*/ 77 w 571"/>
                <a:gd name="T7" fmla="*/ 782 h 1265"/>
                <a:gd name="T8" fmla="*/ 34 w 571"/>
                <a:gd name="T9" fmla="*/ 1052 h 1265"/>
                <a:gd name="T10" fmla="*/ 105 w 571"/>
                <a:gd name="T11" fmla="*/ 1265 h 12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1"/>
                <a:gd name="T19" fmla="*/ 0 h 1265"/>
                <a:gd name="T20" fmla="*/ 571 w 571"/>
                <a:gd name="T21" fmla="*/ 1265 h 12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1" h="1265">
                  <a:moveTo>
                    <a:pt x="397" y="0"/>
                  </a:moveTo>
                  <a:cubicBezTo>
                    <a:pt x="448" y="68"/>
                    <a:pt x="508" y="123"/>
                    <a:pt x="525" y="206"/>
                  </a:cubicBezTo>
                  <a:cubicBezTo>
                    <a:pt x="542" y="289"/>
                    <a:pt x="571" y="401"/>
                    <a:pt x="496" y="497"/>
                  </a:cubicBezTo>
                  <a:cubicBezTo>
                    <a:pt x="421" y="593"/>
                    <a:pt x="154" y="690"/>
                    <a:pt x="77" y="782"/>
                  </a:cubicBezTo>
                  <a:cubicBezTo>
                    <a:pt x="0" y="874"/>
                    <a:pt x="29" y="972"/>
                    <a:pt x="34" y="1052"/>
                  </a:cubicBezTo>
                  <a:cubicBezTo>
                    <a:pt x="39" y="1132"/>
                    <a:pt x="72" y="1196"/>
                    <a:pt x="105" y="126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7" name="Text Box 21"/>
            <p:cNvSpPr txBox="1">
              <a:spLocks noChangeArrowheads="1"/>
            </p:cNvSpPr>
            <p:nvPr/>
          </p:nvSpPr>
          <p:spPr bwMode="auto">
            <a:xfrm>
              <a:off x="3588" y="2269"/>
              <a:ext cx="104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" charset="0"/>
                </a:rPr>
                <a:t>[Ignition = on] |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092700" y="3100388"/>
            <a:ext cx="2978150" cy="1965325"/>
            <a:chOff x="3208" y="1820"/>
            <a:chExt cx="1876" cy="1238"/>
          </a:xfrm>
        </p:grpSpPr>
        <p:sp>
          <p:nvSpPr>
            <p:cNvPr id="59432" name="Text Box 23"/>
            <p:cNvSpPr txBox="1">
              <a:spLocks noChangeArrowheads="1"/>
            </p:cNvSpPr>
            <p:nvPr/>
          </p:nvSpPr>
          <p:spPr bwMode="auto">
            <a:xfrm>
              <a:off x="4142" y="2072"/>
              <a:ext cx="942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" charset="0"/>
                </a:rPr>
                <a:t>seatBottom ()</a:t>
              </a:r>
            </a:p>
          </p:txBody>
        </p:sp>
        <p:sp>
          <p:nvSpPr>
            <p:cNvPr id="59433" name="Freeform 24"/>
            <p:cNvSpPr>
              <a:spLocks/>
            </p:cNvSpPr>
            <p:nvPr/>
          </p:nvSpPr>
          <p:spPr bwMode="auto">
            <a:xfrm>
              <a:off x="4425" y="1820"/>
              <a:ext cx="338" cy="1238"/>
            </a:xfrm>
            <a:custGeom>
              <a:avLst/>
              <a:gdLst>
                <a:gd name="T0" fmla="*/ 311 w 338"/>
                <a:gd name="T1" fmla="*/ 0 h 1238"/>
                <a:gd name="T2" fmla="*/ 297 w 338"/>
                <a:gd name="T3" fmla="*/ 200 h 1238"/>
                <a:gd name="T4" fmla="*/ 62 w 338"/>
                <a:gd name="T5" fmla="*/ 562 h 1238"/>
                <a:gd name="T6" fmla="*/ 5 w 338"/>
                <a:gd name="T7" fmla="*/ 868 h 1238"/>
                <a:gd name="T8" fmla="*/ 91 w 338"/>
                <a:gd name="T9" fmla="*/ 1238 h 1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8"/>
                <a:gd name="T16" fmla="*/ 0 h 1238"/>
                <a:gd name="T17" fmla="*/ 338 w 338"/>
                <a:gd name="T18" fmla="*/ 1238 h 1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8" h="1238">
                  <a:moveTo>
                    <a:pt x="311" y="0"/>
                  </a:moveTo>
                  <a:cubicBezTo>
                    <a:pt x="324" y="53"/>
                    <a:pt x="338" y="106"/>
                    <a:pt x="297" y="200"/>
                  </a:cubicBezTo>
                  <a:cubicBezTo>
                    <a:pt x="256" y="294"/>
                    <a:pt x="111" y="451"/>
                    <a:pt x="62" y="562"/>
                  </a:cubicBezTo>
                  <a:cubicBezTo>
                    <a:pt x="13" y="673"/>
                    <a:pt x="0" y="755"/>
                    <a:pt x="5" y="868"/>
                  </a:cubicBezTo>
                  <a:cubicBezTo>
                    <a:pt x="10" y="981"/>
                    <a:pt x="50" y="1109"/>
                    <a:pt x="91" y="123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34" name="Text Box 25"/>
            <p:cNvSpPr txBox="1">
              <a:spLocks noChangeArrowheads="1"/>
            </p:cNvSpPr>
            <p:nvPr/>
          </p:nvSpPr>
          <p:spPr bwMode="auto">
            <a:xfrm>
              <a:off x="3208" y="2072"/>
              <a:ext cx="104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" charset="0"/>
                </a:rPr>
                <a:t>[Ignition = on] |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4657725" y="3187700"/>
            <a:ext cx="2782888" cy="338138"/>
            <a:chOff x="2934" y="1875"/>
            <a:chExt cx="1753" cy="213"/>
          </a:xfrm>
        </p:grpSpPr>
        <p:sp>
          <p:nvSpPr>
            <p:cNvPr id="59430" name="Text Box 27"/>
            <p:cNvSpPr txBox="1">
              <a:spLocks noChangeArrowheads="1"/>
            </p:cNvSpPr>
            <p:nvPr/>
          </p:nvSpPr>
          <p:spPr bwMode="auto">
            <a:xfrm>
              <a:off x="3888" y="1875"/>
              <a:ext cx="799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" charset="0"/>
                </a:rPr>
                <a:t>seatBack ()</a:t>
              </a:r>
            </a:p>
          </p:txBody>
        </p:sp>
        <p:sp>
          <p:nvSpPr>
            <p:cNvPr id="59431" name="Text Box 28"/>
            <p:cNvSpPr txBox="1">
              <a:spLocks noChangeArrowheads="1"/>
            </p:cNvSpPr>
            <p:nvPr/>
          </p:nvSpPr>
          <p:spPr bwMode="auto">
            <a:xfrm>
              <a:off x="2934" y="1876"/>
              <a:ext cx="104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" charset="0"/>
                </a:rPr>
                <a:t>[Ignition = on] |</a:t>
              </a: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874713" y="3644900"/>
            <a:ext cx="5935662" cy="2409825"/>
            <a:chOff x="551" y="2163"/>
            <a:chExt cx="3739" cy="1518"/>
          </a:xfrm>
        </p:grpSpPr>
        <p:sp>
          <p:nvSpPr>
            <p:cNvPr id="59426" name="Oval 30"/>
            <p:cNvSpPr>
              <a:spLocks noChangeArrowheads="1"/>
            </p:cNvSpPr>
            <p:nvPr/>
          </p:nvSpPr>
          <p:spPr bwMode="auto">
            <a:xfrm>
              <a:off x="551" y="3027"/>
              <a:ext cx="959" cy="654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New</a:t>
              </a:r>
            </a:p>
            <a:p>
              <a:pPr algn="ctr"/>
              <a:r>
                <a:rPr lang="en-US" sz="1800">
                  <a:solidFill>
                    <a:srgbClr val="000000"/>
                  </a:solidFill>
                </a:rPr>
                <a:t>Configuration</a:t>
              </a:r>
            </a:p>
            <a:p>
              <a:pPr algn="ctr"/>
              <a:r>
                <a:rPr lang="en-US" sz="1800">
                  <a:solidFill>
                    <a:srgbClr val="000000"/>
                  </a:solidFill>
                </a:rPr>
                <a:t>Driver 1</a:t>
              </a:r>
            </a:p>
          </p:txBody>
        </p:sp>
        <p:sp>
          <p:nvSpPr>
            <p:cNvPr id="59427" name="Line 31"/>
            <p:cNvSpPr>
              <a:spLocks noChangeShapeType="1"/>
            </p:cNvSpPr>
            <p:nvPr/>
          </p:nvSpPr>
          <p:spPr bwMode="auto">
            <a:xfrm flipH="1">
              <a:off x="1442" y="3530"/>
              <a:ext cx="284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8" name="Oval 32"/>
            <p:cNvSpPr>
              <a:spLocks noChangeArrowheads="1"/>
            </p:cNvSpPr>
            <p:nvPr/>
          </p:nvSpPr>
          <p:spPr bwMode="auto">
            <a:xfrm>
              <a:off x="1325" y="2163"/>
              <a:ext cx="959" cy="654"/>
            </a:xfrm>
            <a:prstGeom prst="ellipse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sz="1800">
                  <a:solidFill>
                    <a:srgbClr val="000000"/>
                  </a:solidFill>
                </a:rPr>
                <a:t>New</a:t>
              </a:r>
            </a:p>
            <a:p>
              <a:pPr algn="ctr"/>
              <a:r>
                <a:rPr lang="en-US" sz="1800">
                  <a:solidFill>
                    <a:srgbClr val="000000"/>
                  </a:solidFill>
                </a:rPr>
                <a:t>Configuration</a:t>
              </a:r>
            </a:p>
            <a:p>
              <a:pPr algn="ctr"/>
              <a:r>
                <a:rPr lang="en-US" sz="1800">
                  <a:solidFill>
                    <a:srgbClr val="000000"/>
                  </a:solidFill>
                </a:rPr>
                <a:t>Driver 2</a:t>
              </a:r>
            </a:p>
          </p:txBody>
        </p:sp>
        <p:sp>
          <p:nvSpPr>
            <p:cNvPr id="59429" name="Line 33"/>
            <p:cNvSpPr>
              <a:spLocks noChangeShapeType="1"/>
            </p:cNvSpPr>
            <p:nvPr/>
          </p:nvSpPr>
          <p:spPr bwMode="auto">
            <a:xfrm flipH="1" flipV="1">
              <a:off x="2176" y="2709"/>
              <a:ext cx="2048" cy="6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2473325" y="4818063"/>
            <a:ext cx="3941763" cy="1460500"/>
            <a:chOff x="1558" y="2902"/>
            <a:chExt cx="2483" cy="920"/>
          </a:xfrm>
        </p:grpSpPr>
        <p:sp>
          <p:nvSpPr>
            <p:cNvPr id="59424" name="Text Box 35"/>
            <p:cNvSpPr txBox="1">
              <a:spLocks noChangeArrowheads="1"/>
            </p:cNvSpPr>
            <p:nvPr/>
          </p:nvSpPr>
          <p:spPr bwMode="auto">
            <a:xfrm>
              <a:off x="1558" y="3610"/>
              <a:ext cx="2253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" charset="0"/>
                </a:rPr>
                <a:t>[Ignition = on] | Reset AND Button1</a:t>
              </a:r>
            </a:p>
          </p:txBody>
        </p:sp>
        <p:sp>
          <p:nvSpPr>
            <p:cNvPr id="59425" name="Text Box 36"/>
            <p:cNvSpPr txBox="1">
              <a:spLocks noChangeArrowheads="1"/>
            </p:cNvSpPr>
            <p:nvPr/>
          </p:nvSpPr>
          <p:spPr bwMode="auto">
            <a:xfrm>
              <a:off x="1788" y="2902"/>
              <a:ext cx="2253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" charset="0"/>
                </a:rPr>
                <a:t>[Ignition = on] | Reset AND Button2</a:t>
              </a:r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1636713" y="2897188"/>
            <a:ext cx="5260975" cy="2122487"/>
            <a:chOff x="1031" y="1692"/>
            <a:chExt cx="3314" cy="1337"/>
          </a:xfrm>
        </p:grpSpPr>
        <p:sp>
          <p:nvSpPr>
            <p:cNvPr id="59422" name="Line 38"/>
            <p:cNvSpPr>
              <a:spLocks noChangeShapeType="1"/>
            </p:cNvSpPr>
            <p:nvPr/>
          </p:nvSpPr>
          <p:spPr bwMode="auto">
            <a:xfrm flipV="1">
              <a:off x="2247" y="1692"/>
              <a:ext cx="2098" cy="6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23" name="Line 39"/>
            <p:cNvSpPr>
              <a:spLocks noChangeShapeType="1"/>
            </p:cNvSpPr>
            <p:nvPr/>
          </p:nvSpPr>
          <p:spPr bwMode="auto">
            <a:xfrm flipV="1">
              <a:off x="1031" y="1828"/>
              <a:ext cx="0" cy="120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687388" y="3667125"/>
            <a:ext cx="4241800" cy="1154113"/>
            <a:chOff x="384" y="2177"/>
            <a:chExt cx="2672" cy="727"/>
          </a:xfrm>
        </p:grpSpPr>
        <p:sp>
          <p:nvSpPr>
            <p:cNvPr id="59420" name="Text Box 41"/>
            <p:cNvSpPr txBox="1">
              <a:spLocks noChangeArrowheads="1"/>
            </p:cNvSpPr>
            <p:nvPr/>
          </p:nvSpPr>
          <p:spPr bwMode="auto">
            <a:xfrm>
              <a:off x="384" y="2692"/>
              <a:ext cx="89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" charset="0"/>
                </a:rPr>
                <a:t>Ignition = off</a:t>
              </a:r>
            </a:p>
          </p:txBody>
        </p:sp>
        <p:sp>
          <p:nvSpPr>
            <p:cNvPr id="59421" name="Text Box 42"/>
            <p:cNvSpPr txBox="1">
              <a:spLocks noChangeArrowheads="1"/>
            </p:cNvSpPr>
            <p:nvPr/>
          </p:nvSpPr>
          <p:spPr bwMode="auto">
            <a:xfrm>
              <a:off x="2166" y="2177"/>
              <a:ext cx="890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Helvetica" charset="0"/>
                </a:rPr>
                <a:t>Ignition = off</a:t>
              </a:r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77788" y="3079750"/>
            <a:ext cx="2022475" cy="2143125"/>
            <a:chOff x="49" y="1807"/>
            <a:chExt cx="1274" cy="1350"/>
          </a:xfrm>
        </p:grpSpPr>
        <p:sp>
          <p:nvSpPr>
            <p:cNvPr id="59416" name="Line 44"/>
            <p:cNvSpPr>
              <a:spLocks noChangeShapeType="1"/>
            </p:cNvSpPr>
            <p:nvPr/>
          </p:nvSpPr>
          <p:spPr bwMode="auto">
            <a:xfrm flipH="1">
              <a:off x="377" y="1807"/>
              <a:ext cx="405" cy="5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7" name="Text Box 45"/>
            <p:cNvSpPr txBox="1">
              <a:spLocks noChangeArrowheads="1"/>
            </p:cNvSpPr>
            <p:nvPr/>
          </p:nvSpPr>
          <p:spPr bwMode="auto">
            <a:xfrm>
              <a:off x="49" y="2381"/>
              <a:ext cx="930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(</a:t>
              </a:r>
              <a:r>
                <a:rPr lang="en-US" sz="1800" i="1">
                  <a:solidFill>
                    <a:schemeClr val="tx1"/>
                  </a:solidFill>
                </a:rPr>
                <a:t>to Modified</a:t>
              </a:r>
              <a:r>
                <a:rPr lang="en-US" sz="1800">
                  <a:solidFill>
                    <a:schemeClr val="tx1"/>
                  </a:solidFill>
                </a:rPr>
                <a:t>)</a:t>
              </a:r>
            </a:p>
          </p:txBody>
        </p:sp>
        <p:sp>
          <p:nvSpPr>
            <p:cNvPr id="59418" name="Line 46"/>
            <p:cNvSpPr>
              <a:spLocks noChangeShapeType="1"/>
            </p:cNvSpPr>
            <p:nvPr/>
          </p:nvSpPr>
          <p:spPr bwMode="auto">
            <a:xfrm flipH="1">
              <a:off x="960" y="2503"/>
              <a:ext cx="3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419" name="Line 47"/>
            <p:cNvSpPr>
              <a:spLocks noChangeShapeType="1"/>
            </p:cNvSpPr>
            <p:nvPr/>
          </p:nvSpPr>
          <p:spPr bwMode="auto">
            <a:xfrm flipH="1" flipV="1">
              <a:off x="363" y="2610"/>
              <a:ext cx="270" cy="5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1400175" y="1454150"/>
            <a:ext cx="2414588" cy="596900"/>
            <a:chOff x="882" y="783"/>
            <a:chExt cx="1521" cy="376"/>
          </a:xfrm>
        </p:grpSpPr>
        <p:sp>
          <p:nvSpPr>
            <p:cNvPr id="59414" name="Text Box 49"/>
            <p:cNvSpPr txBox="1">
              <a:spLocks noChangeArrowheads="1"/>
            </p:cNvSpPr>
            <p:nvPr/>
          </p:nvSpPr>
          <p:spPr bwMode="auto">
            <a:xfrm>
              <a:off x="882" y="783"/>
              <a:ext cx="1521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FF00"/>
                  </a:solidFill>
                </a:rPr>
                <a:t>Guard (safety constraint)</a:t>
              </a:r>
            </a:p>
          </p:txBody>
        </p:sp>
        <p:sp>
          <p:nvSpPr>
            <p:cNvPr id="59415" name="Line 50"/>
            <p:cNvSpPr>
              <a:spLocks noChangeShapeType="1"/>
            </p:cNvSpPr>
            <p:nvPr/>
          </p:nvSpPr>
          <p:spPr bwMode="auto">
            <a:xfrm>
              <a:off x="1685" y="996"/>
              <a:ext cx="420" cy="163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>
                <a:solidFill>
                  <a:srgbClr val="00FF00"/>
                </a:solidFill>
              </a:endParaRPr>
            </a:p>
          </p:txBody>
        </p:sp>
      </p:grpSp>
      <p:grpSp>
        <p:nvGrpSpPr>
          <p:cNvPr id="15" name="Group 51"/>
          <p:cNvGrpSpPr>
            <a:grpSpLocks/>
          </p:cNvGrpSpPr>
          <p:nvPr/>
        </p:nvGrpSpPr>
        <p:grpSpPr bwMode="auto">
          <a:xfrm>
            <a:off x="5491163" y="1473200"/>
            <a:ext cx="1566862" cy="555625"/>
            <a:chOff x="3459" y="795"/>
            <a:chExt cx="987" cy="350"/>
          </a:xfrm>
        </p:grpSpPr>
        <p:sp>
          <p:nvSpPr>
            <p:cNvPr id="59412" name="Text Box 52"/>
            <p:cNvSpPr txBox="1">
              <a:spLocks noChangeArrowheads="1"/>
            </p:cNvSpPr>
            <p:nvPr/>
          </p:nvSpPr>
          <p:spPr bwMode="auto">
            <a:xfrm>
              <a:off x="3459" y="795"/>
              <a:ext cx="987" cy="2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FF00"/>
                  </a:solidFill>
                </a:rPr>
                <a:t>Trigger (input)</a:t>
              </a:r>
            </a:p>
          </p:txBody>
        </p:sp>
        <p:sp>
          <p:nvSpPr>
            <p:cNvPr id="59413" name="Line 53"/>
            <p:cNvSpPr>
              <a:spLocks noChangeShapeType="1"/>
            </p:cNvSpPr>
            <p:nvPr/>
          </p:nvSpPr>
          <p:spPr bwMode="auto">
            <a:xfrm flipH="1">
              <a:off x="3484" y="996"/>
              <a:ext cx="470" cy="149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none" w="sm" len="sm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Jeff Offutt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A38641-3E43-40C4-A509-69BEB79DAA4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Logical Expressions</a:t>
            </a:r>
          </a:p>
        </p:txBody>
      </p:sp>
      <p:sp>
        <p:nvSpPr>
          <p:cNvPr id="60422" name="Text Box 3"/>
          <p:cNvSpPr txBox="1">
            <a:spLocks noChangeArrowheads="1"/>
          </p:cNvSpPr>
          <p:nvPr/>
        </p:nvSpPr>
        <p:spPr bwMode="auto">
          <a:xfrm>
            <a:off x="1219200" y="1408113"/>
            <a:ext cx="6704013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>
                <a:solidFill>
                  <a:schemeClr val="tx1"/>
                </a:solidFill>
                <a:latin typeface="Helvetica" charset="0"/>
                <a:cs typeface="Arial" pitchFamily="34" charset="0"/>
              </a:rPr>
              <a:t>( (</a:t>
            </a:r>
            <a:r>
              <a:rPr lang="en-US" sz="3200" i="1">
                <a:solidFill>
                  <a:srgbClr val="FFFF00"/>
                </a:solidFill>
                <a:latin typeface="Helvetica" charset="0"/>
                <a:cs typeface="Arial" pitchFamily="34" charset="0"/>
              </a:rPr>
              <a:t>a </a:t>
            </a:r>
            <a:r>
              <a:rPr lang="en-US" sz="3200" i="1">
                <a:solidFill>
                  <a:schemeClr val="tx1"/>
                </a:solidFill>
                <a:latin typeface="Helvetica" charset="0"/>
                <a:cs typeface="Arial" pitchFamily="34" charset="0"/>
              </a:rPr>
              <a:t>&gt; </a:t>
            </a:r>
            <a:r>
              <a:rPr lang="en-US" sz="3200" i="1">
                <a:solidFill>
                  <a:srgbClr val="FFFF00"/>
                </a:solidFill>
                <a:latin typeface="Helvetica" charset="0"/>
                <a:cs typeface="Arial" pitchFamily="34" charset="0"/>
              </a:rPr>
              <a:t>b</a:t>
            </a:r>
            <a:r>
              <a:rPr lang="en-US" sz="3200" i="1">
                <a:solidFill>
                  <a:schemeClr val="tx1"/>
                </a:solidFill>
                <a:latin typeface="Helvetica" charset="0"/>
                <a:cs typeface="Arial" pitchFamily="34" charset="0"/>
              </a:rPr>
              <a:t>) or </a:t>
            </a:r>
            <a:r>
              <a:rPr lang="en-US" sz="3200" i="1">
                <a:solidFill>
                  <a:srgbClr val="FFFF00"/>
                </a:solidFill>
                <a:latin typeface="Helvetica" charset="0"/>
                <a:cs typeface="Arial" pitchFamily="34" charset="0"/>
              </a:rPr>
              <a:t>G</a:t>
            </a:r>
            <a:r>
              <a:rPr lang="en-US" sz="3200" i="1">
                <a:solidFill>
                  <a:schemeClr val="tx1"/>
                </a:solidFill>
                <a:latin typeface="Helvetica" charset="0"/>
                <a:cs typeface="Arial" pitchFamily="34" charset="0"/>
              </a:rPr>
              <a:t> ) and (</a:t>
            </a:r>
            <a:r>
              <a:rPr lang="en-US" sz="3200" i="1">
                <a:solidFill>
                  <a:srgbClr val="FFFF00"/>
                </a:solidFill>
                <a:latin typeface="Helvetica" charset="0"/>
                <a:cs typeface="Arial" pitchFamily="34" charset="0"/>
              </a:rPr>
              <a:t>x</a:t>
            </a:r>
            <a:r>
              <a:rPr lang="en-US" sz="3200" i="1">
                <a:solidFill>
                  <a:schemeClr val="tx1"/>
                </a:solidFill>
                <a:latin typeface="Helvetica" charset="0"/>
                <a:cs typeface="Arial" pitchFamily="34" charset="0"/>
              </a:rPr>
              <a:t> &lt; </a:t>
            </a:r>
            <a:r>
              <a:rPr lang="en-US" sz="3200" i="1">
                <a:solidFill>
                  <a:srgbClr val="FFFF00"/>
                </a:solidFill>
                <a:latin typeface="Helvetica" charset="0"/>
                <a:cs typeface="Arial" pitchFamily="34" charset="0"/>
              </a:rPr>
              <a:t>y</a:t>
            </a:r>
            <a:r>
              <a:rPr lang="en-US" sz="3200" i="1">
                <a:solidFill>
                  <a:schemeClr val="tx1"/>
                </a:solidFill>
                <a:latin typeface="Helvetica" charset="0"/>
                <a:cs typeface="Arial" pitchFamily="34" charset="0"/>
              </a:rPr>
              <a:t>)</a:t>
            </a:r>
          </a:p>
        </p:txBody>
      </p:sp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958850" y="2787650"/>
            <a:ext cx="1773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cs typeface="Arial" pitchFamily="34" charset="0"/>
              </a:rPr>
              <a:t>Transitions</a:t>
            </a:r>
          </a:p>
        </p:txBody>
      </p:sp>
      <p:sp>
        <p:nvSpPr>
          <p:cNvPr id="60424" name="Text Box 5"/>
          <p:cNvSpPr txBox="1">
            <a:spLocks noChangeArrowheads="1"/>
          </p:cNvSpPr>
          <p:nvPr/>
        </p:nvSpPr>
        <p:spPr bwMode="auto">
          <a:xfrm>
            <a:off x="958850" y="4584700"/>
            <a:ext cx="33115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cs typeface="Arial" pitchFamily="34" charset="0"/>
              </a:rPr>
              <a:t>Software Specifications</a:t>
            </a:r>
          </a:p>
        </p:txBody>
      </p:sp>
      <p:sp>
        <p:nvSpPr>
          <p:cNvPr id="60425" name="Text Box 6"/>
          <p:cNvSpPr txBox="1">
            <a:spLocks noChangeArrowheads="1"/>
          </p:cNvSpPr>
          <p:nvPr/>
        </p:nvSpPr>
        <p:spPr bwMode="auto">
          <a:xfrm>
            <a:off x="958850" y="3692525"/>
            <a:ext cx="41751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cs typeface="Arial" pitchFamily="34" charset="0"/>
              </a:rPr>
              <a:t>Program Decision Statements</a:t>
            </a:r>
          </a:p>
        </p:txBody>
      </p:sp>
      <p:sp>
        <p:nvSpPr>
          <p:cNvPr id="60427" name="Text Box 8"/>
          <p:cNvSpPr txBox="1">
            <a:spLocks noChangeArrowheads="1"/>
          </p:cNvSpPr>
          <p:nvPr/>
        </p:nvSpPr>
        <p:spPr bwMode="auto">
          <a:xfrm>
            <a:off x="6253163" y="3413125"/>
            <a:ext cx="1848618" cy="1017587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cs typeface="Arial" pitchFamily="34" charset="0"/>
              </a:rPr>
              <a:t>Logical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cs typeface="Arial" pitchFamily="34" charset="0"/>
              </a:rPr>
              <a:t>Expressions</a:t>
            </a:r>
          </a:p>
        </p:txBody>
      </p:sp>
      <p:sp>
        <p:nvSpPr>
          <p:cNvPr id="60428" name="Line 9"/>
          <p:cNvSpPr>
            <a:spLocks noChangeShapeType="1"/>
          </p:cNvSpPr>
          <p:nvPr/>
        </p:nvSpPr>
        <p:spPr bwMode="auto">
          <a:xfrm>
            <a:off x="5046663" y="3922713"/>
            <a:ext cx="1184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29" name="Line 10"/>
          <p:cNvSpPr>
            <a:spLocks noChangeShapeType="1"/>
          </p:cNvSpPr>
          <p:nvPr/>
        </p:nvSpPr>
        <p:spPr bwMode="auto">
          <a:xfrm>
            <a:off x="2663825" y="3059113"/>
            <a:ext cx="3567113" cy="598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0430" name="Line 11"/>
          <p:cNvSpPr>
            <a:spLocks noChangeShapeType="1"/>
          </p:cNvSpPr>
          <p:nvPr/>
        </p:nvSpPr>
        <p:spPr bwMode="auto">
          <a:xfrm flipV="1">
            <a:off x="4176713" y="4244975"/>
            <a:ext cx="2054225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 animBg="1"/>
      <p:bldP spid="60428" grpId="0" animBg="1"/>
      <p:bldP spid="60429" grpId="0" animBg="1"/>
      <p:bldP spid="6043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Jeff Offutt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B3D8DB-AA0F-43FF-A6C5-F63F6D0B202B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Logical Expressions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1661652"/>
            <a:ext cx="8867775" cy="4709651"/>
          </a:xfrm>
        </p:spPr>
        <p:txBody>
          <a:bodyPr/>
          <a:lstStyle/>
          <a:p>
            <a:r>
              <a:rPr lang="en-US" u="sng" dirty="0" smtClean="0">
                <a:solidFill>
                  <a:srgbClr val="FFFF00"/>
                </a:solidFill>
              </a:rPr>
              <a:t>Predicate Coverage</a:t>
            </a:r>
            <a:r>
              <a:rPr lang="en-US" dirty="0" smtClean="0"/>
              <a:t> : Each </a:t>
            </a:r>
            <a:r>
              <a:rPr lang="en-US" dirty="0" smtClean="0">
                <a:solidFill>
                  <a:srgbClr val="FFFF00"/>
                </a:solidFill>
              </a:rPr>
              <a:t>predicate</a:t>
            </a:r>
            <a:r>
              <a:rPr lang="en-US" dirty="0" smtClean="0"/>
              <a:t> must be </a:t>
            </a:r>
            <a:r>
              <a:rPr lang="en-US" dirty="0" smtClean="0">
                <a:solidFill>
                  <a:srgbClr val="FFFF00"/>
                </a:solidFill>
              </a:rPr>
              <a:t>true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false</a:t>
            </a:r>
          </a:p>
          <a:p>
            <a:pPr lvl="1"/>
            <a:r>
              <a:rPr lang="en-US" sz="1800" i="1" dirty="0" smtClean="0">
                <a:latin typeface="Helvetica" charset="0"/>
              </a:rPr>
              <a:t>( (a&gt;b) or G ) and (x &lt; y)</a:t>
            </a:r>
            <a:r>
              <a:rPr lang="en-US" sz="1800" dirty="0" smtClean="0"/>
              <a:t> = True, False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Clause Coverage</a:t>
            </a:r>
            <a:r>
              <a:rPr lang="en-US" dirty="0" smtClean="0"/>
              <a:t> : Each </a:t>
            </a:r>
            <a:r>
              <a:rPr lang="en-US" dirty="0" smtClean="0">
                <a:solidFill>
                  <a:srgbClr val="FFFF00"/>
                </a:solidFill>
              </a:rPr>
              <a:t>clause</a:t>
            </a:r>
            <a:r>
              <a:rPr lang="en-US" dirty="0" smtClean="0"/>
              <a:t> must be </a:t>
            </a:r>
            <a:r>
              <a:rPr lang="en-US" dirty="0" smtClean="0">
                <a:solidFill>
                  <a:srgbClr val="FFFF00"/>
                </a:solidFill>
              </a:rPr>
              <a:t>true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false</a:t>
            </a:r>
          </a:p>
          <a:p>
            <a:pPr lvl="1"/>
            <a:r>
              <a:rPr lang="en-US" sz="1800" i="1" dirty="0" smtClean="0"/>
              <a:t>(a &gt; b)</a:t>
            </a:r>
            <a:r>
              <a:rPr lang="en-US" sz="1800" dirty="0" smtClean="0"/>
              <a:t> = True, False</a:t>
            </a:r>
          </a:p>
          <a:p>
            <a:pPr lvl="1"/>
            <a:r>
              <a:rPr lang="en-US" sz="1800" i="1" dirty="0" smtClean="0"/>
              <a:t>G</a:t>
            </a:r>
            <a:r>
              <a:rPr lang="en-US" sz="1800" dirty="0" smtClean="0"/>
              <a:t> = True, False</a:t>
            </a:r>
          </a:p>
          <a:p>
            <a:pPr lvl="1"/>
            <a:r>
              <a:rPr lang="en-US" sz="1800" i="1" dirty="0" smtClean="0"/>
              <a:t>(x &lt; y)</a:t>
            </a:r>
            <a:r>
              <a:rPr lang="en-US" sz="1800" dirty="0" smtClean="0"/>
              <a:t> = True, False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Combinatorial Coverage</a:t>
            </a:r>
            <a:r>
              <a:rPr lang="en-US" dirty="0" smtClean="0"/>
              <a:t> : Various combinations of clauses</a:t>
            </a:r>
          </a:p>
          <a:p>
            <a:pPr lvl="1"/>
            <a:r>
              <a:rPr lang="en-US" sz="1800" i="1" dirty="0" smtClean="0"/>
              <a:t>Active Clause Coverage</a:t>
            </a:r>
            <a:r>
              <a:rPr lang="en-US" sz="1800" dirty="0" smtClean="0"/>
              <a:t>: Each clause must </a:t>
            </a:r>
            <a:r>
              <a:rPr lang="en-US" sz="1800" dirty="0" smtClean="0">
                <a:solidFill>
                  <a:srgbClr val="FFFF00"/>
                </a:solidFill>
              </a:rPr>
              <a:t>determine</a:t>
            </a:r>
            <a:r>
              <a:rPr lang="en-US" sz="1800" dirty="0" smtClean="0"/>
              <a:t> the predicate’s result</a:t>
            </a:r>
          </a:p>
        </p:txBody>
      </p:sp>
      <p:sp>
        <p:nvSpPr>
          <p:cNvPr id="61447" name="Text Box 4"/>
          <p:cNvSpPr txBox="1">
            <a:spLocks noChangeArrowheads="1"/>
          </p:cNvSpPr>
          <p:nvPr/>
        </p:nvSpPr>
        <p:spPr bwMode="auto">
          <a:xfrm>
            <a:off x="1219200" y="1010270"/>
            <a:ext cx="6704013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i="1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( (</a:t>
            </a:r>
            <a:r>
              <a:rPr lang="en-US" sz="3200" i="1" dirty="0">
                <a:solidFill>
                  <a:srgbClr val="FFFF00"/>
                </a:solidFill>
                <a:latin typeface="Helvetica" charset="0"/>
                <a:cs typeface="Arial" pitchFamily="34" charset="0"/>
              </a:rPr>
              <a:t>a </a:t>
            </a:r>
            <a:r>
              <a:rPr lang="en-US" sz="3200" i="1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&gt; </a:t>
            </a:r>
            <a:r>
              <a:rPr lang="en-US" sz="3200" i="1" dirty="0">
                <a:solidFill>
                  <a:srgbClr val="FFFF00"/>
                </a:solidFill>
                <a:latin typeface="Helvetica" charset="0"/>
                <a:cs typeface="Arial" pitchFamily="34" charset="0"/>
              </a:rPr>
              <a:t>b</a:t>
            </a:r>
            <a:r>
              <a:rPr lang="en-US" sz="3200" i="1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) or </a:t>
            </a:r>
            <a:r>
              <a:rPr lang="en-US" sz="3200" i="1" dirty="0">
                <a:solidFill>
                  <a:srgbClr val="FFFF00"/>
                </a:solidFill>
                <a:latin typeface="Helvetica" charset="0"/>
                <a:cs typeface="Arial" pitchFamily="34" charset="0"/>
              </a:rPr>
              <a:t>G</a:t>
            </a:r>
            <a:r>
              <a:rPr lang="en-US" sz="3200" i="1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 ) and (</a:t>
            </a:r>
            <a:r>
              <a:rPr lang="en-US" sz="3200" i="1" dirty="0">
                <a:solidFill>
                  <a:srgbClr val="FFFF00"/>
                </a:solidFill>
                <a:latin typeface="Helvetica" charset="0"/>
                <a:cs typeface="Arial" pitchFamily="34" charset="0"/>
              </a:rPr>
              <a:t>x</a:t>
            </a:r>
            <a:r>
              <a:rPr lang="en-US" sz="3200" i="1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 &lt; </a:t>
            </a:r>
            <a:r>
              <a:rPr lang="en-US" sz="3200" i="1" dirty="0">
                <a:solidFill>
                  <a:srgbClr val="FFFF00"/>
                </a:solidFill>
                <a:latin typeface="Helvetica" charset="0"/>
                <a:cs typeface="Arial" pitchFamily="34" charset="0"/>
              </a:rPr>
              <a:t>y</a:t>
            </a:r>
            <a:r>
              <a:rPr lang="en-US" sz="3200" i="1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First Bugs</a:t>
            </a:r>
          </a:p>
        </p:txBody>
      </p:sp>
      <p:sp>
        <p:nvSpPr>
          <p:cNvPr id="614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Jeff Offutt</a:t>
            </a: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6E36FA-23C6-4DF9-8A3E-73AEF059CC35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6150" name="Picture 5" descr="bug_anim_code"/>
          <p:cNvPicPr>
            <a:picLocks noGrp="1" noChangeAspect="1" noChangeArrowheads="1" noCrop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68128" y="1159285"/>
            <a:ext cx="1993900" cy="1993900"/>
          </a:xfrm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435600" y="3357563"/>
            <a:ext cx="3529013" cy="2838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“It has been just so in all of my inventions. The first step is an intuition, and comes with a burst, then difficulties arise—this thing gives out and </a:t>
            </a:r>
            <a:r>
              <a:rPr lang="en-US" sz="1800" i="1">
                <a:solidFill>
                  <a:schemeClr val="tx1"/>
                </a:solidFill>
              </a:rPr>
              <a:t>[it is]</a:t>
            </a:r>
            <a:r>
              <a:rPr lang="en-US" sz="1800">
                <a:solidFill>
                  <a:schemeClr val="tx1"/>
                </a:solidFill>
              </a:rPr>
              <a:t> then that 'Bugs'—as such little faults and difficulties are called—show themselves and months of intense watching, study and labor are requisite. . .” </a:t>
            </a:r>
            <a:r>
              <a:rPr lang="en-US" sz="1800" b="0">
                <a:solidFill>
                  <a:schemeClr val="tx1"/>
                </a:solidFill>
              </a:rPr>
              <a:t>– Thomas Edison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2565400"/>
            <a:ext cx="1289050" cy="2016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052513"/>
            <a:ext cx="1558925" cy="1944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66725" y="3141663"/>
            <a:ext cx="3600450" cy="3387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“an analyzing process must equally have been performed in order to furnish the Analytical Engine with the necessary operative data; and that herein may also lie a possible source of error. Granted that the actual mechanism is unerring in its processes, the cards may give it wrong orders. ” </a:t>
            </a:r>
            <a:r>
              <a:rPr lang="en-US" sz="1800" b="0">
                <a:solidFill>
                  <a:schemeClr val="tx1"/>
                </a:solidFill>
              </a:rPr>
              <a:t>– Ada, Countess Lovelace (notes on Babbage’s Analytical Engine)</a:t>
            </a:r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7588" y="1039813"/>
            <a:ext cx="2016125" cy="1592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572000" y="820738"/>
            <a:ext cx="1812925" cy="16303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Hopper’s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“bug” (moth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stuck in a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relay on an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early machine)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Jeff Offutt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504617-631F-4452-B139-BA2ACB934D03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Logic – Active Clause Coverage</a:t>
            </a:r>
          </a:p>
        </p:txBody>
      </p:sp>
      <p:sp>
        <p:nvSpPr>
          <p:cNvPr id="62470" name="Text Box 3"/>
          <p:cNvSpPr txBox="1">
            <a:spLocks noChangeArrowheads="1"/>
          </p:cNvSpPr>
          <p:nvPr/>
        </p:nvSpPr>
        <p:spPr bwMode="auto">
          <a:xfrm>
            <a:off x="2133600" y="1363663"/>
            <a:ext cx="5029200" cy="2043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solidFill>
                  <a:schemeClr val="tx1"/>
                </a:solidFill>
                <a:latin typeface="Helvetica" charset="0"/>
                <a:cs typeface="Arial" pitchFamily="34" charset="0"/>
              </a:rPr>
              <a:t>( (</a:t>
            </a:r>
            <a:r>
              <a:rPr lang="en-US" sz="3200" i="1">
                <a:solidFill>
                  <a:srgbClr val="FFFF00"/>
                </a:solidFill>
                <a:latin typeface="Helvetica" charset="0"/>
                <a:cs typeface="Arial" pitchFamily="34" charset="0"/>
              </a:rPr>
              <a:t>a</a:t>
            </a:r>
            <a:r>
              <a:rPr lang="en-US" sz="3200" i="1">
                <a:solidFill>
                  <a:schemeClr val="tx1"/>
                </a:solidFill>
                <a:latin typeface="Helvetica" charset="0"/>
                <a:cs typeface="Arial" pitchFamily="34" charset="0"/>
              </a:rPr>
              <a:t> &gt; </a:t>
            </a:r>
            <a:r>
              <a:rPr lang="en-US" sz="3200" i="1">
                <a:solidFill>
                  <a:srgbClr val="FFFF00"/>
                </a:solidFill>
                <a:latin typeface="Helvetica" charset="0"/>
                <a:cs typeface="Arial" pitchFamily="34" charset="0"/>
              </a:rPr>
              <a:t>b</a:t>
            </a:r>
            <a:r>
              <a:rPr lang="en-US" sz="3200" i="1">
                <a:solidFill>
                  <a:schemeClr val="tx1"/>
                </a:solidFill>
                <a:latin typeface="Helvetica" charset="0"/>
                <a:cs typeface="Arial" pitchFamily="34" charset="0"/>
              </a:rPr>
              <a:t>) or </a:t>
            </a:r>
            <a:r>
              <a:rPr lang="en-US" sz="3200" i="1">
                <a:solidFill>
                  <a:srgbClr val="FFFF00"/>
                </a:solidFill>
                <a:latin typeface="Helvetica" charset="0"/>
                <a:cs typeface="Arial" pitchFamily="34" charset="0"/>
              </a:rPr>
              <a:t>G</a:t>
            </a:r>
            <a:r>
              <a:rPr lang="en-US" sz="3200" i="1">
                <a:solidFill>
                  <a:schemeClr val="tx1"/>
                </a:solidFill>
                <a:latin typeface="Helvetica" charset="0"/>
                <a:cs typeface="Arial" pitchFamily="34" charset="0"/>
              </a:rPr>
              <a:t> ) and (</a:t>
            </a:r>
            <a:r>
              <a:rPr lang="en-US" sz="3200" i="1">
                <a:solidFill>
                  <a:srgbClr val="FFFF00"/>
                </a:solidFill>
                <a:latin typeface="Helvetica" charset="0"/>
                <a:cs typeface="Arial" pitchFamily="34" charset="0"/>
              </a:rPr>
              <a:t>x</a:t>
            </a:r>
            <a:r>
              <a:rPr lang="en-US" sz="3200" i="1">
                <a:solidFill>
                  <a:schemeClr val="tx1"/>
                </a:solidFill>
                <a:latin typeface="Helvetica" charset="0"/>
                <a:cs typeface="Arial" pitchFamily="34" charset="0"/>
              </a:rPr>
              <a:t> &lt; </a:t>
            </a:r>
            <a:r>
              <a:rPr lang="en-US" sz="3200" i="1">
                <a:solidFill>
                  <a:srgbClr val="FFFF00"/>
                </a:solidFill>
                <a:latin typeface="Helvetica" charset="0"/>
                <a:cs typeface="Arial" pitchFamily="34" charset="0"/>
              </a:rPr>
              <a:t>y</a:t>
            </a:r>
            <a:r>
              <a:rPr lang="en-US" sz="3200" i="1">
                <a:solidFill>
                  <a:schemeClr val="tx1"/>
                </a:solidFill>
                <a:latin typeface="Helvetica" charset="0"/>
                <a:cs typeface="Arial" pitchFamily="34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1    </a:t>
            </a:r>
            <a:r>
              <a:rPr lang="en-US" sz="3200">
                <a:solidFill>
                  <a:srgbClr val="FF0000"/>
                </a:solidFill>
                <a:latin typeface="Helvetica" charset="0"/>
                <a:cs typeface="Arial" pitchFamily="34" charset="0"/>
              </a:rPr>
              <a:t>T</a:t>
            </a:r>
            <a:r>
              <a:rPr lang="en-US" sz="320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          F               T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2    </a:t>
            </a:r>
            <a:r>
              <a:rPr lang="en-US" sz="3200">
                <a:solidFill>
                  <a:srgbClr val="FF0000"/>
                </a:solidFill>
                <a:latin typeface="Helvetica" charset="0"/>
                <a:cs typeface="Arial" pitchFamily="34" charset="0"/>
              </a:rPr>
              <a:t>F</a:t>
            </a:r>
            <a:r>
              <a:rPr lang="en-US" sz="320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          F               T</a:t>
            </a:r>
          </a:p>
        </p:txBody>
      </p:sp>
      <p:sp>
        <p:nvSpPr>
          <p:cNvPr id="62471" name="Line 4"/>
          <p:cNvSpPr>
            <a:spLocks noChangeShapeType="1"/>
          </p:cNvSpPr>
          <p:nvPr/>
        </p:nvSpPr>
        <p:spPr bwMode="auto">
          <a:xfrm flipV="1">
            <a:off x="2211388" y="2092325"/>
            <a:ext cx="47196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592888" y="3092450"/>
            <a:ext cx="1865312" cy="1446213"/>
            <a:chOff x="4153" y="1948"/>
            <a:chExt cx="1175" cy="911"/>
          </a:xfrm>
        </p:grpSpPr>
        <p:sp>
          <p:nvSpPr>
            <p:cNvPr id="62476" name="Freeform 6"/>
            <p:cNvSpPr>
              <a:spLocks/>
            </p:cNvSpPr>
            <p:nvPr/>
          </p:nvSpPr>
          <p:spPr bwMode="auto">
            <a:xfrm>
              <a:off x="4153" y="1948"/>
              <a:ext cx="334" cy="911"/>
            </a:xfrm>
            <a:custGeom>
              <a:avLst/>
              <a:gdLst>
                <a:gd name="T0" fmla="*/ 0 w 334"/>
                <a:gd name="T1" fmla="*/ 0 h 911"/>
                <a:gd name="T2" fmla="*/ 213 w 334"/>
                <a:gd name="T3" fmla="*/ 192 h 911"/>
                <a:gd name="T4" fmla="*/ 334 w 334"/>
                <a:gd name="T5" fmla="*/ 477 h 911"/>
                <a:gd name="T6" fmla="*/ 213 w 334"/>
                <a:gd name="T7" fmla="*/ 768 h 911"/>
                <a:gd name="T8" fmla="*/ 7 w 334"/>
                <a:gd name="T9" fmla="*/ 911 h 9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4"/>
                <a:gd name="T16" fmla="*/ 0 h 911"/>
                <a:gd name="T17" fmla="*/ 334 w 334"/>
                <a:gd name="T18" fmla="*/ 911 h 9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4" h="911">
                  <a:moveTo>
                    <a:pt x="0" y="0"/>
                  </a:moveTo>
                  <a:cubicBezTo>
                    <a:pt x="36" y="32"/>
                    <a:pt x="157" y="113"/>
                    <a:pt x="213" y="192"/>
                  </a:cubicBezTo>
                  <a:cubicBezTo>
                    <a:pt x="269" y="271"/>
                    <a:pt x="334" y="381"/>
                    <a:pt x="334" y="477"/>
                  </a:cubicBezTo>
                  <a:cubicBezTo>
                    <a:pt x="334" y="573"/>
                    <a:pt x="267" y="696"/>
                    <a:pt x="213" y="768"/>
                  </a:cubicBezTo>
                  <a:cubicBezTo>
                    <a:pt x="159" y="840"/>
                    <a:pt x="50" y="881"/>
                    <a:pt x="7" y="911"/>
                  </a:cubicBezTo>
                </a:path>
              </a:pathLst>
            </a:custGeom>
            <a:noFill/>
            <a:ln w="28575">
              <a:solidFill>
                <a:srgbClr val="FAFD00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7" name="Text Box 7"/>
            <p:cNvSpPr txBox="1">
              <a:spLocks noChangeArrowheads="1"/>
            </p:cNvSpPr>
            <p:nvPr/>
          </p:nvSpPr>
          <p:spPr bwMode="auto">
            <a:xfrm>
              <a:off x="4567" y="2279"/>
              <a:ext cx="76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  <a:cs typeface="Arial" pitchFamily="34" charset="0"/>
                </a:rPr>
                <a:t>duplicate</a:t>
              </a:r>
            </a:p>
          </p:txBody>
        </p:sp>
      </p:grp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2133600" y="3573463"/>
            <a:ext cx="4797425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3    F          </a:t>
            </a:r>
            <a:r>
              <a:rPr lang="en-US" sz="3200">
                <a:solidFill>
                  <a:srgbClr val="FF0000"/>
                </a:solidFill>
                <a:latin typeface="Helvetica" charset="0"/>
                <a:cs typeface="Arial" pitchFamily="34" charset="0"/>
              </a:rPr>
              <a:t>T</a:t>
            </a:r>
            <a:r>
              <a:rPr lang="en-US" sz="320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               T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4    F          </a:t>
            </a:r>
            <a:r>
              <a:rPr lang="en-US" sz="3200">
                <a:solidFill>
                  <a:srgbClr val="FF0000"/>
                </a:solidFill>
                <a:latin typeface="Helvetica" charset="0"/>
                <a:cs typeface="Arial" pitchFamily="34" charset="0"/>
              </a:rPr>
              <a:t>F</a:t>
            </a:r>
            <a:r>
              <a:rPr lang="en-US" sz="320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               T</a:t>
            </a:r>
            <a:endParaRPr lang="en-US" sz="3200">
              <a:solidFill>
                <a:schemeClr val="hlink"/>
              </a:solidFill>
              <a:latin typeface="Helvetica" charset="0"/>
              <a:cs typeface="Arial" pitchFamily="34" charset="0"/>
            </a:endParaRPr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2133600" y="5051425"/>
            <a:ext cx="4797425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5    T          T               </a:t>
            </a:r>
            <a:r>
              <a:rPr lang="en-US" sz="3200">
                <a:solidFill>
                  <a:srgbClr val="FF0000"/>
                </a:solidFill>
                <a:latin typeface="Helvetica" charset="0"/>
                <a:cs typeface="Arial" pitchFamily="34" charset="0"/>
              </a:rPr>
              <a:t>T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6    T          T               </a:t>
            </a:r>
            <a:r>
              <a:rPr lang="en-US" sz="3200">
                <a:solidFill>
                  <a:srgbClr val="FF0000"/>
                </a:solidFill>
                <a:latin typeface="Helvetica" charset="0"/>
                <a:cs typeface="Arial" pitchFamily="34" charset="0"/>
              </a:rPr>
              <a:t>F</a:t>
            </a:r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177800" y="2078038"/>
            <a:ext cx="2014794" cy="1938992"/>
          </a:xfrm>
          <a:prstGeom prst="rect">
            <a:avLst/>
          </a:prstGeom>
          <a:solidFill>
            <a:srgbClr val="0000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00"/>
                </a:solidFill>
                <a:cs typeface="Arial" pitchFamily="34" charset="0"/>
              </a:rPr>
              <a:t>With these values for G and (x&lt;y), (a&gt;b) determines the value of the predicate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2" grpId="0" autoUpdateAnimBg="0"/>
      <p:bldP spid="185353" grpId="0" autoUpdateAnimBg="0"/>
      <p:bldP spid="185354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Jeff Offutt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8E2288-DA35-41D7-923E-4906F0212E85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3. Input Domain Characterization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046163"/>
            <a:ext cx="8982075" cy="5370512"/>
          </a:xfrm>
        </p:spPr>
        <p:txBody>
          <a:bodyPr/>
          <a:lstStyle/>
          <a:p>
            <a:r>
              <a:rPr lang="en-US" smtClean="0"/>
              <a:t>Describe the </a:t>
            </a:r>
            <a:r>
              <a:rPr lang="en-US" smtClean="0">
                <a:solidFill>
                  <a:srgbClr val="FFFF00"/>
                </a:solidFill>
              </a:rPr>
              <a:t>input domain</a:t>
            </a:r>
            <a:r>
              <a:rPr lang="en-US" smtClean="0"/>
              <a:t> of the software</a:t>
            </a:r>
          </a:p>
          <a:p>
            <a:pPr lvl="1"/>
            <a:r>
              <a:rPr lang="en-US" sz="1800" smtClean="0"/>
              <a:t>Identify </a:t>
            </a:r>
            <a:r>
              <a:rPr lang="en-US" sz="1800" u="sng" smtClean="0">
                <a:solidFill>
                  <a:srgbClr val="FFFF00"/>
                </a:solidFill>
              </a:rPr>
              <a:t>inputs</a:t>
            </a:r>
            <a:r>
              <a:rPr lang="en-US" sz="1800" smtClean="0"/>
              <a:t>, parameters, or other categorization</a:t>
            </a:r>
          </a:p>
          <a:p>
            <a:pPr lvl="1"/>
            <a:r>
              <a:rPr lang="en-US" sz="1800" smtClean="0"/>
              <a:t>Partition each input into </a:t>
            </a:r>
            <a:r>
              <a:rPr lang="en-US" sz="1800" u="sng" smtClean="0">
                <a:solidFill>
                  <a:srgbClr val="FFFF00"/>
                </a:solidFill>
              </a:rPr>
              <a:t>finite sets</a:t>
            </a:r>
            <a:r>
              <a:rPr lang="en-US" sz="1800" smtClean="0"/>
              <a:t> of representative values</a:t>
            </a:r>
          </a:p>
          <a:p>
            <a:pPr lvl="1"/>
            <a:r>
              <a:rPr lang="en-US" sz="1800" smtClean="0"/>
              <a:t>Choose </a:t>
            </a:r>
            <a:r>
              <a:rPr lang="en-US" sz="1800" u="sng" smtClean="0">
                <a:solidFill>
                  <a:srgbClr val="FFFF00"/>
                </a:solidFill>
              </a:rPr>
              <a:t>combinations</a:t>
            </a:r>
            <a:r>
              <a:rPr lang="en-US" sz="1800" smtClean="0"/>
              <a:t> of values</a:t>
            </a:r>
          </a:p>
          <a:p>
            <a:r>
              <a:rPr lang="en-US" u="sng" smtClean="0">
                <a:solidFill>
                  <a:srgbClr val="FFFF00"/>
                </a:solidFill>
              </a:rPr>
              <a:t>System level</a:t>
            </a:r>
          </a:p>
          <a:p>
            <a:pPr lvl="1"/>
            <a:r>
              <a:rPr lang="en-US" sz="1800" smtClean="0"/>
              <a:t>Number of students       { </a:t>
            </a:r>
            <a:r>
              <a:rPr lang="en-US" sz="1800" i="1" smtClean="0"/>
              <a:t>0, 1, &gt;1</a:t>
            </a:r>
            <a:r>
              <a:rPr lang="en-US" sz="1800" smtClean="0"/>
              <a:t> }</a:t>
            </a:r>
          </a:p>
          <a:p>
            <a:pPr lvl="1"/>
            <a:r>
              <a:rPr lang="en-US" sz="1800" smtClean="0"/>
              <a:t>Level of course              { </a:t>
            </a:r>
            <a:r>
              <a:rPr lang="en-US" sz="1800" i="1" smtClean="0"/>
              <a:t>600, 700, 800</a:t>
            </a:r>
            <a:r>
              <a:rPr lang="en-US" sz="1800" smtClean="0"/>
              <a:t> }</a:t>
            </a:r>
          </a:p>
          <a:p>
            <a:pPr lvl="1"/>
            <a:r>
              <a:rPr lang="en-US" sz="1800" smtClean="0"/>
              <a:t>Major                              { </a:t>
            </a:r>
            <a:r>
              <a:rPr lang="en-US" sz="1800" i="1" smtClean="0"/>
              <a:t>swe, cs, isa, infs</a:t>
            </a:r>
            <a:r>
              <a:rPr lang="en-US" sz="1800" smtClean="0"/>
              <a:t> }</a:t>
            </a:r>
          </a:p>
          <a:p>
            <a:r>
              <a:rPr lang="en-US" u="sng" smtClean="0">
                <a:solidFill>
                  <a:srgbClr val="FFFF00"/>
                </a:solidFill>
              </a:rPr>
              <a:t>Unit level</a:t>
            </a:r>
          </a:p>
          <a:p>
            <a:pPr lvl="1"/>
            <a:r>
              <a:rPr lang="en-US" sz="1800" smtClean="0"/>
              <a:t>Parameters                  </a:t>
            </a:r>
            <a:r>
              <a:rPr lang="en-US" sz="1800" i="1" smtClean="0"/>
              <a:t>F (int X, int Y)</a:t>
            </a:r>
          </a:p>
          <a:p>
            <a:pPr lvl="1"/>
            <a:r>
              <a:rPr lang="en-US" sz="1800" smtClean="0"/>
              <a:t>Possible values            X</a:t>
            </a:r>
            <a:r>
              <a:rPr lang="en-US" sz="1800" i="1" smtClean="0"/>
              <a:t>: { &lt;0, 0, 1, 2, &gt;2 }, Y : { 10, 20, 30 }</a:t>
            </a:r>
          </a:p>
          <a:p>
            <a:pPr lvl="1"/>
            <a:r>
              <a:rPr lang="en-US" sz="1800" smtClean="0"/>
              <a:t>Tests</a:t>
            </a:r>
          </a:p>
          <a:p>
            <a:pPr lvl="2"/>
            <a:r>
              <a:rPr lang="en-US" sz="1800" i="1" smtClean="0"/>
              <a:t>F (-5, 10), F (0, 20), F (1, 30), F (2, 10), F (5, 20)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Jeff Offutt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E79789-9E23-45DA-AF90-C8A77DFAE273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4. Syntactic Structures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1085850"/>
            <a:ext cx="8728075" cy="5291138"/>
          </a:xfrm>
        </p:spPr>
        <p:txBody>
          <a:bodyPr/>
          <a:lstStyle/>
          <a:p>
            <a:pPr marL="457200" indent="-457200"/>
            <a:r>
              <a:rPr lang="en-US" dirty="0" smtClean="0"/>
              <a:t>Based on a </a:t>
            </a:r>
            <a:r>
              <a:rPr lang="en-US" u="sng" dirty="0" smtClean="0">
                <a:solidFill>
                  <a:srgbClr val="FFFF00"/>
                </a:solidFill>
              </a:rPr>
              <a:t>grammar</a:t>
            </a:r>
            <a:r>
              <a:rPr lang="en-US" dirty="0" smtClean="0"/>
              <a:t>, or other syntactic definition</a:t>
            </a:r>
          </a:p>
          <a:p>
            <a:pPr marL="457200" indent="-457200"/>
            <a:r>
              <a:rPr lang="en-US" dirty="0" smtClean="0"/>
              <a:t>Primary example is </a:t>
            </a:r>
            <a:r>
              <a:rPr lang="en-US" u="sng" dirty="0" smtClean="0">
                <a:solidFill>
                  <a:srgbClr val="FFFF00"/>
                </a:solidFill>
              </a:rPr>
              <a:t>mutation testing</a:t>
            </a:r>
          </a:p>
          <a:p>
            <a:pPr marL="800100" lvl="1" indent="-342900">
              <a:buFontTx/>
              <a:buAutoNum type="arabicPeriod"/>
            </a:pPr>
            <a:r>
              <a:rPr lang="en-US" sz="1800" dirty="0" smtClean="0"/>
              <a:t>Induce </a:t>
            </a:r>
            <a:r>
              <a:rPr lang="en-US" sz="1800" dirty="0" smtClean="0">
                <a:solidFill>
                  <a:srgbClr val="FFFF00"/>
                </a:solidFill>
              </a:rPr>
              <a:t>small changes</a:t>
            </a:r>
            <a:r>
              <a:rPr lang="en-US" sz="1800" dirty="0" smtClean="0"/>
              <a:t> to the program: </a:t>
            </a:r>
            <a:r>
              <a:rPr lang="en-US" sz="1800" u="sng" dirty="0" smtClean="0"/>
              <a:t>mutants</a:t>
            </a:r>
          </a:p>
          <a:p>
            <a:pPr marL="800100" lvl="1" indent="-342900">
              <a:buFontTx/>
              <a:buAutoNum type="arabicPeriod"/>
            </a:pPr>
            <a:r>
              <a:rPr lang="en-US" sz="1800" dirty="0" smtClean="0">
                <a:solidFill>
                  <a:srgbClr val="FFFF00"/>
                </a:solidFill>
              </a:rPr>
              <a:t>Find tests</a:t>
            </a:r>
            <a:r>
              <a:rPr lang="en-US" sz="1800" dirty="0" smtClean="0"/>
              <a:t> that cause the mutant programs to fail: </a:t>
            </a:r>
            <a:r>
              <a:rPr lang="en-US" sz="1800" u="sng" dirty="0" smtClean="0"/>
              <a:t>killing mutants</a:t>
            </a:r>
          </a:p>
          <a:p>
            <a:pPr marL="800100" lvl="1" indent="-342900">
              <a:buFontTx/>
              <a:buAutoNum type="arabicPeriod"/>
            </a:pPr>
            <a:r>
              <a:rPr lang="en-US" sz="1800" dirty="0" smtClean="0"/>
              <a:t>Failure is defined as </a:t>
            </a:r>
            <a:r>
              <a:rPr lang="en-US" sz="1800" u="sng" dirty="0" smtClean="0">
                <a:solidFill>
                  <a:srgbClr val="FFFF00"/>
                </a:solidFill>
              </a:rPr>
              <a:t>different output</a:t>
            </a:r>
            <a:r>
              <a:rPr lang="en-US" sz="1800" dirty="0" smtClean="0"/>
              <a:t> from the original program</a:t>
            </a:r>
          </a:p>
          <a:p>
            <a:pPr marL="800100" lvl="1" indent="-342900">
              <a:buFontTx/>
              <a:buAutoNum type="arabicPeriod"/>
            </a:pPr>
            <a:r>
              <a:rPr lang="en-US" sz="1800" u="sng" dirty="0" smtClean="0">
                <a:solidFill>
                  <a:srgbClr val="FFFF00"/>
                </a:solidFill>
              </a:rPr>
              <a:t>Check the output</a:t>
            </a:r>
            <a:r>
              <a:rPr lang="en-US" sz="1800" dirty="0" smtClean="0"/>
              <a:t> of useful tests on the original program</a:t>
            </a:r>
          </a:p>
          <a:p>
            <a:pPr marL="457200" indent="-457200"/>
            <a:r>
              <a:rPr lang="en-US" dirty="0" smtClean="0"/>
              <a:t>Example source and mutants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1671638" y="4322763"/>
            <a:ext cx="2063750" cy="1463675"/>
          </a:xfrm>
          <a:prstGeom prst="rect">
            <a:avLst/>
          </a:prstGeom>
          <a:solidFill>
            <a:srgbClr val="0000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Helvetica" charset="0"/>
                <a:cs typeface="Arial" pitchFamily="34" charset="0"/>
              </a:rPr>
              <a:t>if (x &gt; y)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Helvetica" charset="0"/>
                <a:cs typeface="Arial" pitchFamily="34" charset="0"/>
              </a:rPr>
              <a:t>    z = x - y;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Helvetica" charset="0"/>
                <a:cs typeface="Arial" pitchFamily="34" charset="0"/>
              </a:rPr>
              <a:t>else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Helvetica" charset="0"/>
                <a:cs typeface="Arial" pitchFamily="34" charset="0"/>
              </a:rPr>
              <a:t>   z = 2 * x;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5408613" y="4026566"/>
            <a:ext cx="2063750" cy="2632075"/>
          </a:xfrm>
          <a:prstGeom prst="rect">
            <a:avLst/>
          </a:prstGeom>
          <a:solidFill>
            <a:srgbClr val="0000CC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if (x &gt; y)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tx2"/>
                </a:solidFill>
                <a:latin typeface="Helvetica" charset="0"/>
                <a:cs typeface="Arial" pitchFamily="34" charset="0"/>
                <a:sym typeface="Symbol" pitchFamily="18" charset="2"/>
              </a:rPr>
              <a:t> 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  <a:cs typeface="Arial" pitchFamily="34" charset="0"/>
              </a:rPr>
              <a:t>if </a:t>
            </a:r>
            <a:r>
              <a:rPr lang="en-US" dirty="0">
                <a:solidFill>
                  <a:schemeClr val="tx2"/>
                </a:solidFill>
                <a:latin typeface="Helvetica" charset="0"/>
                <a:cs typeface="Arial" pitchFamily="34" charset="0"/>
              </a:rPr>
              <a:t>(x &gt;= y)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    z = x - y;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    </a:t>
            </a:r>
            <a:r>
              <a:rPr lang="en-US" dirty="0">
                <a:solidFill>
                  <a:schemeClr val="tx2"/>
                </a:solidFill>
                <a:latin typeface="Helvetica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dirty="0">
                <a:solidFill>
                  <a:schemeClr val="tx2"/>
                </a:solidFill>
                <a:latin typeface="Helvetica" charset="0"/>
                <a:cs typeface="Arial" pitchFamily="34" charset="0"/>
              </a:rPr>
              <a:t> z = x + y;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dirty="0">
                <a:solidFill>
                  <a:schemeClr val="tx2"/>
                </a:solidFill>
                <a:latin typeface="Helvetica" charset="0"/>
                <a:cs typeface="Arial" pitchFamily="34" charset="0"/>
              </a:rPr>
              <a:t>    </a:t>
            </a:r>
            <a:r>
              <a:rPr lang="en-US" dirty="0">
                <a:solidFill>
                  <a:schemeClr val="tx2"/>
                </a:solidFill>
                <a:latin typeface="Helvetica" charset="0"/>
                <a:cs typeface="Arial" pitchFamily="34" charset="0"/>
                <a:sym typeface="Symbol" pitchFamily="18" charset="2"/>
              </a:rPr>
              <a:t></a:t>
            </a:r>
            <a:r>
              <a:rPr lang="en-US" dirty="0">
                <a:solidFill>
                  <a:schemeClr val="tx2"/>
                </a:solidFill>
                <a:latin typeface="Helvetica" charset="0"/>
                <a:cs typeface="Arial" pitchFamily="34" charset="0"/>
              </a:rPr>
              <a:t> z = x – m;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else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  <a:latin typeface="Helvetica" charset="0"/>
                <a:cs typeface="Arial" pitchFamily="34" charset="0"/>
              </a:rPr>
              <a:t>     z = 2 * x;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nimBg="1" autoUpdateAnimBg="0"/>
      <p:bldP spid="187397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110E24-6E00-4BF5-B5A0-2D143BCCDD15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Coverage Overview</a:t>
            </a:r>
          </a:p>
        </p:txBody>
      </p:sp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2514600" y="914400"/>
            <a:ext cx="4114800" cy="974725"/>
          </a:xfrm>
          <a:prstGeom prst="rect">
            <a:avLst/>
          </a:prstGeom>
          <a:gradFill rotWithShape="1">
            <a:gsLst>
              <a:gs pos="0">
                <a:srgbClr val="FAF400"/>
              </a:gs>
              <a:gs pos="100000">
                <a:srgbClr val="FAF4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  <a:cs typeface="Arial" pitchFamily="34" charset="0"/>
              </a:rPr>
              <a:t>Four Structures for Modeling Software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2563" y="1905000"/>
            <a:ext cx="8704262" cy="1116013"/>
            <a:chOff x="115" y="1200"/>
            <a:chExt cx="5483" cy="703"/>
          </a:xfrm>
        </p:grpSpPr>
        <p:sp>
          <p:nvSpPr>
            <p:cNvPr id="188421" name="Text Box 5"/>
            <p:cNvSpPr txBox="1">
              <a:spLocks noChangeArrowheads="1"/>
            </p:cNvSpPr>
            <p:nvPr/>
          </p:nvSpPr>
          <p:spPr bwMode="auto">
            <a:xfrm>
              <a:off x="115" y="1557"/>
              <a:ext cx="944" cy="345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Graphs</a:t>
              </a:r>
            </a:p>
          </p:txBody>
        </p:sp>
        <p:sp>
          <p:nvSpPr>
            <p:cNvPr id="188422" name="Text Box 6"/>
            <p:cNvSpPr txBox="1">
              <a:spLocks noChangeArrowheads="1"/>
            </p:cNvSpPr>
            <p:nvPr/>
          </p:nvSpPr>
          <p:spPr bwMode="auto">
            <a:xfrm>
              <a:off x="1457" y="1558"/>
              <a:ext cx="945" cy="345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Logic</a:t>
              </a:r>
            </a:p>
          </p:txBody>
        </p:sp>
        <p:sp>
          <p:nvSpPr>
            <p:cNvPr id="188423" name="Text Box 7"/>
            <p:cNvSpPr txBox="1">
              <a:spLocks noChangeArrowheads="1"/>
            </p:cNvSpPr>
            <p:nvPr/>
          </p:nvSpPr>
          <p:spPr bwMode="auto">
            <a:xfrm>
              <a:off x="2800" y="1558"/>
              <a:ext cx="1455" cy="345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Input Space</a:t>
              </a:r>
            </a:p>
          </p:txBody>
        </p:sp>
        <p:sp>
          <p:nvSpPr>
            <p:cNvPr id="188424" name="Text Box 8"/>
            <p:cNvSpPr txBox="1">
              <a:spLocks noChangeArrowheads="1"/>
            </p:cNvSpPr>
            <p:nvPr/>
          </p:nvSpPr>
          <p:spPr bwMode="auto">
            <a:xfrm>
              <a:off x="4653" y="1558"/>
              <a:ext cx="945" cy="345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Syntax</a:t>
              </a:r>
            </a:p>
          </p:txBody>
        </p:sp>
        <p:sp>
          <p:nvSpPr>
            <p:cNvPr id="53299" name="Line 9"/>
            <p:cNvSpPr>
              <a:spLocks noChangeShapeType="1"/>
            </p:cNvSpPr>
            <p:nvPr/>
          </p:nvSpPr>
          <p:spPr bwMode="auto">
            <a:xfrm>
              <a:off x="576" y="1376"/>
              <a:ext cx="45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Line 10"/>
            <p:cNvSpPr>
              <a:spLocks noChangeShapeType="1"/>
            </p:cNvSpPr>
            <p:nvPr/>
          </p:nvSpPr>
          <p:spPr bwMode="auto">
            <a:xfrm>
              <a:off x="587" y="1376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Line 11"/>
            <p:cNvSpPr>
              <a:spLocks noChangeShapeType="1"/>
            </p:cNvSpPr>
            <p:nvPr/>
          </p:nvSpPr>
          <p:spPr bwMode="auto">
            <a:xfrm>
              <a:off x="1930" y="1376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2" name="Line 12"/>
            <p:cNvSpPr>
              <a:spLocks noChangeShapeType="1"/>
            </p:cNvSpPr>
            <p:nvPr/>
          </p:nvSpPr>
          <p:spPr bwMode="auto">
            <a:xfrm>
              <a:off x="3527" y="1368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Line 13"/>
            <p:cNvSpPr>
              <a:spLocks noChangeShapeType="1"/>
            </p:cNvSpPr>
            <p:nvPr/>
          </p:nvSpPr>
          <p:spPr bwMode="auto">
            <a:xfrm>
              <a:off x="2867" y="1200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Line 14"/>
            <p:cNvSpPr>
              <a:spLocks noChangeShapeType="1"/>
            </p:cNvSpPr>
            <p:nvPr/>
          </p:nvSpPr>
          <p:spPr bwMode="auto">
            <a:xfrm>
              <a:off x="5126" y="1368"/>
              <a:ext cx="0" cy="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3338" y="3025775"/>
            <a:ext cx="4138612" cy="3578225"/>
            <a:chOff x="21" y="1906"/>
            <a:chExt cx="2607" cy="2254"/>
          </a:xfrm>
        </p:grpSpPr>
        <p:sp>
          <p:nvSpPr>
            <p:cNvPr id="53283" name="AutoShape 16"/>
            <p:cNvSpPr>
              <a:spLocks noChangeArrowheads="1"/>
            </p:cNvSpPr>
            <p:nvPr/>
          </p:nvSpPr>
          <p:spPr bwMode="auto">
            <a:xfrm>
              <a:off x="21" y="3316"/>
              <a:ext cx="2607" cy="844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33" name="Text Box 17"/>
            <p:cNvSpPr txBox="1">
              <a:spLocks noChangeArrowheads="1"/>
            </p:cNvSpPr>
            <p:nvPr/>
          </p:nvSpPr>
          <p:spPr bwMode="auto">
            <a:xfrm>
              <a:off x="1673" y="3814"/>
              <a:ext cx="908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Use cases</a:t>
              </a:r>
            </a:p>
          </p:txBody>
        </p:sp>
        <p:sp>
          <p:nvSpPr>
            <p:cNvPr id="188434" name="Text Box 18"/>
            <p:cNvSpPr txBox="1">
              <a:spLocks noChangeArrowheads="1"/>
            </p:cNvSpPr>
            <p:nvPr/>
          </p:nvSpPr>
          <p:spPr bwMode="auto">
            <a:xfrm>
              <a:off x="1150" y="3390"/>
              <a:ext cx="908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Specs</a:t>
              </a:r>
            </a:p>
          </p:txBody>
        </p:sp>
        <p:sp>
          <p:nvSpPr>
            <p:cNvPr id="188435" name="Text Box 19"/>
            <p:cNvSpPr txBox="1">
              <a:spLocks noChangeArrowheads="1"/>
            </p:cNvSpPr>
            <p:nvPr/>
          </p:nvSpPr>
          <p:spPr bwMode="auto">
            <a:xfrm>
              <a:off x="609" y="3814"/>
              <a:ext cx="908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Design</a:t>
              </a:r>
            </a:p>
          </p:txBody>
        </p:sp>
        <p:sp>
          <p:nvSpPr>
            <p:cNvPr id="188436" name="Text Box 20"/>
            <p:cNvSpPr txBox="1">
              <a:spLocks noChangeArrowheads="1"/>
            </p:cNvSpPr>
            <p:nvPr/>
          </p:nvSpPr>
          <p:spPr bwMode="auto">
            <a:xfrm>
              <a:off x="82" y="3390"/>
              <a:ext cx="908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Source</a:t>
              </a:r>
            </a:p>
          </p:txBody>
        </p:sp>
        <p:sp>
          <p:nvSpPr>
            <p:cNvPr id="53288" name="Line 21"/>
            <p:cNvSpPr>
              <a:spLocks noChangeShapeType="1"/>
            </p:cNvSpPr>
            <p:nvPr/>
          </p:nvSpPr>
          <p:spPr bwMode="auto">
            <a:xfrm>
              <a:off x="523" y="3152"/>
              <a:ext cx="16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Line 22"/>
            <p:cNvSpPr>
              <a:spLocks noChangeShapeType="1"/>
            </p:cNvSpPr>
            <p:nvPr/>
          </p:nvSpPr>
          <p:spPr bwMode="auto">
            <a:xfrm>
              <a:off x="590" y="1906"/>
              <a:ext cx="0" cy="12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Line 23"/>
            <p:cNvSpPr>
              <a:spLocks noChangeShapeType="1"/>
            </p:cNvSpPr>
            <p:nvPr/>
          </p:nvSpPr>
          <p:spPr bwMode="auto">
            <a:xfrm flipV="1">
              <a:off x="533" y="3152"/>
              <a:ext cx="0" cy="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Line 24"/>
            <p:cNvSpPr>
              <a:spLocks noChangeShapeType="1"/>
            </p:cNvSpPr>
            <p:nvPr/>
          </p:nvSpPr>
          <p:spPr bwMode="auto">
            <a:xfrm flipV="1">
              <a:off x="1605" y="3152"/>
              <a:ext cx="0" cy="2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2" name="Line 25"/>
            <p:cNvSpPr>
              <a:spLocks noChangeShapeType="1"/>
            </p:cNvSpPr>
            <p:nvPr/>
          </p:nvSpPr>
          <p:spPr bwMode="auto">
            <a:xfrm flipV="1">
              <a:off x="1065" y="3144"/>
              <a:ext cx="0" cy="6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Line 26"/>
            <p:cNvSpPr>
              <a:spLocks noChangeShapeType="1"/>
            </p:cNvSpPr>
            <p:nvPr/>
          </p:nvSpPr>
          <p:spPr bwMode="auto">
            <a:xfrm flipV="1">
              <a:off x="2129" y="3152"/>
              <a:ext cx="0" cy="6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Text Box 27"/>
            <p:cNvSpPr txBox="1">
              <a:spLocks noChangeArrowheads="1"/>
            </p:cNvSpPr>
            <p:nvPr/>
          </p:nvSpPr>
          <p:spPr bwMode="auto">
            <a:xfrm>
              <a:off x="319" y="2202"/>
              <a:ext cx="706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Comic Sans MS" pitchFamily="66" charset="0"/>
                  <a:cs typeface="Arial" pitchFamily="34" charset="0"/>
                </a:rPr>
                <a:t>Applied to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636838" y="2989263"/>
            <a:ext cx="3305175" cy="1971675"/>
            <a:chOff x="1661" y="1883"/>
            <a:chExt cx="2082" cy="1242"/>
          </a:xfrm>
        </p:grpSpPr>
        <p:sp>
          <p:nvSpPr>
            <p:cNvPr id="53271" name="AutoShape 29"/>
            <p:cNvSpPr>
              <a:spLocks noChangeArrowheads="1"/>
            </p:cNvSpPr>
            <p:nvPr/>
          </p:nvSpPr>
          <p:spPr bwMode="auto">
            <a:xfrm>
              <a:off x="1661" y="2281"/>
              <a:ext cx="2082" cy="844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46" name="Text Box 30"/>
            <p:cNvSpPr txBox="1">
              <a:spLocks noChangeArrowheads="1"/>
            </p:cNvSpPr>
            <p:nvPr/>
          </p:nvSpPr>
          <p:spPr bwMode="auto">
            <a:xfrm>
              <a:off x="2998" y="2761"/>
              <a:ext cx="685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DNF</a:t>
              </a:r>
            </a:p>
          </p:txBody>
        </p:sp>
        <p:sp>
          <p:nvSpPr>
            <p:cNvPr id="188447" name="Text Box 31"/>
            <p:cNvSpPr txBox="1">
              <a:spLocks noChangeArrowheads="1"/>
            </p:cNvSpPr>
            <p:nvPr/>
          </p:nvSpPr>
          <p:spPr bwMode="auto">
            <a:xfrm>
              <a:off x="2154" y="2773"/>
              <a:ext cx="685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Specs</a:t>
              </a:r>
            </a:p>
          </p:txBody>
        </p:sp>
        <p:sp>
          <p:nvSpPr>
            <p:cNvPr id="188448" name="Text Box 32"/>
            <p:cNvSpPr txBox="1">
              <a:spLocks noChangeArrowheads="1"/>
            </p:cNvSpPr>
            <p:nvPr/>
          </p:nvSpPr>
          <p:spPr bwMode="auto">
            <a:xfrm>
              <a:off x="2596" y="2335"/>
              <a:ext cx="685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FSMs</a:t>
              </a:r>
            </a:p>
          </p:txBody>
        </p:sp>
        <p:sp>
          <p:nvSpPr>
            <p:cNvPr id="188449" name="Text Box 33"/>
            <p:cNvSpPr txBox="1">
              <a:spLocks noChangeArrowheads="1"/>
            </p:cNvSpPr>
            <p:nvPr/>
          </p:nvSpPr>
          <p:spPr bwMode="auto">
            <a:xfrm>
              <a:off x="1752" y="2348"/>
              <a:ext cx="685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Source</a:t>
              </a:r>
            </a:p>
          </p:txBody>
        </p:sp>
        <p:sp>
          <p:nvSpPr>
            <p:cNvPr id="53276" name="Line 34"/>
            <p:cNvSpPr>
              <a:spLocks noChangeShapeType="1"/>
            </p:cNvSpPr>
            <p:nvPr/>
          </p:nvSpPr>
          <p:spPr bwMode="auto">
            <a:xfrm>
              <a:off x="1929" y="1912"/>
              <a:ext cx="0" cy="1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7" name="Line 35"/>
            <p:cNvSpPr>
              <a:spLocks noChangeShapeType="1"/>
            </p:cNvSpPr>
            <p:nvPr/>
          </p:nvSpPr>
          <p:spPr bwMode="auto">
            <a:xfrm>
              <a:off x="1923" y="2102"/>
              <a:ext cx="14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Line 36"/>
            <p:cNvSpPr>
              <a:spLocks noChangeShapeType="1"/>
            </p:cNvSpPr>
            <p:nvPr/>
          </p:nvSpPr>
          <p:spPr bwMode="auto">
            <a:xfrm flipV="1">
              <a:off x="2095" y="2102"/>
              <a:ext cx="0" cy="2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Line 37"/>
            <p:cNvSpPr>
              <a:spLocks noChangeShapeType="1"/>
            </p:cNvSpPr>
            <p:nvPr/>
          </p:nvSpPr>
          <p:spPr bwMode="auto">
            <a:xfrm flipV="1">
              <a:off x="2939" y="2102"/>
              <a:ext cx="0" cy="23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Line 38"/>
            <p:cNvSpPr>
              <a:spLocks noChangeShapeType="1"/>
            </p:cNvSpPr>
            <p:nvPr/>
          </p:nvSpPr>
          <p:spPr bwMode="auto">
            <a:xfrm flipV="1">
              <a:off x="2497" y="2108"/>
              <a:ext cx="0" cy="6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Line 39"/>
            <p:cNvSpPr>
              <a:spLocks noChangeShapeType="1"/>
            </p:cNvSpPr>
            <p:nvPr/>
          </p:nvSpPr>
          <p:spPr bwMode="auto">
            <a:xfrm flipV="1">
              <a:off x="3341" y="2102"/>
              <a:ext cx="0" cy="6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2" name="Text Box 40"/>
            <p:cNvSpPr txBox="1">
              <a:spLocks noChangeArrowheads="1"/>
            </p:cNvSpPr>
            <p:nvPr/>
          </p:nvSpPr>
          <p:spPr bwMode="auto">
            <a:xfrm>
              <a:off x="1819" y="1883"/>
              <a:ext cx="1001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Comic Sans MS" pitchFamily="66" charset="0"/>
                  <a:cs typeface="Arial" pitchFamily="34" charset="0"/>
                </a:rPr>
                <a:t>Applied to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5803900" y="3040063"/>
            <a:ext cx="3201988" cy="3489325"/>
            <a:chOff x="3656" y="1915"/>
            <a:chExt cx="2017" cy="2198"/>
          </a:xfrm>
        </p:grpSpPr>
        <p:sp>
          <p:nvSpPr>
            <p:cNvPr id="53259" name="AutoShape 42"/>
            <p:cNvSpPr>
              <a:spLocks noChangeArrowheads="1"/>
            </p:cNvSpPr>
            <p:nvPr/>
          </p:nvSpPr>
          <p:spPr bwMode="auto">
            <a:xfrm>
              <a:off x="3656" y="3269"/>
              <a:ext cx="2017" cy="844"/>
            </a:xfrm>
            <a:prstGeom prst="roundRect">
              <a:avLst>
                <a:gd name="adj" fmla="val 16667"/>
              </a:avLst>
            </a:prstGeom>
            <a:solidFill>
              <a:srgbClr val="333399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459" name="Text Box 43"/>
            <p:cNvSpPr txBox="1">
              <a:spLocks noChangeArrowheads="1"/>
            </p:cNvSpPr>
            <p:nvPr/>
          </p:nvSpPr>
          <p:spPr bwMode="auto">
            <a:xfrm>
              <a:off x="4948" y="3762"/>
              <a:ext cx="670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Input</a:t>
              </a:r>
            </a:p>
          </p:txBody>
        </p:sp>
        <p:sp>
          <p:nvSpPr>
            <p:cNvPr id="188460" name="Text Box 44"/>
            <p:cNvSpPr txBox="1">
              <a:spLocks noChangeArrowheads="1"/>
            </p:cNvSpPr>
            <p:nvPr/>
          </p:nvSpPr>
          <p:spPr bwMode="auto">
            <a:xfrm>
              <a:off x="4531" y="3352"/>
              <a:ext cx="670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Models</a:t>
              </a:r>
            </a:p>
          </p:txBody>
        </p:sp>
        <p:sp>
          <p:nvSpPr>
            <p:cNvPr id="188461" name="Text Box 45"/>
            <p:cNvSpPr txBox="1">
              <a:spLocks noChangeArrowheads="1"/>
            </p:cNvSpPr>
            <p:nvPr/>
          </p:nvSpPr>
          <p:spPr bwMode="auto">
            <a:xfrm>
              <a:off x="4115" y="3762"/>
              <a:ext cx="670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Integ</a:t>
              </a:r>
            </a:p>
          </p:txBody>
        </p:sp>
        <p:sp>
          <p:nvSpPr>
            <p:cNvPr id="188462" name="Text Box 46"/>
            <p:cNvSpPr txBox="1">
              <a:spLocks noChangeArrowheads="1"/>
            </p:cNvSpPr>
            <p:nvPr/>
          </p:nvSpPr>
          <p:spPr bwMode="auto">
            <a:xfrm>
              <a:off x="3711" y="3351"/>
              <a:ext cx="670" cy="268"/>
            </a:xfrm>
            <a:prstGeom prst="rect">
              <a:avLst/>
            </a:prstGeom>
            <a:gradFill rotWithShape="1">
              <a:gsLst>
                <a:gs pos="0">
                  <a:srgbClr val="FAF400"/>
                </a:gs>
                <a:gs pos="100000">
                  <a:srgbClr val="FAF400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  <a:cs typeface="Arial" pitchFamily="34" charset="0"/>
                </a:rPr>
                <a:t>Source</a:t>
              </a:r>
            </a:p>
          </p:txBody>
        </p:sp>
        <p:sp>
          <p:nvSpPr>
            <p:cNvPr id="53264" name="Line 47"/>
            <p:cNvSpPr>
              <a:spLocks noChangeShapeType="1"/>
            </p:cNvSpPr>
            <p:nvPr/>
          </p:nvSpPr>
          <p:spPr bwMode="auto">
            <a:xfrm>
              <a:off x="4037" y="3099"/>
              <a:ext cx="12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Line 48"/>
            <p:cNvSpPr>
              <a:spLocks noChangeShapeType="1"/>
            </p:cNvSpPr>
            <p:nvPr/>
          </p:nvSpPr>
          <p:spPr bwMode="auto">
            <a:xfrm flipV="1">
              <a:off x="4046" y="3099"/>
              <a:ext cx="0" cy="2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Line 49"/>
            <p:cNvSpPr>
              <a:spLocks noChangeShapeType="1"/>
            </p:cNvSpPr>
            <p:nvPr/>
          </p:nvSpPr>
          <p:spPr bwMode="auto">
            <a:xfrm flipV="1">
              <a:off x="4866" y="3099"/>
              <a:ext cx="0" cy="2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Line 50"/>
            <p:cNvSpPr>
              <a:spLocks noChangeShapeType="1"/>
            </p:cNvSpPr>
            <p:nvPr/>
          </p:nvSpPr>
          <p:spPr bwMode="auto">
            <a:xfrm flipV="1">
              <a:off x="4450" y="3105"/>
              <a:ext cx="0" cy="65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Line 51"/>
            <p:cNvSpPr>
              <a:spLocks noChangeShapeType="1"/>
            </p:cNvSpPr>
            <p:nvPr/>
          </p:nvSpPr>
          <p:spPr bwMode="auto">
            <a:xfrm flipV="1">
              <a:off x="5283" y="3099"/>
              <a:ext cx="0" cy="6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Line 52"/>
            <p:cNvSpPr>
              <a:spLocks noChangeShapeType="1"/>
            </p:cNvSpPr>
            <p:nvPr/>
          </p:nvSpPr>
          <p:spPr bwMode="auto">
            <a:xfrm>
              <a:off x="5126" y="1915"/>
              <a:ext cx="0" cy="117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Text Box 53"/>
            <p:cNvSpPr txBox="1">
              <a:spLocks noChangeArrowheads="1"/>
            </p:cNvSpPr>
            <p:nvPr/>
          </p:nvSpPr>
          <p:spPr bwMode="auto">
            <a:xfrm>
              <a:off x="4663" y="2185"/>
              <a:ext cx="706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Comic Sans MS" pitchFamily="66" charset="0"/>
                  <a:cs typeface="Arial" pitchFamily="34" charset="0"/>
                </a:rPr>
                <a:t>Applied to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CB8094-91CC-4B6D-A993-B01CB2FA4818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White-box and Black-box Testing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903891"/>
            <a:ext cx="8867775" cy="383321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Black-box testing</a:t>
            </a:r>
            <a:r>
              <a:rPr lang="en-US" dirty="0" smtClean="0"/>
              <a:t> : </a:t>
            </a:r>
            <a:r>
              <a:rPr lang="en-US" sz="2800" dirty="0" smtClean="0"/>
              <a:t>Deriving tests from external descriptions of the software, including specifications, requirements, and design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White-box testing</a:t>
            </a:r>
            <a:r>
              <a:rPr lang="en-US" dirty="0" smtClean="0"/>
              <a:t> : </a:t>
            </a:r>
            <a:r>
              <a:rPr lang="en-US" sz="2800" dirty="0" smtClean="0"/>
              <a:t>Deriving tests from the source code internals of the software, specifically including branches, individual conditions, and statements</a:t>
            </a:r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Model-based testing</a:t>
            </a:r>
            <a:r>
              <a:rPr lang="en-US" dirty="0" smtClean="0"/>
              <a:t> : </a:t>
            </a:r>
            <a:r>
              <a:rPr lang="en-US" sz="2800" dirty="0" smtClean="0"/>
              <a:t>Deriving tests from a model of the software (such as a UML diagram</a:t>
            </a:r>
            <a:endParaRPr lang="en-US" dirty="0" smtClean="0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381000" y="4814343"/>
            <a:ext cx="8013700" cy="138499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MDTD makes these distinctions less important.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The more general question is: 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from what level of abstraction to we derive tests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?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6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686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Jeff Offutt</a:t>
            </a:r>
          </a:p>
        </p:txBody>
      </p:sp>
      <p:sp>
        <p:nvSpPr>
          <p:cNvPr id="686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3BE5BD-32B9-4499-9788-B5AE32398332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Ways to Use Test Criteria</a:t>
            </a:r>
          </a:p>
        </p:txBody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904569"/>
            <a:ext cx="8867775" cy="4198373"/>
          </a:xfrm>
        </p:spPr>
        <p:txBody>
          <a:bodyPr/>
          <a:lstStyle/>
          <a:p>
            <a:pPr marL="457200" indent="-457200">
              <a:buClr>
                <a:schemeClr val="tx1"/>
              </a:buClr>
              <a:buSzTx/>
              <a:buFont typeface="Monotype Sorts" charset="2"/>
              <a:buAutoNum type="arabicPeriod"/>
            </a:pPr>
            <a:r>
              <a:rPr lang="en-US" u="sng" dirty="0" smtClean="0">
                <a:solidFill>
                  <a:srgbClr val="FFFF00"/>
                </a:solidFill>
              </a:rPr>
              <a:t>Directly generate</a:t>
            </a:r>
            <a:r>
              <a:rPr lang="en-US" dirty="0" smtClean="0"/>
              <a:t> test values </a:t>
            </a:r>
            <a:r>
              <a:rPr lang="en-US" dirty="0" smtClean="0">
                <a:solidFill>
                  <a:srgbClr val="FFFF00"/>
                </a:solidFill>
              </a:rPr>
              <a:t>to satisfy</a:t>
            </a:r>
            <a:r>
              <a:rPr lang="en-US" dirty="0" smtClean="0"/>
              <a:t> the criterion often assumed by the research community most obvious way to use criteria very hard without automated tools</a:t>
            </a:r>
          </a:p>
          <a:p>
            <a:pPr marL="1314450" lvl="2" indent="-457200">
              <a:buClr>
                <a:schemeClr val="tx1"/>
              </a:buClr>
              <a:buSzTx/>
              <a:buFont typeface="Monotype Sorts" charset="2"/>
              <a:buAutoNum type="arabicPeriod"/>
            </a:pPr>
            <a:endParaRPr lang="en-US" dirty="0" smtClean="0"/>
          </a:p>
          <a:p>
            <a:pPr marL="457200" indent="-457200">
              <a:buClr>
                <a:schemeClr val="tx1"/>
              </a:buClr>
              <a:buSzTx/>
              <a:buFont typeface="Monotype Sorts" charset="2"/>
              <a:buAutoNum type="arabicPeriod"/>
            </a:pPr>
            <a:r>
              <a:rPr lang="en-US" dirty="0" smtClean="0"/>
              <a:t>Generate test values </a:t>
            </a:r>
            <a:r>
              <a:rPr lang="en-US" dirty="0" smtClean="0">
                <a:solidFill>
                  <a:srgbClr val="FFFF00"/>
                </a:solidFill>
              </a:rPr>
              <a:t>externally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measure</a:t>
            </a:r>
            <a:r>
              <a:rPr lang="en-US" dirty="0" smtClean="0"/>
              <a:t> against the criterion usually favored by industry</a:t>
            </a:r>
          </a:p>
          <a:p>
            <a:pPr marL="838200" lvl="1" indent="-381000">
              <a:buClr>
                <a:schemeClr val="tx1"/>
              </a:buClr>
            </a:pPr>
            <a:r>
              <a:rPr lang="en-US" sz="2400" dirty="0" smtClean="0"/>
              <a:t>sometimes misleading</a:t>
            </a:r>
          </a:p>
          <a:p>
            <a:pPr marL="838200" lvl="1" indent="-381000">
              <a:buClr>
                <a:schemeClr val="tx1"/>
              </a:buClr>
            </a:pPr>
            <a:r>
              <a:rPr lang="en-US" sz="2400" dirty="0" smtClean="0"/>
              <a:t>if tests do not reach 100% coverage, what does that mean?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25908" y="5394443"/>
            <a:ext cx="7472516" cy="584775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buFont typeface="Monotype Sorts" charset="2"/>
              <a:buNone/>
            </a:pPr>
            <a:r>
              <a:rPr lang="en-US" sz="3200" dirty="0" smtClean="0"/>
              <a:t>Test criteria are sometimes called </a:t>
            </a:r>
            <a:r>
              <a:rPr lang="en-US" sz="3200" u="sng" dirty="0" smtClean="0">
                <a:solidFill>
                  <a:srgbClr val="FFFF00"/>
                </a:solidFill>
              </a:rPr>
              <a:t>metrics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696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Jeff Offutt</a:t>
            </a:r>
          </a:p>
        </p:txBody>
      </p:sp>
      <p:sp>
        <p:nvSpPr>
          <p:cNvPr id="696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368DB6-47E8-4B87-8E2D-CF7485E3CDEE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Generators and Recognizers</a:t>
            </a: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953729"/>
            <a:ext cx="8867775" cy="5423259"/>
          </a:xfrm>
        </p:spPr>
        <p:txBody>
          <a:bodyPr/>
          <a:lstStyle/>
          <a:p>
            <a:r>
              <a:rPr lang="en-US" u="sng" dirty="0" smtClean="0">
                <a:solidFill>
                  <a:schemeClr val="tx2"/>
                </a:solidFill>
              </a:rPr>
              <a:t>Generator</a:t>
            </a:r>
            <a:r>
              <a:rPr lang="en-US" dirty="0" smtClean="0"/>
              <a:t> : A procedure that automatically generates values to satisfy a criterion</a:t>
            </a:r>
          </a:p>
          <a:p>
            <a:r>
              <a:rPr lang="en-US" u="sng" dirty="0" smtClean="0">
                <a:solidFill>
                  <a:schemeClr val="tx2"/>
                </a:solidFill>
              </a:rPr>
              <a:t>Recognizer</a:t>
            </a:r>
            <a:r>
              <a:rPr lang="en-US" dirty="0" smtClean="0"/>
              <a:t> : A procedure that decides whether a given set of test values satisfies a criterion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Both problems are provably </a:t>
            </a:r>
            <a:r>
              <a:rPr lang="en-US" u="sng" dirty="0" err="1" smtClean="0">
                <a:solidFill>
                  <a:schemeClr val="tx2"/>
                </a:solidFill>
              </a:rPr>
              <a:t>undecidable</a:t>
            </a:r>
            <a:r>
              <a:rPr lang="en-US" dirty="0" smtClean="0"/>
              <a:t> for most criteria</a:t>
            </a:r>
          </a:p>
          <a:p>
            <a:r>
              <a:rPr lang="en-US" dirty="0" smtClean="0"/>
              <a:t>It is possible to recognize whether test cases satisfy a criterion far more often than it is possible to generate tests that satisfy the criterion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Coverage analysis tools</a:t>
            </a:r>
            <a:r>
              <a:rPr lang="en-US" dirty="0" smtClean="0"/>
              <a:t> are quite plentiful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© Jeff Offutt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AB82BB-6A47-4CA0-8950-F0E9C23DC949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 Coverage Criteria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983226"/>
            <a:ext cx="8867775" cy="5393762"/>
          </a:xfrm>
        </p:spPr>
        <p:txBody>
          <a:bodyPr/>
          <a:lstStyle/>
          <a:p>
            <a:r>
              <a:rPr lang="en-US" dirty="0" smtClean="0"/>
              <a:t>Traditional software testing is </a:t>
            </a:r>
            <a:r>
              <a:rPr lang="en-US" dirty="0" smtClean="0">
                <a:solidFill>
                  <a:schemeClr val="tx2"/>
                </a:solidFill>
              </a:rPr>
              <a:t>expensive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labor-intensive</a:t>
            </a:r>
          </a:p>
          <a:p>
            <a:r>
              <a:rPr lang="en-US" dirty="0" smtClean="0"/>
              <a:t>Formal coverage criteria are used to decide </a:t>
            </a:r>
            <a:r>
              <a:rPr lang="en-US" dirty="0" smtClean="0">
                <a:solidFill>
                  <a:schemeClr val="tx2"/>
                </a:solidFill>
              </a:rPr>
              <a:t>which test inputs</a:t>
            </a:r>
            <a:r>
              <a:rPr lang="en-US" dirty="0" smtClean="0"/>
              <a:t> to use</a:t>
            </a:r>
          </a:p>
          <a:p>
            <a:r>
              <a:rPr lang="en-US" dirty="0" smtClean="0"/>
              <a:t>More likely that the tester will </a:t>
            </a:r>
            <a:r>
              <a:rPr lang="en-US" dirty="0" smtClean="0">
                <a:solidFill>
                  <a:schemeClr val="tx2"/>
                </a:solidFill>
              </a:rPr>
              <a:t>find problems</a:t>
            </a:r>
          </a:p>
          <a:p>
            <a:r>
              <a:rPr lang="en-US" dirty="0" smtClean="0"/>
              <a:t>Greater assurance that the software is of </a:t>
            </a:r>
            <a:r>
              <a:rPr lang="en-US" dirty="0" smtClean="0">
                <a:solidFill>
                  <a:schemeClr val="tx2"/>
                </a:solidFill>
              </a:rPr>
              <a:t>high quality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reliability</a:t>
            </a:r>
          </a:p>
          <a:p>
            <a:r>
              <a:rPr lang="en-US" dirty="0" smtClean="0"/>
              <a:t>A goal or </a:t>
            </a:r>
            <a:r>
              <a:rPr lang="en-US" dirty="0" smtClean="0">
                <a:solidFill>
                  <a:schemeClr val="tx2"/>
                </a:solidFill>
              </a:rPr>
              <a:t>stopping rule</a:t>
            </a:r>
            <a:r>
              <a:rPr lang="en-US" dirty="0" smtClean="0"/>
              <a:t> for testing</a:t>
            </a:r>
          </a:p>
          <a:p>
            <a:r>
              <a:rPr lang="en-US" dirty="0" smtClean="0"/>
              <a:t>Criteria makes testing more </a:t>
            </a:r>
            <a:r>
              <a:rPr lang="en-US" dirty="0" smtClean="0">
                <a:solidFill>
                  <a:schemeClr val="tx2"/>
                </a:solidFill>
              </a:rPr>
              <a:t>efficient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effective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449824" y="5901404"/>
            <a:ext cx="8241890" cy="523220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But how do we start to apply these ideas in practice?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Softec, July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9BD83-01CB-4CB6-A5B9-EB889AE20AD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293451"/>
            <a:ext cx="7304809" cy="486155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Spectacular Software Failures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Why Test?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What Do We Do When We Test ?</a:t>
            </a:r>
          </a:p>
          <a:p>
            <a:pPr marL="971550" lvl="1" indent="-51435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Activities and Model-Driven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Changing Notions of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Maturity Levels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Summary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959247" y="4790627"/>
            <a:ext cx="3612753" cy="716272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C3BA5A-D3DD-4BF3-B410-F3517B955CCB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>
          <a:xfrm>
            <a:off x="1120140" y="133350"/>
            <a:ext cx="6972300" cy="1390650"/>
          </a:xfrm>
        </p:spPr>
        <p:txBody>
          <a:bodyPr/>
          <a:lstStyle/>
          <a:p>
            <a:r>
              <a:rPr lang="en-US" dirty="0" smtClean="0"/>
              <a:t>Testing Levels Based on Test Process Maturity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1594911"/>
            <a:ext cx="8867775" cy="781050"/>
          </a:xfrm>
        </p:spPr>
        <p:txBody>
          <a:bodyPr/>
          <a:lstStyle/>
          <a:p>
            <a:pPr>
              <a:buClr>
                <a:schemeClr val="tx1"/>
              </a:buClr>
              <a:buSzTx/>
              <a:buFont typeface="Wingdings" pitchFamily="2" charset="2"/>
              <a:buChar char="§"/>
            </a:pPr>
            <a:r>
              <a:rPr lang="en-US" u="sng" dirty="0" smtClean="0">
                <a:solidFill>
                  <a:srgbClr val="FFFF00"/>
                </a:solidFill>
              </a:rPr>
              <a:t>Level 0</a:t>
            </a:r>
            <a:r>
              <a:rPr lang="en-US" dirty="0" smtClean="0"/>
              <a:t> : </a:t>
            </a:r>
            <a:r>
              <a:rPr lang="en-US" dirty="0" smtClean="0">
                <a:solidFill>
                  <a:srgbClr val="FFFF00"/>
                </a:solidFill>
              </a:rPr>
              <a:t>Testing and debugging</a:t>
            </a:r>
            <a:r>
              <a:rPr lang="en-US" dirty="0" smtClean="0"/>
              <a:t> are the same</a:t>
            </a: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134938" y="2202416"/>
            <a:ext cx="8874125" cy="3706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3200" b="0" u="sng" dirty="0">
                <a:solidFill>
                  <a:srgbClr val="FFFF00"/>
                </a:solidFill>
                <a:cs typeface="Arial" pitchFamily="34" charset="0"/>
              </a:rPr>
              <a:t>Level 1</a:t>
            </a:r>
            <a:r>
              <a:rPr lang="en-US" sz="3200" b="0" dirty="0">
                <a:solidFill>
                  <a:schemeClr val="tx1"/>
                </a:solidFill>
                <a:cs typeface="Arial" pitchFamily="34" charset="0"/>
              </a:rPr>
              <a:t> : </a:t>
            </a:r>
            <a:r>
              <a:rPr lang="en-US" sz="3200" b="0" dirty="0" smtClean="0">
                <a:solidFill>
                  <a:schemeClr val="tx1"/>
                </a:solidFill>
                <a:cs typeface="Arial" pitchFamily="34" charset="0"/>
              </a:rPr>
              <a:t>Purpose </a:t>
            </a:r>
            <a:r>
              <a:rPr lang="en-US" sz="3200" b="0" dirty="0">
                <a:solidFill>
                  <a:schemeClr val="tx1"/>
                </a:solidFill>
                <a:cs typeface="Arial" pitchFamily="34" charset="0"/>
              </a:rPr>
              <a:t>of testing is to show </a:t>
            </a:r>
            <a:r>
              <a:rPr lang="en-US" sz="3200" b="0" dirty="0">
                <a:solidFill>
                  <a:srgbClr val="FFFF00"/>
                </a:solidFill>
                <a:cs typeface="Arial" pitchFamily="34" charset="0"/>
              </a:rPr>
              <a:t>correctness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3200" b="0" u="sng" dirty="0">
                <a:solidFill>
                  <a:srgbClr val="FFFF00"/>
                </a:solidFill>
                <a:cs typeface="Arial" pitchFamily="34" charset="0"/>
              </a:rPr>
              <a:t>Level 2</a:t>
            </a:r>
            <a:r>
              <a:rPr lang="en-US" sz="3200" b="0" dirty="0">
                <a:solidFill>
                  <a:schemeClr val="tx1"/>
                </a:solidFill>
                <a:cs typeface="Arial" pitchFamily="34" charset="0"/>
              </a:rPr>
              <a:t> : </a:t>
            </a:r>
            <a:r>
              <a:rPr lang="en-US" sz="3200" b="0" dirty="0" smtClean="0">
                <a:solidFill>
                  <a:schemeClr val="tx1"/>
                </a:solidFill>
                <a:cs typeface="Arial" pitchFamily="34" charset="0"/>
              </a:rPr>
              <a:t>Purpose </a:t>
            </a:r>
            <a:r>
              <a:rPr lang="en-US" sz="3200" b="0" dirty="0">
                <a:solidFill>
                  <a:schemeClr val="tx1"/>
                </a:solidFill>
                <a:cs typeface="Arial" pitchFamily="34" charset="0"/>
              </a:rPr>
              <a:t>of testing is to show that the software </a:t>
            </a:r>
            <a:r>
              <a:rPr lang="en-US" sz="3200" b="0" dirty="0">
                <a:solidFill>
                  <a:srgbClr val="FFFF00"/>
                </a:solidFill>
                <a:cs typeface="Arial" pitchFamily="34" charset="0"/>
              </a:rPr>
              <a:t>doesn’t work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3200" b="0" u="sng" dirty="0">
                <a:solidFill>
                  <a:srgbClr val="FFFF00"/>
                </a:solidFill>
                <a:cs typeface="Arial" pitchFamily="34" charset="0"/>
              </a:rPr>
              <a:t>Level 3</a:t>
            </a:r>
            <a:r>
              <a:rPr lang="en-US" sz="3200" b="0" dirty="0">
                <a:solidFill>
                  <a:schemeClr val="tx1"/>
                </a:solidFill>
                <a:cs typeface="Arial" pitchFamily="34" charset="0"/>
              </a:rPr>
              <a:t> : </a:t>
            </a:r>
            <a:r>
              <a:rPr lang="en-US" sz="3200" b="0" dirty="0" smtClean="0">
                <a:solidFill>
                  <a:schemeClr val="tx1"/>
                </a:solidFill>
                <a:cs typeface="Arial" pitchFamily="34" charset="0"/>
              </a:rPr>
              <a:t>Purpose </a:t>
            </a:r>
            <a:r>
              <a:rPr lang="en-US" sz="3200" b="0" dirty="0">
                <a:solidFill>
                  <a:schemeClr val="tx1"/>
                </a:solidFill>
                <a:cs typeface="Arial" pitchFamily="34" charset="0"/>
              </a:rPr>
              <a:t>of testing is </a:t>
            </a:r>
            <a:r>
              <a:rPr lang="en-US" sz="3200" b="0" dirty="0" smtClean="0">
                <a:solidFill>
                  <a:schemeClr val="tx1"/>
                </a:solidFill>
                <a:cs typeface="Arial" pitchFamily="34" charset="0"/>
              </a:rPr>
              <a:t>to </a:t>
            </a:r>
            <a:r>
              <a:rPr lang="en-US" sz="3200" b="0" dirty="0">
                <a:solidFill>
                  <a:srgbClr val="FFFF00"/>
                </a:solidFill>
                <a:cs typeface="Arial" pitchFamily="34" charset="0"/>
              </a:rPr>
              <a:t>reduce the risk</a:t>
            </a:r>
            <a:r>
              <a:rPr lang="en-US" sz="3200" b="0" dirty="0">
                <a:solidFill>
                  <a:schemeClr val="tx1"/>
                </a:solidFill>
                <a:cs typeface="Arial" pitchFamily="34" charset="0"/>
              </a:rPr>
              <a:t> of using the software</a:t>
            </a:r>
          </a:p>
          <a:p>
            <a:pPr marL="285750" indent="-285750">
              <a:lnSpc>
                <a:spcPct val="90000"/>
              </a:lnSpc>
              <a:spcBef>
                <a:spcPct val="30000"/>
              </a:spcBef>
              <a:buFont typeface="Wingdings" pitchFamily="2" charset="2"/>
              <a:buChar char="§"/>
            </a:pPr>
            <a:r>
              <a:rPr lang="en-US" sz="3200" b="0" u="sng" dirty="0">
                <a:solidFill>
                  <a:srgbClr val="FFFF00"/>
                </a:solidFill>
                <a:cs typeface="Arial" pitchFamily="34" charset="0"/>
              </a:rPr>
              <a:t>Level 4</a:t>
            </a:r>
            <a:r>
              <a:rPr lang="en-US" sz="3200" b="0" dirty="0">
                <a:solidFill>
                  <a:schemeClr val="tx1"/>
                </a:solidFill>
                <a:cs typeface="Arial" pitchFamily="34" charset="0"/>
              </a:rPr>
              <a:t> : Testing is a </a:t>
            </a:r>
            <a:r>
              <a:rPr lang="en-US" sz="3200" b="0" dirty="0">
                <a:solidFill>
                  <a:srgbClr val="FFFF00"/>
                </a:solidFill>
                <a:cs typeface="Arial" pitchFamily="34" charset="0"/>
              </a:rPr>
              <a:t>mental discipline</a:t>
            </a:r>
            <a:r>
              <a:rPr lang="en-US" sz="3200" b="0" dirty="0">
                <a:solidFill>
                  <a:schemeClr val="tx1"/>
                </a:solidFill>
                <a:cs typeface="Arial" pitchFamily="34" charset="0"/>
              </a:rPr>
              <a:t> that helps all IT professionals develop higher quality software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Costly Software Failures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Softec, July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E8E54-11B3-46D3-8DA9-56519484B6C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8900" y="861848"/>
            <a:ext cx="8966200" cy="5254790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800" b="0" kern="0" dirty="0" smtClean="0">
                <a:solidFill>
                  <a:schemeClr val="tx1"/>
                </a:solidFill>
              </a:rPr>
              <a:t>NIST report, “The </a:t>
            </a:r>
            <a:r>
              <a:rPr lang="en-US" sz="2800" b="0" kern="0" dirty="0" smtClean="0">
                <a:solidFill>
                  <a:schemeClr val="tx2"/>
                </a:solidFill>
              </a:rPr>
              <a:t>Economic Impacts</a:t>
            </a:r>
            <a:r>
              <a:rPr lang="en-US" sz="2800" b="0" kern="0" dirty="0" smtClean="0">
                <a:solidFill>
                  <a:schemeClr val="tx1"/>
                </a:solidFill>
              </a:rPr>
              <a:t> of Inadequate Infrastructure for Software Testing” (2002)</a:t>
            </a:r>
          </a:p>
          <a:p>
            <a:pPr marL="685800" lvl="1" indent="-228600">
              <a:lnSpc>
                <a:spcPct val="83000"/>
              </a:lnSpc>
              <a:spcBef>
                <a:spcPct val="30000"/>
              </a:spcBef>
              <a:buSzPct val="100000"/>
              <a:buFontTx/>
              <a:buChar char="–"/>
              <a:defRPr/>
            </a:pPr>
            <a:r>
              <a:rPr lang="en-US" sz="2400" b="0" kern="0" dirty="0" smtClean="0">
                <a:solidFill>
                  <a:schemeClr val="tx1"/>
                </a:solidFill>
              </a:rPr>
              <a:t>Inadequate software testing costs the US alone between $22 and $59 billion annually</a:t>
            </a:r>
          </a:p>
          <a:p>
            <a:pPr marL="685800" lvl="1" indent="-228600">
              <a:lnSpc>
                <a:spcPct val="83000"/>
              </a:lnSpc>
              <a:spcBef>
                <a:spcPct val="30000"/>
              </a:spcBef>
              <a:buSzPct val="100000"/>
              <a:buFontTx/>
              <a:buChar char="–"/>
              <a:defRPr/>
            </a:pPr>
            <a:r>
              <a:rPr lang="en-US" sz="2400" b="0" kern="0" dirty="0" smtClean="0">
                <a:solidFill>
                  <a:schemeClr val="tx1"/>
                </a:solidFill>
              </a:rPr>
              <a:t>Better approaches could cut this amount in half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75000"/>
              <a:buFont typeface="Monotype Sorts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Huge losses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 to web application failures</a:t>
            </a:r>
            <a:endParaRPr kumimoji="0" lang="en-US" sz="1400" b="0" i="0" u="none" strike="noStrike" kern="0" cap="none" spc="0" normalizeH="0" baseline="80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Financial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services : $6.5 million per hour (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just in USA!)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Credit card sales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applications : $2.4 million per hour (in USA)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75000"/>
              <a:buFont typeface="Monotype Sorts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Dec 2006,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amazon.com’s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BOGO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offer turned into a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double discount</a:t>
            </a:r>
          </a:p>
          <a:p>
            <a:pPr marL="285750" marR="0" lvl="0" indent="-28575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75000"/>
              <a:buFont typeface="Monotype Sorts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 : Symantec says that most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security vulnerabilities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due to faulty software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4925" y="5933789"/>
            <a:ext cx="9061450" cy="523875"/>
          </a:xfrm>
          <a:prstGeom prst="rect">
            <a:avLst/>
          </a:prstGeom>
          <a:gradFill flip="none" rotWithShape="1">
            <a:gsLst>
              <a:gs pos="15000">
                <a:schemeClr val="bg1">
                  <a:lumMod val="75000"/>
                </a:schemeClr>
              </a:gs>
              <a:gs pos="47000">
                <a:schemeClr val="bg1">
                  <a:lumMod val="60000"/>
                  <a:lumOff val="40000"/>
                </a:schemeClr>
              </a:gs>
              <a:gs pos="96000">
                <a:schemeClr val="bg1">
                  <a:lumMod val="75000"/>
                </a:schemeClr>
              </a:gs>
            </a:gsLst>
            <a:lin ang="5400000" scaled="0"/>
            <a:tileRect/>
          </a:gradFill>
          <a:ln w="1905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World-wide monetary loss due </a:t>
            </a:r>
            <a:r>
              <a:rPr lang="en-US" altLang="zh-CN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to</a:t>
            </a:r>
            <a:r>
              <a:rPr lang="en-US" altLang="zh-CN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 poor software </a:t>
            </a:r>
            <a:r>
              <a:rPr lang="en-US" altLang="zh-CN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is </a:t>
            </a:r>
            <a:r>
              <a:rPr lang="en-US" altLang="zh-CN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  <a:ea typeface="宋体" charset="-122"/>
              </a:rPr>
              <a:t>staggering</a:t>
            </a:r>
            <a:endParaRPr lang="en-US" sz="2800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risten ITC" pitchFamily="66" charset="0"/>
              <a:ea typeface="宋体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07C6C3-DB23-43AD-9F92-8C67654EE3E4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>
          <a:xfrm>
            <a:off x="1097280" y="96838"/>
            <a:ext cx="6995160" cy="919162"/>
          </a:xfrm>
        </p:spPr>
        <p:txBody>
          <a:bodyPr/>
          <a:lstStyle/>
          <a:p>
            <a:r>
              <a:rPr lang="en-US" dirty="0" smtClean="0"/>
              <a:t>Level 0 Thinking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1562100"/>
            <a:ext cx="8867775" cy="4814888"/>
          </a:xfrm>
        </p:spPr>
        <p:txBody>
          <a:bodyPr/>
          <a:lstStyle/>
          <a:p>
            <a:r>
              <a:rPr lang="en-US" dirty="0" smtClean="0"/>
              <a:t>Testing is the </a:t>
            </a:r>
            <a:r>
              <a:rPr lang="en-US" dirty="0" smtClean="0">
                <a:solidFill>
                  <a:srgbClr val="FFFF00"/>
                </a:solidFill>
              </a:rPr>
              <a:t>same</a:t>
            </a:r>
            <a:r>
              <a:rPr lang="en-US" dirty="0" smtClean="0"/>
              <a:t> as debugging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Does </a:t>
            </a:r>
            <a:r>
              <a:rPr lang="en-US" u="sng" dirty="0" smtClean="0">
                <a:solidFill>
                  <a:schemeClr val="tx2"/>
                </a:solidFill>
              </a:rPr>
              <a:t>not</a:t>
            </a:r>
            <a:r>
              <a:rPr lang="en-US" dirty="0" smtClean="0"/>
              <a:t> distinguish between incorrect </a:t>
            </a:r>
            <a:r>
              <a:rPr lang="en-US" dirty="0" smtClean="0">
                <a:solidFill>
                  <a:srgbClr val="FFFF00"/>
                </a:solidFill>
              </a:rPr>
              <a:t>behavior</a:t>
            </a:r>
            <a:r>
              <a:rPr lang="en-US" dirty="0" smtClean="0"/>
              <a:t> and mistakes in the program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Does not help develop software that is </a:t>
            </a:r>
            <a:r>
              <a:rPr lang="en-US" u="sng" dirty="0" smtClean="0">
                <a:solidFill>
                  <a:srgbClr val="FFFF00"/>
                </a:solidFill>
              </a:rPr>
              <a:t>reliable</a:t>
            </a:r>
            <a:r>
              <a:rPr lang="en-US" dirty="0" smtClean="0"/>
              <a:t> or </a:t>
            </a:r>
            <a:r>
              <a:rPr lang="en-US" u="sng" dirty="0" smtClean="0">
                <a:solidFill>
                  <a:srgbClr val="FFFF00"/>
                </a:solidFill>
              </a:rPr>
              <a:t>safe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7924800" cy="531813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This is what we teach undergraduate CS majors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3B8A9D-0CB8-43FD-AC3C-918C5A5B3BEA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1 Thinking</a:t>
            </a: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250" y="1103586"/>
            <a:ext cx="8453438" cy="4081189"/>
          </a:xfrm>
        </p:spPr>
        <p:txBody>
          <a:bodyPr/>
          <a:lstStyle/>
          <a:p>
            <a:r>
              <a:rPr lang="en-US" dirty="0" smtClean="0"/>
              <a:t>Purpose is to show </a:t>
            </a:r>
            <a:r>
              <a:rPr lang="en-US" u="sng" dirty="0" smtClean="0">
                <a:solidFill>
                  <a:srgbClr val="FFFF00"/>
                </a:solidFill>
              </a:rPr>
              <a:t>correctness</a:t>
            </a:r>
          </a:p>
          <a:p>
            <a:r>
              <a:rPr lang="en-US" dirty="0" smtClean="0"/>
              <a:t>Correctness is </a:t>
            </a:r>
            <a:r>
              <a:rPr lang="en-US" u="sng" dirty="0" smtClean="0">
                <a:solidFill>
                  <a:srgbClr val="FFFF00"/>
                </a:solidFill>
              </a:rPr>
              <a:t>impossible</a:t>
            </a:r>
            <a:r>
              <a:rPr lang="en-US" dirty="0" smtClean="0"/>
              <a:t> to achieve</a:t>
            </a:r>
          </a:p>
          <a:p>
            <a:r>
              <a:rPr lang="en-US" dirty="0" smtClean="0"/>
              <a:t>What do we know if </a:t>
            </a:r>
            <a:r>
              <a:rPr lang="en-US" u="sng" dirty="0" smtClean="0">
                <a:solidFill>
                  <a:srgbClr val="FFFF00"/>
                </a:solidFill>
              </a:rPr>
              <a:t>no failures</a:t>
            </a:r>
            <a:r>
              <a:rPr lang="en-US" dirty="0" smtClean="0"/>
              <a:t>?</a:t>
            </a:r>
          </a:p>
          <a:p>
            <a:pPr lvl="1"/>
            <a:r>
              <a:rPr lang="en-US" sz="2400" dirty="0" smtClean="0"/>
              <a:t>Good software or bad tests?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Test engineers</a:t>
            </a:r>
            <a:r>
              <a:rPr lang="en-US" dirty="0" smtClean="0"/>
              <a:t> have no:</a:t>
            </a:r>
          </a:p>
          <a:p>
            <a:pPr lvl="1"/>
            <a:r>
              <a:rPr lang="en-US" sz="2400" dirty="0" smtClean="0"/>
              <a:t>Strict goal</a:t>
            </a:r>
          </a:p>
          <a:p>
            <a:pPr lvl="1"/>
            <a:r>
              <a:rPr lang="en-US" sz="2400" dirty="0" smtClean="0"/>
              <a:t>Real stopping rule</a:t>
            </a:r>
          </a:p>
          <a:p>
            <a:pPr lvl="1"/>
            <a:r>
              <a:rPr lang="en-US" sz="2400" dirty="0" smtClean="0"/>
              <a:t>Formal test technique</a:t>
            </a:r>
          </a:p>
          <a:p>
            <a:pPr lvl="1"/>
            <a:r>
              <a:rPr lang="en-US" sz="2400" dirty="0" smtClean="0"/>
              <a:t>Test managers are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powerless</a:t>
            </a: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762000" y="5665070"/>
            <a:ext cx="7620000" cy="531813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This is what hardware engineers often expect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7F7CCA-5303-4B3C-9F90-95748359EB22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Level 2 Thinking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1019503"/>
            <a:ext cx="8867775" cy="5357485"/>
          </a:xfrm>
        </p:spPr>
        <p:txBody>
          <a:bodyPr/>
          <a:lstStyle/>
          <a:p>
            <a:r>
              <a:rPr lang="en-US" dirty="0" smtClean="0"/>
              <a:t>Purpose is to show </a:t>
            </a:r>
            <a:r>
              <a:rPr lang="en-US" u="sng" dirty="0" smtClean="0">
                <a:solidFill>
                  <a:srgbClr val="FFFF00"/>
                </a:solidFill>
              </a:rPr>
              <a:t>failures</a:t>
            </a:r>
          </a:p>
          <a:p>
            <a:pPr lvl="1"/>
            <a:endParaRPr lang="en-US" sz="1800" u="sng" dirty="0" smtClean="0"/>
          </a:p>
          <a:p>
            <a:r>
              <a:rPr lang="en-US" dirty="0" smtClean="0"/>
              <a:t>Looking for failures is a </a:t>
            </a:r>
            <a:r>
              <a:rPr lang="en-US" u="sng" dirty="0" smtClean="0">
                <a:solidFill>
                  <a:srgbClr val="FFFF00"/>
                </a:solidFill>
              </a:rPr>
              <a:t>negative</a:t>
            </a:r>
            <a:r>
              <a:rPr lang="en-US" dirty="0" smtClean="0"/>
              <a:t> activity</a:t>
            </a:r>
          </a:p>
          <a:p>
            <a:pPr lvl="1"/>
            <a:endParaRPr lang="en-US" sz="1800" u="sng" dirty="0" smtClean="0"/>
          </a:p>
          <a:p>
            <a:r>
              <a:rPr lang="en-US" dirty="0" smtClean="0"/>
              <a:t>Puts testers and developers into an </a:t>
            </a:r>
            <a:r>
              <a:rPr lang="en-US" u="sng" dirty="0" smtClean="0">
                <a:solidFill>
                  <a:srgbClr val="FFFF00"/>
                </a:solidFill>
              </a:rPr>
              <a:t>adversarial</a:t>
            </a:r>
            <a:r>
              <a:rPr lang="en-US" dirty="0" smtClean="0"/>
              <a:t> relationship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What if there are </a:t>
            </a:r>
            <a:r>
              <a:rPr lang="en-US" u="sng" dirty="0" smtClean="0">
                <a:solidFill>
                  <a:srgbClr val="FFFF00"/>
                </a:solidFill>
              </a:rPr>
              <a:t>no failures</a:t>
            </a:r>
            <a:r>
              <a:rPr lang="en-US" dirty="0" smtClean="0"/>
              <a:t>?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1104900" y="4953000"/>
            <a:ext cx="6934200" cy="1173163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This describes most software companies.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How can we move to a </a:t>
            </a:r>
            <a:r>
              <a:rPr lang="en-US" sz="2800" i="1" u="sng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team approach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??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16BE23-A331-4287-87B5-4AAE703BD56F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Level 3 Thinking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8113" y="861849"/>
            <a:ext cx="8867775" cy="5515140"/>
          </a:xfrm>
        </p:spPr>
        <p:txBody>
          <a:bodyPr/>
          <a:lstStyle/>
          <a:p>
            <a:r>
              <a:rPr lang="en-US" dirty="0" smtClean="0"/>
              <a:t>Testing can only show the </a:t>
            </a:r>
            <a:r>
              <a:rPr lang="en-US" u="sng" dirty="0" smtClean="0">
                <a:solidFill>
                  <a:srgbClr val="FFFF00"/>
                </a:solidFill>
              </a:rPr>
              <a:t>presence of failures</a:t>
            </a:r>
          </a:p>
          <a:p>
            <a:pPr lvl="1"/>
            <a:endParaRPr lang="en-US" sz="1800" u="sng" dirty="0" smtClean="0"/>
          </a:p>
          <a:p>
            <a:r>
              <a:rPr lang="en-US" dirty="0" smtClean="0"/>
              <a:t>Whenever we use software, we have some </a:t>
            </a:r>
            <a:r>
              <a:rPr lang="en-US" u="sng" dirty="0" smtClean="0">
                <a:solidFill>
                  <a:srgbClr val="FFFF00"/>
                </a:solidFill>
              </a:rPr>
              <a:t>risk</a:t>
            </a:r>
          </a:p>
          <a:p>
            <a:pPr lvl="1"/>
            <a:endParaRPr lang="en-US" sz="1800" u="sng" dirty="0" smtClean="0"/>
          </a:p>
          <a:p>
            <a:r>
              <a:rPr lang="en-US" dirty="0" smtClean="0"/>
              <a:t>Risk may be </a:t>
            </a:r>
            <a:r>
              <a:rPr lang="en-US" u="sng" dirty="0" smtClean="0">
                <a:solidFill>
                  <a:srgbClr val="FFFF00"/>
                </a:solidFill>
              </a:rPr>
              <a:t>small</a:t>
            </a:r>
            <a:r>
              <a:rPr lang="en-US" dirty="0" smtClean="0"/>
              <a:t> and consequences unimportant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Risk may be </a:t>
            </a:r>
            <a:r>
              <a:rPr lang="en-US" u="sng" dirty="0" smtClean="0">
                <a:solidFill>
                  <a:srgbClr val="FFFF00"/>
                </a:solidFill>
              </a:rPr>
              <a:t>great</a:t>
            </a:r>
            <a:r>
              <a:rPr lang="en-US" dirty="0" smtClean="0"/>
              <a:t> and the consequences catastrophic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Testers &amp; developers work together to </a:t>
            </a:r>
            <a:r>
              <a:rPr lang="en-US" u="sng" dirty="0" smtClean="0">
                <a:solidFill>
                  <a:srgbClr val="FFFF00"/>
                </a:solidFill>
              </a:rPr>
              <a:t>reduce risk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228600" y="5870184"/>
            <a:ext cx="8686800" cy="531813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This describes a few “enlightened” software companies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/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BD2F27-E1B5-4086-AB51-EC9436A4E081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Level 4 Thinking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991600" cy="5135563"/>
          </a:xfrm>
        </p:spPr>
        <p:txBody>
          <a:bodyPr/>
          <a:lstStyle/>
          <a:p>
            <a:pPr algn="ctr">
              <a:buFont typeface="Monotype Sorts" charset="2"/>
              <a:buNone/>
            </a:pPr>
            <a:r>
              <a:rPr lang="en-US" sz="2800" u="sng" dirty="0" smtClean="0">
                <a:solidFill>
                  <a:schemeClr val="tx2"/>
                </a:solidFill>
                <a:latin typeface="Comic Sans MS" pitchFamily="66" charset="0"/>
              </a:rPr>
              <a:t>A mental discipline that increases quality</a:t>
            </a:r>
            <a:endParaRPr lang="en-US" dirty="0" smtClean="0"/>
          </a:p>
          <a:p>
            <a:r>
              <a:rPr lang="en-US" dirty="0" smtClean="0"/>
              <a:t>Testing is only </a:t>
            </a:r>
            <a:r>
              <a:rPr lang="en-US" dirty="0" smtClean="0">
                <a:solidFill>
                  <a:srgbClr val="FFFF00"/>
                </a:solidFill>
              </a:rPr>
              <a:t>one way</a:t>
            </a:r>
            <a:r>
              <a:rPr lang="en-US" dirty="0" smtClean="0"/>
              <a:t> to increase quality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Test engineers can become </a:t>
            </a:r>
            <a:r>
              <a:rPr lang="en-US" u="sng" dirty="0" smtClean="0">
                <a:solidFill>
                  <a:srgbClr val="FFFF00"/>
                </a:solidFill>
              </a:rPr>
              <a:t>technical leaders</a:t>
            </a:r>
            <a:r>
              <a:rPr lang="en-US" dirty="0" smtClean="0"/>
              <a:t> of the project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Primary responsibility to </a:t>
            </a:r>
            <a:r>
              <a:rPr lang="en-US" u="sng" dirty="0" smtClean="0">
                <a:solidFill>
                  <a:srgbClr val="FFFF00"/>
                </a:solidFill>
              </a:rPr>
              <a:t>measure and improve</a:t>
            </a:r>
            <a:r>
              <a:rPr lang="en-US" dirty="0" smtClean="0"/>
              <a:t> software quality</a:t>
            </a:r>
          </a:p>
          <a:p>
            <a:pPr lvl="1"/>
            <a:endParaRPr lang="en-US" sz="1800" dirty="0" smtClean="0"/>
          </a:p>
          <a:p>
            <a:r>
              <a:rPr lang="en-US" dirty="0" smtClean="0"/>
              <a:t>Their expertise should </a:t>
            </a:r>
            <a:r>
              <a:rPr lang="en-US" u="sng" dirty="0" smtClean="0">
                <a:solidFill>
                  <a:srgbClr val="FFFF00"/>
                </a:solidFill>
              </a:rPr>
              <a:t>help the developers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685800" y="5917310"/>
            <a:ext cx="7772400" cy="531813"/>
          </a:xfrm>
          <a:prstGeom prst="rect">
            <a:avLst/>
          </a:prstGeom>
          <a:solidFill>
            <a:srgbClr val="0000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This is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how “traditional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” engineering works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Softec, July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19BD83-01CB-4CB6-A5B9-EB889AE20AD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1293451"/>
            <a:ext cx="7304809" cy="486155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Spectacular Software Failures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Why Test?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What Do We Do When We Test ?</a:t>
            </a:r>
          </a:p>
          <a:p>
            <a:pPr marL="971550" lvl="1" indent="-51435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Activities and Model-Driven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Changing Notions of Testing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Test Maturity Levels</a:t>
            </a:r>
          </a:p>
          <a:p>
            <a:pPr marL="514350" indent="-514350">
              <a:lnSpc>
                <a:spcPct val="15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Summary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959247" y="5429724"/>
            <a:ext cx="2000263" cy="716272"/>
          </a:xfrm>
          <a:prstGeom prst="rect">
            <a:avLst/>
          </a:prstGeom>
          <a:solidFill>
            <a:srgbClr val="FFFF00">
              <a:alpha val="49020"/>
            </a:srgbClr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Late Testing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Softec, July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D0CD3-10A3-4C97-8373-873A243A2951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67149" y="1111863"/>
          <a:ext cx="8829368" cy="432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79"/>
          <p:cNvSpPr txBox="1">
            <a:spLocks noChangeArrowheads="1"/>
          </p:cNvSpPr>
          <p:nvPr/>
        </p:nvSpPr>
        <p:spPr bwMode="auto">
          <a:xfrm>
            <a:off x="148590" y="5944776"/>
            <a:ext cx="8858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Software </a:t>
            </a:r>
            <a:r>
              <a:rPr lang="en-US" sz="1600" dirty="0">
                <a:solidFill>
                  <a:schemeClr val="tx1"/>
                </a:solidFill>
              </a:rPr>
              <a:t>Engineering Institute; Carnegie Mellon University; Handbook </a:t>
            </a:r>
            <a:r>
              <a:rPr lang="en-US" sz="1600" dirty="0" smtClean="0">
                <a:solidFill>
                  <a:schemeClr val="tx1"/>
                </a:solidFill>
              </a:rPr>
              <a:t>CMU/SEI-96-HB-002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787" y="1209368"/>
            <a:ext cx="4997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$1000 unit cost, per </a:t>
            </a:r>
            <a:r>
              <a:rPr lang="en-US" dirty="0" smtClean="0"/>
              <a:t>fault, 100 faults</a:t>
            </a:r>
            <a:endParaRPr lang="en-US" dirty="0"/>
          </a:p>
        </p:txBody>
      </p:sp>
      <p:grpSp>
        <p:nvGrpSpPr>
          <p:cNvPr id="6" name="Group 26"/>
          <p:cNvGrpSpPr/>
          <p:nvPr/>
        </p:nvGrpSpPr>
        <p:grpSpPr>
          <a:xfrm rot="1822050">
            <a:off x="1157750" y="2760722"/>
            <a:ext cx="668593" cy="383459"/>
            <a:chOff x="1088924" y="5651404"/>
            <a:chExt cx="668593" cy="383459"/>
          </a:xfrm>
        </p:grpSpPr>
        <p:sp>
          <p:nvSpPr>
            <p:cNvPr id="13" name="Oval 12"/>
            <p:cNvSpPr/>
            <p:nvPr/>
          </p:nvSpPr>
          <p:spPr bwMode="auto">
            <a:xfrm>
              <a:off x="1120878" y="5651404"/>
              <a:ext cx="604684" cy="38345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88924" y="5658467"/>
              <a:ext cx="668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$6K</a:t>
              </a:r>
              <a:endParaRPr lang="en-US" sz="1800" dirty="0"/>
            </a:p>
          </p:txBody>
        </p:sp>
      </p:grpSp>
      <p:grpSp>
        <p:nvGrpSpPr>
          <p:cNvPr id="10" name="Group 27"/>
          <p:cNvGrpSpPr/>
          <p:nvPr/>
        </p:nvGrpSpPr>
        <p:grpSpPr>
          <a:xfrm rot="2197571">
            <a:off x="2145899" y="2583746"/>
            <a:ext cx="705462" cy="383459"/>
            <a:chOff x="2322873" y="5651404"/>
            <a:chExt cx="705462" cy="383459"/>
          </a:xfrm>
        </p:grpSpPr>
        <p:sp>
          <p:nvSpPr>
            <p:cNvPr id="15" name="Oval 14"/>
            <p:cNvSpPr/>
            <p:nvPr/>
          </p:nvSpPr>
          <p:spPr bwMode="auto">
            <a:xfrm>
              <a:off x="2373262" y="5651404"/>
              <a:ext cx="604684" cy="38345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22873" y="5658467"/>
              <a:ext cx="705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$13K</a:t>
              </a:r>
              <a:endParaRPr lang="en-US" sz="1800" dirty="0"/>
            </a:p>
          </p:txBody>
        </p:sp>
      </p:grpSp>
      <p:grpSp>
        <p:nvGrpSpPr>
          <p:cNvPr id="11" name="Group 28"/>
          <p:cNvGrpSpPr/>
          <p:nvPr/>
        </p:nvGrpSpPr>
        <p:grpSpPr>
          <a:xfrm rot="2053068">
            <a:off x="3089801" y="2288786"/>
            <a:ext cx="725128" cy="383459"/>
            <a:chOff x="3492911" y="5651404"/>
            <a:chExt cx="725128" cy="383459"/>
          </a:xfrm>
        </p:grpSpPr>
        <p:sp>
          <p:nvSpPr>
            <p:cNvPr id="17" name="Oval 16"/>
            <p:cNvSpPr/>
            <p:nvPr/>
          </p:nvSpPr>
          <p:spPr bwMode="auto">
            <a:xfrm>
              <a:off x="3553133" y="5651404"/>
              <a:ext cx="604684" cy="38345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92911" y="5658467"/>
              <a:ext cx="725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$20K</a:t>
              </a:r>
              <a:endParaRPr lang="en-US" sz="1800" dirty="0"/>
            </a:p>
          </p:txBody>
        </p:sp>
      </p:grpSp>
      <p:grpSp>
        <p:nvGrpSpPr>
          <p:cNvPr id="14" name="Group 29"/>
          <p:cNvGrpSpPr/>
          <p:nvPr/>
        </p:nvGrpSpPr>
        <p:grpSpPr>
          <a:xfrm rot="1653092">
            <a:off x="4009117" y="2328114"/>
            <a:ext cx="877528" cy="383459"/>
            <a:chOff x="4412227" y="5651404"/>
            <a:chExt cx="877528" cy="383459"/>
          </a:xfrm>
        </p:grpSpPr>
        <p:sp>
          <p:nvSpPr>
            <p:cNvPr id="21" name="Oval 20"/>
            <p:cNvSpPr/>
            <p:nvPr/>
          </p:nvSpPr>
          <p:spPr bwMode="auto">
            <a:xfrm>
              <a:off x="4481667" y="5651404"/>
              <a:ext cx="738648" cy="38345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12227" y="5658467"/>
              <a:ext cx="877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$100K</a:t>
              </a:r>
              <a:endParaRPr lang="en-US" sz="1800" dirty="0"/>
            </a:p>
          </p:txBody>
        </p:sp>
      </p:grpSp>
      <p:grpSp>
        <p:nvGrpSpPr>
          <p:cNvPr id="19" name="Group 30"/>
          <p:cNvGrpSpPr/>
          <p:nvPr/>
        </p:nvGrpSpPr>
        <p:grpSpPr>
          <a:xfrm rot="2354308">
            <a:off x="4938273" y="1777522"/>
            <a:ext cx="877528" cy="383459"/>
            <a:chOff x="5626511" y="5651404"/>
            <a:chExt cx="877528" cy="383459"/>
          </a:xfrm>
        </p:grpSpPr>
        <p:sp>
          <p:nvSpPr>
            <p:cNvPr id="23" name="Oval 22"/>
            <p:cNvSpPr/>
            <p:nvPr/>
          </p:nvSpPr>
          <p:spPr bwMode="auto">
            <a:xfrm>
              <a:off x="5695951" y="5651404"/>
              <a:ext cx="738648" cy="38345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26511" y="5658467"/>
              <a:ext cx="877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$360K</a:t>
              </a:r>
              <a:endParaRPr lang="en-US" sz="1800" dirty="0"/>
            </a:p>
          </p:txBody>
        </p:sp>
      </p:grpSp>
      <p:grpSp>
        <p:nvGrpSpPr>
          <p:cNvPr id="20" name="Group 31"/>
          <p:cNvGrpSpPr/>
          <p:nvPr/>
        </p:nvGrpSpPr>
        <p:grpSpPr>
          <a:xfrm rot="20112755">
            <a:off x="5567516" y="1325211"/>
            <a:ext cx="877528" cy="383459"/>
            <a:chOff x="6806382" y="5651404"/>
            <a:chExt cx="877528" cy="383459"/>
          </a:xfrm>
        </p:grpSpPr>
        <p:sp>
          <p:nvSpPr>
            <p:cNvPr id="25" name="Oval 24"/>
            <p:cNvSpPr/>
            <p:nvPr/>
          </p:nvSpPr>
          <p:spPr bwMode="auto">
            <a:xfrm>
              <a:off x="6875822" y="5651404"/>
              <a:ext cx="738648" cy="383459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06382" y="5658467"/>
              <a:ext cx="877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$250K</a:t>
              </a:r>
              <a:endParaRPr lang="en-US" sz="1800" dirty="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Improve Testing ?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88900" y="1042219"/>
            <a:ext cx="8966200" cy="5563369"/>
          </a:xfrm>
        </p:spPr>
        <p:txBody>
          <a:bodyPr/>
          <a:lstStyle/>
          <a:p>
            <a:r>
              <a:rPr lang="en-US" dirty="0" smtClean="0"/>
              <a:t>Testers need more and better </a:t>
            </a:r>
            <a:r>
              <a:rPr lang="en-US" dirty="0" smtClean="0">
                <a:solidFill>
                  <a:schemeClr val="tx2"/>
                </a:solidFill>
              </a:rPr>
              <a:t>software tools</a:t>
            </a:r>
          </a:p>
          <a:p>
            <a:r>
              <a:rPr lang="en-US" dirty="0" smtClean="0"/>
              <a:t>Testers need to adopt </a:t>
            </a:r>
            <a:r>
              <a:rPr lang="en-US" dirty="0" smtClean="0">
                <a:solidFill>
                  <a:schemeClr val="tx2"/>
                </a:solidFill>
              </a:rPr>
              <a:t>practices and techniques </a:t>
            </a:r>
            <a:r>
              <a:rPr lang="en-US" dirty="0" smtClean="0"/>
              <a:t>that lead to more </a:t>
            </a:r>
            <a:r>
              <a:rPr lang="en-US" dirty="0" smtClean="0">
                <a:solidFill>
                  <a:schemeClr val="tx2"/>
                </a:solidFill>
              </a:rPr>
              <a:t>efficient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tx2"/>
                </a:solidFill>
              </a:rPr>
              <a:t>effective</a:t>
            </a:r>
            <a:r>
              <a:rPr lang="en-US" dirty="0" smtClean="0"/>
              <a:t> testing</a:t>
            </a:r>
          </a:p>
          <a:p>
            <a:pPr lvl="1"/>
            <a:r>
              <a:rPr lang="en-US" dirty="0" smtClean="0"/>
              <a:t>More </a:t>
            </a:r>
            <a:r>
              <a:rPr lang="en-US" dirty="0" smtClean="0">
                <a:solidFill>
                  <a:schemeClr val="tx2"/>
                </a:solidFill>
              </a:rPr>
              <a:t>education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 smtClean="0">
                <a:solidFill>
                  <a:schemeClr val="tx2"/>
                </a:solidFill>
              </a:rPr>
              <a:t>management</a:t>
            </a:r>
            <a:r>
              <a:rPr lang="en-US" dirty="0" smtClean="0"/>
              <a:t> organizational strategies</a:t>
            </a:r>
          </a:p>
          <a:p>
            <a:r>
              <a:rPr lang="en-US" dirty="0" smtClean="0"/>
              <a:t>Testing / QA teams need more </a:t>
            </a:r>
            <a:r>
              <a:rPr lang="en-US" dirty="0" smtClean="0">
                <a:solidFill>
                  <a:schemeClr val="tx2"/>
                </a:solidFill>
              </a:rPr>
              <a:t>technical expertise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Developer</a:t>
            </a:r>
            <a:r>
              <a:rPr lang="en-US" dirty="0" smtClean="0"/>
              <a:t> expertise has been increasing dramatically</a:t>
            </a:r>
          </a:p>
          <a:p>
            <a:r>
              <a:rPr lang="en-US" dirty="0" smtClean="0"/>
              <a:t>Testing / QA teams need to </a:t>
            </a:r>
            <a:r>
              <a:rPr lang="en-US" dirty="0" smtClean="0">
                <a:solidFill>
                  <a:schemeClr val="tx2"/>
                </a:solidFill>
              </a:rPr>
              <a:t>specialize </a:t>
            </a:r>
            <a:r>
              <a:rPr lang="en-US" dirty="0" smtClean="0"/>
              <a:t>more</a:t>
            </a:r>
          </a:p>
          <a:p>
            <a:pPr lvl="1"/>
            <a:r>
              <a:rPr lang="en-US" dirty="0" smtClean="0"/>
              <a:t>This same trend happened for </a:t>
            </a:r>
            <a:r>
              <a:rPr lang="en-US" dirty="0" smtClean="0">
                <a:solidFill>
                  <a:schemeClr val="tx2"/>
                </a:solidFill>
              </a:rPr>
              <a:t>development</a:t>
            </a:r>
            <a:r>
              <a:rPr lang="en-US" dirty="0" smtClean="0"/>
              <a:t> in the 1990s</a:t>
            </a:r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1B827C-0F99-49C8-935F-40224965EEAF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 Roadblocks to Adoption</a:t>
            </a:r>
          </a:p>
        </p:txBody>
      </p:sp>
      <p:sp>
        <p:nvSpPr>
          <p:cNvPr id="6758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675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93B04D-828C-4972-9D4F-9D8D2D253E63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67590" name="Content Placeholder 2"/>
          <p:cNvSpPr>
            <a:spLocks noGrp="1"/>
          </p:cNvSpPr>
          <p:nvPr>
            <p:ph idx="1"/>
          </p:nvPr>
        </p:nvSpPr>
        <p:spPr>
          <a:xfrm>
            <a:off x="0" y="955780"/>
            <a:ext cx="9144000" cy="5795963"/>
          </a:xfrm>
        </p:spPr>
        <p:txBody>
          <a:bodyPr/>
          <a:lstStyle/>
          <a:p>
            <a:pPr marL="514350" indent="-514350">
              <a:buFont typeface="Times New Roman" pitchFamily="18" charset="0"/>
              <a:buAutoNum type="arabicPeriod"/>
            </a:pPr>
            <a:r>
              <a:rPr lang="en-US" sz="2800" b="0" dirty="0" smtClean="0">
                <a:solidFill>
                  <a:schemeClr val="tx2"/>
                </a:solidFill>
                <a:latin typeface="Comic Sans MS" pitchFamily="66" charset="0"/>
              </a:rPr>
              <a:t>Lack of test education</a:t>
            </a:r>
          </a:p>
          <a:p>
            <a:pPr marL="1314450" lvl="2" indent="-514350">
              <a:buFont typeface="Times New Roman" pitchFamily="18" charset="0"/>
              <a:buAutoNum type="arabicPeriod"/>
            </a:pPr>
            <a:endParaRPr lang="en-US" sz="2400" b="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1314450" lvl="2" indent="-514350">
              <a:buFont typeface="Times New Roman" pitchFamily="18" charset="0"/>
              <a:buAutoNum type="arabicPeriod"/>
            </a:pPr>
            <a:endParaRPr lang="en-US" sz="2400" b="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14400" lvl="1" indent="-514350">
              <a:buFontTx/>
              <a:buNone/>
            </a:pPr>
            <a:endParaRPr lang="en-US" sz="2400" b="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800" b="0" dirty="0" smtClean="0">
                <a:solidFill>
                  <a:schemeClr val="tx2"/>
                </a:solidFill>
                <a:latin typeface="Comic Sans MS" pitchFamily="66" charset="0"/>
              </a:rPr>
              <a:t>Necessity to change process</a:t>
            </a:r>
            <a:endParaRPr lang="en-US" b="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14400" lvl="1" indent="-514350">
              <a:buFont typeface="Times New Roman" pitchFamily="18" charset="0"/>
              <a:buAutoNum type="arabicPeriod"/>
            </a:pPr>
            <a:endParaRPr lang="en-US" sz="2400" b="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800" b="0" dirty="0" smtClean="0">
                <a:solidFill>
                  <a:schemeClr val="tx2"/>
                </a:solidFill>
                <a:latin typeface="Comic Sans MS" pitchFamily="66" charset="0"/>
              </a:rPr>
              <a:t>Usability of tools</a:t>
            </a:r>
          </a:p>
          <a:p>
            <a:pPr marL="914400" lvl="1" indent="-514350">
              <a:buFont typeface="Times New Roman" pitchFamily="18" charset="0"/>
              <a:buAutoNum type="arabicPeriod"/>
            </a:pPr>
            <a:endParaRPr lang="en-US" sz="2800" b="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914400" lvl="1" indent="-514350">
              <a:buFont typeface="Times New Roman" pitchFamily="18" charset="0"/>
              <a:buAutoNum type="arabicPeriod"/>
            </a:pPr>
            <a:endParaRPr lang="en-US" sz="2800" b="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14350" indent="-514350">
              <a:buFont typeface="Times New Roman" pitchFamily="18" charset="0"/>
              <a:buAutoNum type="arabicPeriod"/>
            </a:pPr>
            <a:r>
              <a:rPr lang="en-US" sz="2800" b="0" dirty="0" smtClean="0">
                <a:solidFill>
                  <a:schemeClr val="tx2"/>
                </a:solidFill>
                <a:latin typeface="Comic Sans MS" pitchFamily="66" charset="0"/>
              </a:rPr>
              <a:t>Weak and ineffective tools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9438" y="1684443"/>
            <a:ext cx="5386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Number of UG CS programs in US that require testing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42175" y="1651105"/>
            <a:ext cx="509588" cy="382588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79438" y="2049568"/>
            <a:ext cx="5362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chemeClr val="tx1"/>
                </a:solidFill>
              </a:rPr>
              <a:t>Number of MS CS programs in US that require testing ?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9438" y="2414693"/>
            <a:ext cx="475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Number of UG testing classes in the US 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89800" y="2149580"/>
            <a:ext cx="509588" cy="382588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56300" y="2425805"/>
            <a:ext cx="784225" cy="382588"/>
          </a:xfrm>
          <a:prstGeom prst="round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~30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79438" y="5624618"/>
            <a:ext cx="7708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Most test tools don’t do much – but most users do not realize they could be better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79438" y="3090968"/>
            <a:ext cx="795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Adoption of many test techniques and tools require changes in development process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9438" y="4102205"/>
            <a:ext cx="7372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Many testing tools require the user to know the underlying theory to use them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9438" y="3370368"/>
            <a:ext cx="498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This is very expensive for most software companies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79438" y="4432405"/>
            <a:ext cx="69500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Do we need to know how an internal combustion engine works to drive ?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79438" y="4762605"/>
            <a:ext cx="7053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Do we need to understand parsing and code generation to use a compiler ?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9438" y="5913543"/>
            <a:ext cx="8193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Few tools solve the key technical problem – </a:t>
            </a:r>
            <a:r>
              <a:rPr lang="en-US" sz="1800" b="0">
                <a:solidFill>
                  <a:schemeClr val="tx1"/>
                </a:solidFill>
                <a:latin typeface="Comic Sans MS" pitchFamily="66" charset="0"/>
              </a:rPr>
              <a:t>generating test values automatically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69913" y="1319318"/>
            <a:ext cx="85391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Bill Gates says half of MS engineers are testers, programmers spend half their time testing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From Researchers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924232"/>
            <a:ext cx="8966200" cy="568135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Isolate</a:t>
            </a:r>
            <a:r>
              <a:rPr lang="en-US" dirty="0" smtClean="0"/>
              <a:t> : </a:t>
            </a:r>
            <a:r>
              <a:rPr lang="en-US" dirty="0" smtClean="0">
                <a:solidFill>
                  <a:schemeClr val="tx2"/>
                </a:solidFill>
              </a:rPr>
              <a:t>Invent</a:t>
            </a:r>
            <a:r>
              <a:rPr lang="en-US" dirty="0" smtClean="0"/>
              <a:t> processes and techniques that isolate the theory from most test practitioners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Disguise</a:t>
            </a:r>
            <a:r>
              <a:rPr lang="en-US" dirty="0" smtClean="0"/>
              <a:t> : </a:t>
            </a:r>
            <a:r>
              <a:rPr lang="en-US" dirty="0" smtClean="0">
                <a:solidFill>
                  <a:schemeClr val="tx2"/>
                </a:solidFill>
              </a:rPr>
              <a:t>Discover</a:t>
            </a:r>
            <a:r>
              <a:rPr lang="en-US" dirty="0" smtClean="0"/>
              <a:t> engineering techniques, standards and frameworks that disguise the theory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Embed</a:t>
            </a:r>
            <a:r>
              <a:rPr lang="en-US" dirty="0" smtClean="0"/>
              <a:t> : Theoretical ideas in </a:t>
            </a:r>
            <a:r>
              <a:rPr lang="en-US" dirty="0" smtClean="0">
                <a:solidFill>
                  <a:schemeClr val="tx2"/>
                </a:solidFill>
              </a:rPr>
              <a:t>tools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Experiment</a:t>
            </a:r>
            <a:r>
              <a:rPr lang="en-US" dirty="0" smtClean="0"/>
              <a:t> : Demonstrate </a:t>
            </a:r>
            <a:r>
              <a:rPr lang="en-US" dirty="0" smtClean="0">
                <a:solidFill>
                  <a:schemeClr val="tx2"/>
                </a:solidFill>
              </a:rPr>
              <a:t>economic value</a:t>
            </a:r>
            <a:r>
              <a:rPr lang="en-US" dirty="0" smtClean="0"/>
              <a:t> of criteria-based testing and ATDG (</a:t>
            </a:r>
            <a:r>
              <a:rPr lang="en-US" i="1" dirty="0" smtClean="0"/>
              <a:t>ROI</a:t>
            </a:r>
            <a:r>
              <a:rPr lang="en-US" dirty="0" smtClean="0"/>
              <a:t>)</a:t>
            </a:r>
          </a:p>
          <a:p>
            <a:pPr marL="914400" lvl="1" indent="-514350"/>
            <a:r>
              <a:rPr lang="en-US" dirty="0" smtClean="0">
                <a:solidFill>
                  <a:schemeClr val="tx2"/>
                </a:solidFill>
              </a:rPr>
              <a:t>Which</a:t>
            </a:r>
            <a:r>
              <a:rPr lang="en-US" dirty="0" smtClean="0"/>
              <a:t> criteria should be used and </a:t>
            </a:r>
            <a:r>
              <a:rPr lang="en-US" dirty="0" smtClean="0">
                <a:solidFill>
                  <a:schemeClr val="tx2"/>
                </a:solidFill>
              </a:rPr>
              <a:t>when</a:t>
            </a:r>
            <a:r>
              <a:rPr lang="en-US" dirty="0" smtClean="0"/>
              <a:t> ?</a:t>
            </a:r>
          </a:p>
          <a:p>
            <a:pPr marL="914400" lvl="1" indent="-514350"/>
            <a:r>
              <a:rPr lang="en-US" dirty="0" smtClean="0">
                <a:solidFill>
                  <a:schemeClr val="tx2"/>
                </a:solidFill>
              </a:rPr>
              <a:t>When</a:t>
            </a:r>
            <a:r>
              <a:rPr lang="en-US" dirty="0" smtClean="0"/>
              <a:t> does the extra effort pay off 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Integrate</a:t>
            </a:r>
            <a:r>
              <a:rPr lang="en-US" dirty="0" smtClean="0"/>
              <a:t> high-end testing with </a:t>
            </a:r>
            <a:r>
              <a:rPr lang="en-US" dirty="0" smtClean="0">
                <a:solidFill>
                  <a:schemeClr val="tx2"/>
                </a:solidFill>
              </a:rPr>
              <a:t>development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Softec, July 2010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69</a:t>
            </a:fld>
            <a:endParaRPr lang="en-US" altLang="zh-C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981075"/>
            <a:ext cx="2381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Spectacular Software Failures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Softec, July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E8E54-11B3-46D3-8DA9-56519484B6C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9683" y="3083732"/>
            <a:ext cx="6453187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400" b="0" kern="0" dirty="0" smtClean="0">
                <a:solidFill>
                  <a:schemeClr val="tx2"/>
                </a:solidFill>
                <a:latin typeface="+mn-lt"/>
              </a:rPr>
              <a:t>Major </a:t>
            </a:r>
            <a:r>
              <a:rPr lang="en-US" sz="2400" b="0" kern="0" dirty="0">
                <a:solidFill>
                  <a:schemeClr val="tx2"/>
                </a:solidFill>
                <a:latin typeface="+mn-lt"/>
              </a:rPr>
              <a:t>failures</a:t>
            </a: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:  </a:t>
            </a:r>
            <a:r>
              <a:rPr lang="en-US" sz="2400" b="0" kern="0" dirty="0" err="1">
                <a:solidFill>
                  <a:schemeClr val="tx1"/>
                </a:solidFill>
                <a:latin typeface="+mn-lt"/>
              </a:rPr>
              <a:t>Ariane</a:t>
            </a: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 5 explosion, Mars Polar Lander, Intel’s Pentium FDIV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bug</a:t>
            </a:r>
            <a:endParaRPr lang="en-US" sz="2400" b="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9683" y="3985392"/>
            <a:ext cx="6453187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Poor testing </a:t>
            </a: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of safety-critical software can cost </a:t>
            </a:r>
            <a:r>
              <a:rPr lang="en-US" sz="2400" b="0" i="1" kern="0" dirty="0" smtClean="0">
                <a:solidFill>
                  <a:schemeClr val="tx1"/>
                </a:solidFill>
                <a:latin typeface="+mn-lt"/>
              </a:rPr>
              <a:t>lives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sz="2400" b="0" kern="0" dirty="0">
              <a:solidFill>
                <a:schemeClr val="tx1"/>
              </a:solidFill>
              <a:latin typeface="+mn-lt"/>
            </a:endParaRPr>
          </a:p>
          <a:p>
            <a:pPr marL="742950" lvl="1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400" b="0" kern="0" dirty="0">
                <a:solidFill>
                  <a:schemeClr val="tx1"/>
                </a:solidFill>
                <a:latin typeface="+mn-lt"/>
              </a:rPr>
              <a:t>THERAC-25 radiation machine:  3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dead</a:t>
            </a:r>
            <a:endParaRPr lang="en-US" sz="2400" b="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4300" y="4829175"/>
            <a:ext cx="2462213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0480" y="1487267"/>
            <a:ext cx="10668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Text Box 24"/>
          <p:cNvSpPr txBox="1">
            <a:spLocks noChangeArrowheads="1"/>
          </p:cNvSpPr>
          <p:nvPr/>
        </p:nvSpPr>
        <p:spPr bwMode="auto">
          <a:xfrm>
            <a:off x="4627125" y="1280076"/>
            <a:ext cx="1681162" cy="101600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Mars Polar</a:t>
            </a:r>
            <a:br>
              <a:rPr lang="en-US" dirty="0"/>
            </a:br>
            <a:r>
              <a:rPr lang="en-US" dirty="0"/>
              <a:t>Lander crash</a:t>
            </a:r>
            <a:br>
              <a:rPr lang="en-US" dirty="0"/>
            </a:br>
            <a:r>
              <a:rPr lang="en-US" dirty="0"/>
              <a:t>site?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5947036" y="4691741"/>
            <a:ext cx="2393950" cy="40005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dirty="0"/>
              <a:t>THERAC-25 design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6378575" y="909638"/>
            <a:ext cx="2536825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Ariane</a:t>
            </a:r>
            <a:r>
              <a:rPr lang="en-US" dirty="0">
                <a:solidFill>
                  <a:srgbClr val="000000"/>
                </a:solidFill>
              </a:rPr>
              <a:t> 5: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exception-handling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bug :  forced self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destruct on maiden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flight (64-bit to 16-bit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conversion:  about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370 million $ lost)</a:t>
            </a:r>
          </a:p>
        </p:txBody>
      </p:sp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8425" y="3381767"/>
            <a:ext cx="792163" cy="722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2550" y="5391598"/>
            <a:ext cx="6261100" cy="954107"/>
          </a:xfrm>
          <a:prstGeom prst="rect">
            <a:avLst/>
          </a:prstGeom>
          <a:gradFill flip="none" rotWithShape="1">
            <a:gsLst>
              <a:gs pos="15000">
                <a:schemeClr val="bg1">
                  <a:lumMod val="75000"/>
                </a:schemeClr>
              </a:gs>
              <a:gs pos="47000">
                <a:schemeClr val="bg1">
                  <a:lumMod val="60000"/>
                  <a:lumOff val="40000"/>
                </a:schemeClr>
              </a:gs>
              <a:gs pos="96000">
                <a:schemeClr val="bg1">
                  <a:lumMod val="75000"/>
                </a:schemeClr>
              </a:gs>
            </a:gsLst>
            <a:lin ang="5400000" scaled="0"/>
            <a:tileRect/>
          </a:gradFill>
          <a:ln w="1905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We need our software to be</a:t>
            </a:r>
            <a:r>
              <a:rPr lang="en-US" altLang="zh-CN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-122"/>
              </a:rPr>
              <a:t> </a:t>
            </a:r>
            <a:r>
              <a:rPr lang="en-US" altLang="zh-CN" sz="2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risten ITC" pitchFamily="66" charset="0"/>
                <a:ea typeface="宋体" charset="-122"/>
              </a:rPr>
              <a:t>reliable</a:t>
            </a:r>
          </a:p>
          <a:p>
            <a:pPr algn="ctr">
              <a:defRPr/>
            </a:pPr>
            <a:r>
              <a:rPr lang="en-US" sz="2800" b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宋体" charset="-122"/>
              </a:rPr>
              <a:t>Testing is how we assess reliability</a:t>
            </a:r>
            <a:endParaRPr lang="en-US" sz="2800" b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宋体" charset="-122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9683" y="864870"/>
            <a:ext cx="6453187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400" b="0" kern="0" dirty="0" smtClean="0">
                <a:solidFill>
                  <a:schemeClr val="tx2"/>
                </a:solidFill>
                <a:latin typeface="+mn-lt"/>
              </a:rPr>
              <a:t>NASA’s Mars </a:t>
            </a:r>
            <a:r>
              <a:rPr lang="en-US" sz="2400" b="0" kern="0" dirty="0" err="1" smtClean="0">
                <a:solidFill>
                  <a:schemeClr val="tx2"/>
                </a:solidFill>
                <a:latin typeface="+mn-lt"/>
              </a:rPr>
              <a:t>lander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: September 1999, crashed due to a units integration fault</a:t>
            </a:r>
            <a:endParaRPr lang="en-US" sz="2400" b="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29683" y="2500413"/>
            <a:ext cx="6453187" cy="77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>
              <a:lnSpc>
                <a:spcPct val="83000"/>
              </a:lnSpc>
              <a:spcBef>
                <a:spcPct val="30000"/>
              </a:spcBef>
              <a:buSzPct val="75000"/>
              <a:buFont typeface="Monotype Sorts" charset="2"/>
              <a:buChar char="n"/>
              <a:defRPr/>
            </a:pPr>
            <a:r>
              <a:rPr lang="en-US" sz="2400" b="0" kern="0" dirty="0" smtClean="0">
                <a:solidFill>
                  <a:schemeClr val="tx2"/>
                </a:solidFill>
                <a:latin typeface="+mn-lt"/>
              </a:rPr>
              <a:t>Toyota brakes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</a:rPr>
              <a:t>:  Dozens dead, thousands of crashes</a:t>
            </a:r>
            <a:endParaRPr lang="en-US" sz="2400" b="0" kern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10" grpId="0" animBg="1"/>
      <p:bldP spid="11" grpId="0" animBg="1"/>
      <p:bldP spid="12" grpId="0"/>
      <p:bldP spid="14" grpId="0" animBg="1"/>
      <p:bldP spid="16" grpId="0" build="p"/>
      <p:bldP spid="1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Needs From Educators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Disguise</a:t>
            </a:r>
            <a:r>
              <a:rPr lang="en-US" dirty="0" smtClean="0"/>
              <a:t> theory from engineers in classes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Omit</a:t>
            </a:r>
            <a:r>
              <a:rPr lang="en-US" dirty="0" smtClean="0"/>
              <a:t> theory when it is not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Restructure</a:t>
            </a:r>
            <a:r>
              <a:rPr lang="en-US" dirty="0" smtClean="0"/>
              <a:t> curriculum to teach more than test design and theory</a:t>
            </a:r>
          </a:p>
          <a:p>
            <a:pPr lvl="1"/>
            <a:r>
              <a:rPr lang="en-US" dirty="0" smtClean="0"/>
              <a:t>Test </a:t>
            </a:r>
            <a:r>
              <a:rPr lang="en-US" dirty="0" smtClean="0">
                <a:solidFill>
                  <a:schemeClr val="tx2"/>
                </a:solidFill>
              </a:rPr>
              <a:t>automation</a:t>
            </a:r>
          </a:p>
          <a:p>
            <a:pPr lvl="1"/>
            <a:r>
              <a:rPr lang="en-US" dirty="0" smtClean="0"/>
              <a:t>Test </a:t>
            </a:r>
            <a:r>
              <a:rPr lang="en-US" dirty="0" smtClean="0">
                <a:solidFill>
                  <a:schemeClr val="tx2"/>
                </a:solidFill>
              </a:rPr>
              <a:t>evaluation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Human-based</a:t>
            </a:r>
            <a:r>
              <a:rPr lang="en-US" dirty="0" smtClean="0"/>
              <a:t> testing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Test-driven</a:t>
            </a:r>
            <a:r>
              <a:rPr lang="en-US" dirty="0" smtClean="0"/>
              <a:t> development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Softec, July 2010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70</a:t>
            </a:fld>
            <a:endParaRPr lang="en-US" altLang="zh-C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Reorganize</a:t>
            </a:r>
            <a:r>
              <a:rPr lang="en-US" dirty="0" smtClean="0"/>
              <a:t> test and QA teams to make effective use of individual abilities</a:t>
            </a:r>
          </a:p>
          <a:p>
            <a:pPr marL="914400" lvl="1" indent="-514350"/>
            <a:r>
              <a:rPr lang="en-US" dirty="0" smtClean="0"/>
              <a:t>One math-head can support many testers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Retrain</a:t>
            </a:r>
            <a:r>
              <a:rPr lang="en-US" dirty="0" smtClean="0"/>
              <a:t> test and QA teams</a:t>
            </a:r>
          </a:p>
          <a:p>
            <a:pPr marL="914400" lvl="1" indent="-514350"/>
            <a:r>
              <a:rPr lang="en-US" dirty="0" smtClean="0"/>
              <a:t>Use a process like MDTD</a:t>
            </a:r>
          </a:p>
          <a:p>
            <a:pPr marL="914400" lvl="1" indent="-514350"/>
            <a:r>
              <a:rPr lang="en-US" dirty="0" smtClean="0"/>
              <a:t>Learn more testing concepts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Encourage</a:t>
            </a:r>
            <a:r>
              <a:rPr lang="en-US" dirty="0" smtClean="0"/>
              <a:t> researchers to embed and isolate</a:t>
            </a:r>
          </a:p>
          <a:p>
            <a:pPr marL="914400" lvl="1" indent="-514350"/>
            <a:r>
              <a:rPr lang="en-US" dirty="0" smtClean="0"/>
              <a:t>We are very responsive to research grants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FF00"/>
                </a:solidFill>
              </a:rPr>
              <a:t>Get involved</a:t>
            </a:r>
            <a:r>
              <a:rPr lang="en-US" dirty="0" smtClean="0"/>
              <a:t> in curricular design efforts through industrial advisory boards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Softec, July 2010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Jeff Offutt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71</a:t>
            </a:fld>
            <a:endParaRPr lang="en-US" altLang="zh-C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Software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Increased </a:t>
            </a:r>
            <a:r>
              <a:rPr lang="en-US" sz="2800" dirty="0" smtClean="0">
                <a:solidFill>
                  <a:schemeClr val="tx2"/>
                </a:solidFill>
              </a:rPr>
              <a:t>specialization</a:t>
            </a:r>
            <a:r>
              <a:rPr lang="en-US" sz="2800" dirty="0" smtClean="0"/>
              <a:t> in testing teams will lead to more </a:t>
            </a:r>
            <a:r>
              <a:rPr lang="en-US" sz="2800" dirty="0" smtClean="0">
                <a:solidFill>
                  <a:schemeClr val="tx2"/>
                </a:solidFill>
              </a:rPr>
              <a:t>efficient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tx2"/>
                </a:solidFill>
              </a:rPr>
              <a:t>effective</a:t>
            </a:r>
            <a:r>
              <a:rPr lang="en-US" sz="2800" dirty="0" smtClean="0"/>
              <a:t> testing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Testing and QA teams will have more </a:t>
            </a:r>
            <a:r>
              <a:rPr lang="en-US" sz="2800" dirty="0" smtClean="0">
                <a:solidFill>
                  <a:schemeClr val="tx2"/>
                </a:solidFill>
              </a:rPr>
              <a:t>technical expertise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Developers will have more </a:t>
            </a:r>
            <a:r>
              <a:rPr lang="en-US" sz="2800" dirty="0" smtClean="0">
                <a:solidFill>
                  <a:schemeClr val="tx2"/>
                </a:solidFill>
              </a:rPr>
              <a:t>knowledge</a:t>
            </a:r>
            <a:r>
              <a:rPr lang="en-US" sz="2800" dirty="0" smtClean="0"/>
              <a:t> about testing and </a:t>
            </a:r>
            <a:r>
              <a:rPr lang="en-US" sz="2800" dirty="0" smtClean="0">
                <a:solidFill>
                  <a:schemeClr val="tx2"/>
                </a:solidFill>
              </a:rPr>
              <a:t>motivation</a:t>
            </a:r>
            <a:r>
              <a:rPr lang="en-US" sz="2800" dirty="0" smtClean="0"/>
              <a:t> to test better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Agile processes</a:t>
            </a:r>
            <a:r>
              <a:rPr lang="en-US" sz="2800" dirty="0" smtClean="0"/>
              <a:t> put testing first—putting </a:t>
            </a:r>
            <a:r>
              <a:rPr lang="en-US" sz="2800" dirty="0" smtClean="0">
                <a:solidFill>
                  <a:schemeClr val="tx2"/>
                </a:solidFill>
              </a:rPr>
              <a:t>pressure</a:t>
            </a:r>
            <a:r>
              <a:rPr lang="en-US" sz="2800" dirty="0" smtClean="0"/>
              <a:t> on both testers and developers to test better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Testing and </a:t>
            </a:r>
            <a:r>
              <a:rPr lang="en-US" sz="2800" dirty="0" smtClean="0">
                <a:solidFill>
                  <a:schemeClr val="tx2"/>
                </a:solidFill>
              </a:rPr>
              <a:t>security</a:t>
            </a:r>
            <a:r>
              <a:rPr lang="en-US" sz="2800" dirty="0" smtClean="0"/>
              <a:t> are starting to merge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We will develop new ways to </a:t>
            </a:r>
            <a:r>
              <a:rPr lang="en-US" sz="2800" dirty="0" smtClean="0">
                <a:solidFill>
                  <a:schemeClr val="tx2"/>
                </a:solidFill>
              </a:rPr>
              <a:t>test connections </a:t>
            </a:r>
            <a:r>
              <a:rPr lang="en-US" sz="2800" dirty="0" smtClean="0"/>
              <a:t>within software-based systems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Softec, July 2010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© Jeff Offutt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C9CB03-E83B-49A3-95A8-3CE1C35F1E70}" type="slidenum">
              <a:rPr lang="zh-CN" altLang="en-US" smtClean="0"/>
              <a:pPr>
                <a:defRPr/>
              </a:pPr>
              <a:t>72</a:t>
            </a:fld>
            <a:endParaRPr lang="en-US" altLang="zh-C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430" y="96838"/>
            <a:ext cx="6847840" cy="1446212"/>
          </a:xfrm>
        </p:spPr>
        <p:txBody>
          <a:bodyPr/>
          <a:lstStyle/>
          <a:p>
            <a:r>
              <a:rPr lang="en-US" dirty="0" smtClean="0"/>
              <a:t>Advantages of Criteria-Based Test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" y="1325880"/>
            <a:ext cx="8966200" cy="5279708"/>
          </a:xfrm>
        </p:spPr>
        <p:txBody>
          <a:bodyPr/>
          <a:lstStyle/>
          <a:p>
            <a:r>
              <a:rPr lang="en-US" dirty="0" smtClean="0"/>
              <a:t>Criteria maximize the “</a:t>
            </a:r>
            <a:r>
              <a:rPr lang="en-US" dirty="0" smtClean="0">
                <a:solidFill>
                  <a:schemeClr val="tx2"/>
                </a:solidFill>
              </a:rPr>
              <a:t>bang for the buck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Fewer</a:t>
            </a:r>
            <a:r>
              <a:rPr lang="en-US" dirty="0" smtClean="0"/>
              <a:t> tests that are </a:t>
            </a:r>
            <a:r>
              <a:rPr lang="en-US" dirty="0" smtClean="0">
                <a:solidFill>
                  <a:schemeClr val="tx2"/>
                </a:solidFill>
              </a:rPr>
              <a:t>more effective</a:t>
            </a:r>
            <a:r>
              <a:rPr lang="en-US" dirty="0" smtClean="0"/>
              <a:t> at finding faults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Comprehensive</a:t>
            </a:r>
            <a:r>
              <a:rPr lang="en-US" dirty="0" smtClean="0"/>
              <a:t> test set with minimal overlap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Traceability</a:t>
            </a:r>
            <a:r>
              <a:rPr lang="en-US" dirty="0" smtClean="0"/>
              <a:t> from software artifacts to tests</a:t>
            </a:r>
          </a:p>
          <a:p>
            <a:pPr lvl="1"/>
            <a:r>
              <a:rPr lang="en-US" dirty="0" smtClean="0"/>
              <a:t>The “</a:t>
            </a:r>
            <a:r>
              <a:rPr lang="en-US" dirty="0" smtClean="0">
                <a:solidFill>
                  <a:schemeClr val="tx2"/>
                </a:solidFill>
              </a:rPr>
              <a:t>why</a:t>
            </a:r>
            <a:r>
              <a:rPr lang="en-US" dirty="0" smtClean="0"/>
              <a:t>” for each test is answered</a:t>
            </a:r>
          </a:p>
          <a:p>
            <a:pPr lvl="1"/>
            <a:r>
              <a:rPr lang="en-US" dirty="0" smtClean="0"/>
              <a:t>Built-in support for </a:t>
            </a:r>
            <a:r>
              <a:rPr lang="en-US" dirty="0" smtClean="0">
                <a:solidFill>
                  <a:schemeClr val="tx2"/>
                </a:solidFill>
              </a:rPr>
              <a:t>regression testing</a:t>
            </a:r>
          </a:p>
          <a:p>
            <a:r>
              <a:rPr lang="en-US" dirty="0" smtClean="0"/>
              <a:t>A “</a:t>
            </a:r>
            <a:r>
              <a:rPr lang="en-US" dirty="0" smtClean="0">
                <a:solidFill>
                  <a:schemeClr val="tx2"/>
                </a:solidFill>
              </a:rPr>
              <a:t>stopping rule</a:t>
            </a:r>
            <a:r>
              <a:rPr lang="en-US" dirty="0" smtClean="0"/>
              <a:t>” for testing—advance knowledge of </a:t>
            </a:r>
            <a:r>
              <a:rPr lang="en-US" dirty="0" smtClean="0">
                <a:solidFill>
                  <a:schemeClr val="tx2"/>
                </a:solidFill>
              </a:rPr>
              <a:t>how many tests</a:t>
            </a:r>
            <a:r>
              <a:rPr lang="en-US" dirty="0" smtClean="0"/>
              <a:t> are needed</a:t>
            </a:r>
          </a:p>
          <a:p>
            <a:r>
              <a:rPr lang="en-US" dirty="0" smtClean="0"/>
              <a:t>Natural to </a:t>
            </a:r>
            <a:r>
              <a:rPr lang="en-US" dirty="0" smtClean="0">
                <a:solidFill>
                  <a:schemeClr val="tx2"/>
                </a:solidFill>
              </a:rPr>
              <a:t>automate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E8A8A-8C88-46EB-A4F9-387E7AC29813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Summary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Softec, July 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Jeff Offutt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E8E54-11B3-46D3-8DA9-56519484B6C1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" y="866870"/>
            <a:ext cx="7304809" cy="528812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28575">
            <a:solidFill>
              <a:srgbClr val="0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274320" indent="-274320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Many companies still use “</a:t>
            </a:r>
            <a:r>
              <a:rPr lang="en-US" sz="2400" b="0" kern="0" dirty="0" smtClean="0">
                <a:solidFill>
                  <a:schemeClr val="tx2"/>
                </a:solidFill>
                <a:latin typeface="Comic Sans MS" pitchFamily="66" charset="0"/>
              </a:rPr>
              <a:t>monkey testing</a:t>
            </a:r>
            <a:r>
              <a:rPr lang="en-US" sz="2400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”</a:t>
            </a:r>
          </a:p>
          <a:p>
            <a:pPr marL="731520" lvl="1" indent="-27432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A human sits at the keyboard, </a:t>
            </a:r>
            <a:r>
              <a:rPr lang="en-US" b="0" kern="0" dirty="0" smtClean="0">
                <a:solidFill>
                  <a:schemeClr val="tx2"/>
                </a:solidFill>
                <a:latin typeface="Comic Sans MS" pitchFamily="66" charset="0"/>
              </a:rPr>
              <a:t>wiggles</a:t>
            </a:r>
            <a:r>
              <a:rPr lang="en-US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the mouse and </a:t>
            </a:r>
            <a:r>
              <a:rPr lang="en-US" b="0" kern="0" dirty="0" smtClean="0">
                <a:solidFill>
                  <a:schemeClr val="tx2"/>
                </a:solidFill>
                <a:latin typeface="Comic Sans MS" pitchFamily="66" charset="0"/>
              </a:rPr>
              <a:t>bangs</a:t>
            </a:r>
            <a:r>
              <a:rPr lang="en-US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the keyboard</a:t>
            </a:r>
          </a:p>
          <a:p>
            <a:pPr marL="731520" lvl="1" indent="-27432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No </a:t>
            </a:r>
            <a:r>
              <a:rPr lang="en-US" b="0" kern="0" dirty="0" smtClean="0">
                <a:solidFill>
                  <a:schemeClr val="tx2"/>
                </a:solidFill>
                <a:latin typeface="Comic Sans MS" pitchFamily="66" charset="0"/>
              </a:rPr>
              <a:t>automation</a:t>
            </a:r>
          </a:p>
          <a:p>
            <a:pPr marL="731520" lvl="1" indent="-27432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Minimal training required</a:t>
            </a:r>
          </a:p>
          <a:p>
            <a:pPr marL="274320" indent="-27432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Some companies automate human-designed tests</a:t>
            </a:r>
          </a:p>
          <a:p>
            <a:pPr marL="274320" indent="-27432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But companies </a:t>
            </a:r>
            <a:r>
              <a:rPr lang="en-US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that also </a:t>
            </a:r>
            <a:r>
              <a:rPr lang="en-US" b="0" kern="0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use automation and criteria-based testing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2020" y="4001735"/>
            <a:ext cx="4119630" cy="52322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Save money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3215" y="4667871"/>
            <a:ext cx="4097241" cy="52322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Find more faults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1620" y="5334006"/>
            <a:ext cx="4080430" cy="52322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Build better software</a:t>
            </a:r>
            <a:endParaRPr lang="en-US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 animBg="1"/>
      <p:bldP spid="7" grpId="0" animBg="1"/>
      <p:bldP spid="8" grpId="0" animBg="1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/>
                <a:cs typeface="宋体"/>
              </a:rPr>
              <a:t>© Jeff Offutt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1FA58-CEDF-44A8-8127-F035743BE5B6}" type="slidenum">
              <a:rPr lang="zh-CN" altLang="en-US" smtClean="0">
                <a:ea typeface="宋体"/>
                <a:cs typeface="宋体"/>
              </a:rPr>
              <a:pPr/>
              <a:t>75</a:t>
            </a:fld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/>
                <a:cs typeface="宋体"/>
              </a:rPr>
              <a:t>Contact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1692169" y="4091151"/>
            <a:ext cx="5749159" cy="206210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Comic Sans MS" pitchFamily="66" charset="0"/>
                <a:ea typeface="宋体" charset="-122"/>
              </a:rPr>
              <a:t>Jeff Offutt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Comic Sans MS" pitchFamily="66" charset="0"/>
                <a:ea typeface="宋体" charset="-122"/>
              </a:rPr>
              <a:t>offutt@gmu.edu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95000"/>
                    </a:srgbClr>
                  </a:outerShdw>
                </a:effectLst>
                <a:latin typeface="Comic Sans MS" pitchFamily="66" charset="0"/>
                <a:ea typeface="宋体" charset="-122"/>
              </a:rPr>
              <a:t>http://cs.gmu.edu/~offutt/</a:t>
            </a:r>
          </a:p>
        </p:txBody>
      </p:sp>
      <p:sp>
        <p:nvSpPr>
          <p:cNvPr id="51206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/>
                <a:cs typeface="宋体"/>
              </a:rPr>
              <a:t>Softec, July 2010</a:t>
            </a:r>
            <a:endParaRPr lang="en-US" altLang="zh-CN" smtClean="0">
              <a:ea typeface="宋体"/>
              <a:cs typeface="宋体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7484" y="1680328"/>
            <a:ext cx="8829368" cy="1975926"/>
          </a:xfrm>
          <a:prstGeom prst="rect">
            <a:avLst/>
          </a:prstGeom>
          <a:solidFill>
            <a:srgbClr val="0000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/>
            </a:pP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We are in the middle of a </a:t>
            </a:r>
            <a:r>
              <a:rPr lang="en-US" sz="2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revolution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in how software is tested</a:t>
            </a:r>
          </a:p>
          <a:p>
            <a:pPr algn="ctr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/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SzPct val="75000"/>
              <a:buFont typeface="Monotype Sorts" charset="2"/>
              <a:buNone/>
              <a:defRPr/>
            </a:pP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Research is </a:t>
            </a:r>
            <a:r>
              <a:rPr lang="en-US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Arial" pitchFamily="34" charset="0"/>
              </a:rPr>
              <a:t>finally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meeting practice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96963" y="96838"/>
            <a:ext cx="7064375" cy="1500734"/>
          </a:xfrm>
        </p:spPr>
        <p:txBody>
          <a:bodyPr/>
          <a:lstStyle/>
          <a:p>
            <a:r>
              <a:rPr lang="en-US" dirty="0" smtClean="0"/>
              <a:t>Software is a Skin that Surrounds Our Civilization</a:t>
            </a:r>
          </a:p>
        </p:txBody>
      </p:sp>
      <p:sp>
        <p:nvSpPr>
          <p:cNvPr id="1024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Softec, July 2010</a:t>
            </a:r>
            <a:endParaRPr lang="en-US" u="sng"/>
          </a:p>
        </p:txBody>
      </p:sp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© Jeff Offutt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E9FA3C-6624-4089-9F72-F832047C049E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14600"/>
            <a:ext cx="12192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0413" y="3179763"/>
            <a:ext cx="16192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3913" y="1755775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C:\Documents and Settings\rpanesar\My Documents\My Pictures\Microsoft Clip Organizer\j0410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865" y="2076995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 descr="C:\Documents and Settings\rpanesar\My Documents\My Pictures\Microsoft Clip Organizer\j04330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600" y="37417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4388" y="1666875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713" y="4675188"/>
            <a:ext cx="16430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59175" y="5132388"/>
            <a:ext cx="165735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88" y="3286125"/>
            <a:ext cx="914400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04100" y="1598613"/>
            <a:ext cx="985838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MCj0415748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4705" y="1054100"/>
            <a:ext cx="16668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MCj02903870000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3513" y="4527550"/>
            <a:ext cx="15811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j021508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62600" y="4038600"/>
            <a:ext cx="1214438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C:\Documents and Settings\rpanesar\Local Settings\Temporary Internet Files\Content.IE5\P2WWCY0O\MCj02811390000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18338" y="2590800"/>
            <a:ext cx="2125662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125497" y="6152974"/>
            <a:ext cx="2629603" cy="25391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050" dirty="0" smtClean="0">
                <a:latin typeface="Comic Sans MS" pitchFamily="66" charset="0"/>
              </a:rPr>
              <a:t>Quote due to Dr</a:t>
            </a:r>
            <a:r>
              <a:rPr lang="en-US" sz="1050" dirty="0">
                <a:latin typeface="Comic Sans MS" pitchFamily="66" charset="0"/>
              </a:rPr>
              <a:t>. </a:t>
            </a:r>
            <a:r>
              <a:rPr lang="en-US" sz="1050" dirty="0" smtClean="0">
                <a:latin typeface="Comic Sans MS" pitchFamily="66" charset="0"/>
              </a:rPr>
              <a:t>Mark Harman</a:t>
            </a:r>
            <a:endParaRPr lang="en-US" sz="105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8900" y="0"/>
            <a:ext cx="7920038" cy="1230313"/>
          </a:xfrm>
        </p:spPr>
        <p:txBody>
          <a:bodyPr/>
          <a:lstStyle/>
          <a:p>
            <a:r>
              <a:rPr lang="en-US" smtClean="0"/>
              <a:t>Bypass Testing Results</a:t>
            </a:r>
          </a:p>
        </p:txBody>
      </p:sp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Softec, July 2010</a:t>
            </a:r>
            <a:endParaRPr lang="en-US" altLang="zh-CN">
              <a:ea typeface="宋体" charset="-122"/>
            </a:endParaRP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宋体" charset="-122"/>
              </a:rPr>
              <a:t>© Jeff Offutt</a:t>
            </a: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2AAACC-739D-4475-8C36-2D391339CAC0}" type="slidenum">
              <a:rPr lang="zh-CN" altLang="en-US" smtClean="0">
                <a:ea typeface="宋体" charset="-122"/>
              </a:rPr>
              <a:pPr/>
              <a:t>9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0" y="992188"/>
            <a:ext cx="9144000" cy="502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v</a:t>
            </a:r>
          </a:p>
        </p:txBody>
      </p:sp>
      <p:pic>
        <p:nvPicPr>
          <p:cNvPr id="81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79513"/>
            <a:ext cx="58674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7" descr="inv-ValidResponces_FORpres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068388"/>
            <a:ext cx="31607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7987" y="6186488"/>
            <a:ext cx="8878529" cy="338554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0" dirty="0"/>
              <a:t>— </a:t>
            </a:r>
            <a:r>
              <a:rPr lang="en-US" sz="1600" b="0" dirty="0" err="1"/>
              <a:t>Vasileios</a:t>
            </a:r>
            <a:r>
              <a:rPr lang="en-US" sz="1600" b="0" dirty="0"/>
              <a:t> Papadimitriou. Masters thesis, </a:t>
            </a:r>
            <a:r>
              <a:rPr lang="en-US" sz="1600" b="0" i="1" dirty="0"/>
              <a:t>Automating Bypass Testing for Web Applications</a:t>
            </a:r>
            <a:r>
              <a:rPr lang="en-US" sz="1600" b="0" dirty="0"/>
              <a:t>, GMU 2006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">
  <a:themeElements>
    <a:clrScheme name="">
      <a:dk1>
        <a:srgbClr val="5F5F5F"/>
      </a:dk1>
      <a:lt1>
        <a:srgbClr val="FFFFFF"/>
      </a:lt1>
      <a:dk2>
        <a:srgbClr val="000099"/>
      </a:dk2>
      <a:lt2>
        <a:srgbClr val="FFFF00"/>
      </a:lt2>
      <a:accent1>
        <a:srgbClr val="FF9900"/>
      </a:accent1>
      <a:accent2>
        <a:srgbClr val="66CCFF"/>
      </a:accent2>
      <a:accent3>
        <a:srgbClr val="AAAACA"/>
      </a:accent3>
      <a:accent4>
        <a:srgbClr val="DADADA"/>
      </a:accent4>
      <a:accent5>
        <a:srgbClr val="FFCAAA"/>
      </a:accent5>
      <a:accent6>
        <a:srgbClr val="5CB9E7"/>
      </a:accent6>
      <a:hlink>
        <a:srgbClr val="FF0033"/>
      </a:hlink>
      <a:folHlink>
        <a:srgbClr val="969696"/>
      </a:folHlink>
    </a:clrScheme>
    <a:fontScheme name="intr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AFD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ro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a:\intro.ppt</Template>
  <TotalTime>1700</TotalTime>
  <Pages>49</Pages>
  <Words>5817</Words>
  <Application>Microsoft Office PowerPoint</Application>
  <PresentationFormat>On-screen Show (4:3)</PresentationFormat>
  <Paragraphs>1114</Paragraphs>
  <Slides>75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intro</vt:lpstr>
      <vt:lpstr>The Model-Driven Test Design Process</vt:lpstr>
      <vt:lpstr>Who Am I</vt:lpstr>
      <vt:lpstr>Testing in the 21st Century</vt:lpstr>
      <vt:lpstr>OUTLINE</vt:lpstr>
      <vt:lpstr>The First Bugs</vt:lpstr>
      <vt:lpstr>Costly Software Failures</vt:lpstr>
      <vt:lpstr>Spectacular Software Failures</vt:lpstr>
      <vt:lpstr>Software is a Skin that Surrounds Our Civilization</vt:lpstr>
      <vt:lpstr>Bypass Testing Results</vt:lpstr>
      <vt:lpstr>Airbus 319 Safety Critical Software Control</vt:lpstr>
      <vt:lpstr>Northeast Blackout of 2003</vt:lpstr>
      <vt:lpstr>What Does This Mean?</vt:lpstr>
      <vt:lpstr>Testing in the 21st Century</vt:lpstr>
      <vt:lpstr>OUTLINE</vt:lpstr>
      <vt:lpstr>Here! Test This!</vt:lpstr>
      <vt:lpstr>Cost of Testing</vt:lpstr>
      <vt:lpstr>Why Test?</vt:lpstr>
      <vt:lpstr>Why Test?</vt:lpstr>
      <vt:lpstr>Cost of Not Testing</vt:lpstr>
      <vt:lpstr>Mismatch in Needs and Goals</vt:lpstr>
      <vt:lpstr>OUTLINE</vt:lpstr>
      <vt:lpstr>Test Design in Context</vt:lpstr>
      <vt:lpstr>Types of Test Activities</vt:lpstr>
      <vt:lpstr>1. Test Design – (a) Criteria-Based</vt:lpstr>
      <vt:lpstr>1. Test Design – (b) Human-Based</vt:lpstr>
      <vt:lpstr>2. Test Automation</vt:lpstr>
      <vt:lpstr>3. Test Execution</vt:lpstr>
      <vt:lpstr>4. Test Evaluation</vt:lpstr>
      <vt:lpstr>Other Activities</vt:lpstr>
      <vt:lpstr>Summary of Test Activities</vt:lpstr>
      <vt:lpstr>Organizing the Team</vt:lpstr>
      <vt:lpstr>Applying Test Activities</vt:lpstr>
      <vt:lpstr>Using MDTD in Practice</vt:lpstr>
      <vt:lpstr>Model-Driven Test Design</vt:lpstr>
      <vt:lpstr>Model-Driven Test Design – Steps</vt:lpstr>
      <vt:lpstr>MDTD – Activities</vt:lpstr>
      <vt:lpstr>Small Illustrative Example</vt:lpstr>
      <vt:lpstr>Example (2)</vt:lpstr>
      <vt:lpstr>OUTLINE</vt:lpstr>
      <vt:lpstr>Changing Notions of Testing</vt:lpstr>
      <vt:lpstr>Old : Testing at Different Levels</vt:lpstr>
      <vt:lpstr>New : Test Coverage Criteria</vt:lpstr>
      <vt:lpstr>Criteria Based on Structures</vt:lpstr>
      <vt:lpstr>Source of Structures</vt:lpstr>
      <vt:lpstr>1. Graph Coverage – Structural</vt:lpstr>
      <vt:lpstr>1. Graph Coverage – Data Flow</vt:lpstr>
      <vt:lpstr>1. Graph - FSM Example Memory Seats in a Lexus ES 300</vt:lpstr>
      <vt:lpstr>2. Logical Expressions</vt:lpstr>
      <vt:lpstr>2. Logical Expressions</vt:lpstr>
      <vt:lpstr>2. Logic – Active Clause Coverage</vt:lpstr>
      <vt:lpstr>3. Input Domain Characterization</vt:lpstr>
      <vt:lpstr>4. Syntactic Structures</vt:lpstr>
      <vt:lpstr>Coverage Overview</vt:lpstr>
      <vt:lpstr>White-box and Black-box Testing</vt:lpstr>
      <vt:lpstr>Two Ways to Use Test Criteria</vt:lpstr>
      <vt:lpstr>Generators and Recognizers</vt:lpstr>
      <vt:lpstr>Test Coverage Criteria</vt:lpstr>
      <vt:lpstr>OUTLINE</vt:lpstr>
      <vt:lpstr>Testing Levels Based on Test Process Maturity</vt:lpstr>
      <vt:lpstr>Level 0 Thinking</vt:lpstr>
      <vt:lpstr>Level 1 Thinking</vt:lpstr>
      <vt:lpstr>Level 2 Thinking</vt:lpstr>
      <vt:lpstr>Level 3 Thinking</vt:lpstr>
      <vt:lpstr>Level 4 Thinking</vt:lpstr>
      <vt:lpstr>OUTLINE</vt:lpstr>
      <vt:lpstr>Cost of Late Testing</vt:lpstr>
      <vt:lpstr>How to Improve Testing ?</vt:lpstr>
      <vt:lpstr>Four Roadblocks to Adoption</vt:lpstr>
      <vt:lpstr>Needs From Researchers</vt:lpstr>
      <vt:lpstr>Needs From Educators</vt:lpstr>
      <vt:lpstr>Changes in Practice</vt:lpstr>
      <vt:lpstr>Future of Software Testing</vt:lpstr>
      <vt:lpstr>Advantages of Criteria-Based Test Design</vt:lpstr>
      <vt:lpstr>Criteria Summary</vt:lpstr>
      <vt:lpstr>Contact</vt:lpstr>
    </vt:vector>
  </TitlesOfParts>
  <Company>George Mason Unviersity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MDTD</dc:title>
  <dc:subject/>
  <dc:creator>Jeff Offutt</dc:creator>
  <cp:keywords/>
  <dc:description/>
  <cp:lastModifiedBy>IT&amp;E</cp:lastModifiedBy>
  <cp:revision>268</cp:revision>
  <cp:lastPrinted>1996-04-04T10:27:56Z</cp:lastPrinted>
  <dcterms:created xsi:type="dcterms:W3CDTF">1996-06-15T03:21:08Z</dcterms:created>
  <dcterms:modified xsi:type="dcterms:W3CDTF">2010-07-20T11:34:44Z</dcterms:modified>
</cp:coreProperties>
</file>