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696" r:id="rId2"/>
    <p:sldMasterId id="2147483750" r:id="rId3"/>
    <p:sldMasterId id="2147483815" r:id="rId4"/>
  </p:sldMasterIdLst>
  <p:notesMasterIdLst>
    <p:notesMasterId r:id="rId29"/>
  </p:notesMasterIdLst>
  <p:sldIdLst>
    <p:sldId id="257" r:id="rId5"/>
    <p:sldId id="258" r:id="rId6"/>
    <p:sldId id="280" r:id="rId7"/>
    <p:sldId id="281" r:id="rId8"/>
    <p:sldId id="282" r:id="rId9"/>
    <p:sldId id="283" r:id="rId10"/>
    <p:sldId id="262" r:id="rId11"/>
    <p:sldId id="284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78" r:id="rId26"/>
    <p:sldId id="299" r:id="rId27"/>
    <p:sldId id="300" r:id="rId2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46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3506A-397E-4710-8110-E549353B1221}" type="datetimeFigureOut">
              <a:rPr lang="es-ES" smtClean="0"/>
              <a:pPr/>
              <a:t>10/10/2017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9BE56-51D1-4C85-B4EF-20EB8A0414D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92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3420E6-5265-4B93-BBAA-39245D3DF6C2}" type="slidenum">
              <a:rPr lang="en-US"/>
              <a:pPr/>
              <a:t>1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25662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58E98C1-9391-4417-90FB-143D7CF9B88C}" type="slidenum">
              <a:rPr lang="en-US" sz="1100" b="0">
                <a:solidFill>
                  <a:schemeClr val="tx1"/>
                </a:solidFill>
              </a:rPr>
              <a:pPr/>
              <a:t>2</a:t>
            </a:fld>
            <a:endParaRPr 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038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58E98C1-9391-4417-90FB-143D7CF9B88C}" type="slidenum">
              <a:rPr lang="en-US" sz="1100" b="0">
                <a:solidFill>
                  <a:schemeClr val="tx1"/>
                </a:solidFill>
              </a:rPr>
              <a:pPr/>
              <a:t>3</a:t>
            </a:fld>
            <a:endParaRPr 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802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58E98C1-9391-4417-90FB-143D7CF9B88C}" type="slidenum">
              <a:rPr lang="en-US" sz="1100" b="0">
                <a:solidFill>
                  <a:schemeClr val="tx1"/>
                </a:solidFill>
              </a:rPr>
              <a:pPr/>
              <a:t>4</a:t>
            </a:fld>
            <a:endParaRPr 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904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58E98C1-9391-4417-90FB-143D7CF9B88C}" type="slidenum">
              <a:rPr lang="en-US" sz="1100" b="0">
                <a:solidFill>
                  <a:schemeClr val="tx1"/>
                </a:solidFill>
              </a:rPr>
              <a:pPr/>
              <a:t>5</a:t>
            </a:fld>
            <a:endParaRPr 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892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58E98C1-9391-4417-90FB-143D7CF9B88C}" type="slidenum">
              <a:rPr lang="en-US" sz="1100" b="0">
                <a:solidFill>
                  <a:schemeClr val="tx1"/>
                </a:solidFill>
              </a:rPr>
              <a:pPr/>
              <a:t>6</a:t>
            </a:fld>
            <a:endParaRPr 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233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58E98C1-9391-4417-90FB-143D7CF9B88C}" type="slidenum">
              <a:rPr lang="en-US" sz="1100" b="0">
                <a:solidFill>
                  <a:schemeClr val="tx1"/>
                </a:solidFill>
              </a:rPr>
              <a:pPr/>
              <a:t>8</a:t>
            </a:fld>
            <a:endParaRPr 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861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473DA-B97C-42EB-9580-223B31264808}" type="datetime1">
              <a:rPr lang="es-ES" smtClean="0"/>
              <a:t>10/10/2017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915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0E7D-DFD5-4D38-A0AC-1C5F7C559B58}" type="datetime1">
              <a:rPr lang="es-ES" smtClean="0"/>
              <a:t>10/10/2017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320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85C5-5FBE-479E-9C73-0FB0A63D3D31}" type="datetime1">
              <a:rPr lang="es-ES" smtClean="0"/>
              <a:t>10/10/2017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0067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5C4B-4B80-4CB9-83F1-7B3C2433D01E}" type="datetime1">
              <a:rPr lang="es-ES" smtClean="0"/>
              <a:t>10/10/2017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1276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DE6D-EC52-4460-8D06-984A6A1DE09B}" type="datetime1">
              <a:rPr lang="es-ES" smtClean="0"/>
              <a:t>10/10/2017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511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2E296-ABE9-4644-A8E4-A7D96E68AA4D}" type="datetime1">
              <a:rPr lang="es-ES" smtClean="0"/>
              <a:t>10/10/2017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4202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37A0-3DDC-4CD5-B76D-80C19DC1AF24}" type="datetime1">
              <a:rPr lang="es-ES" smtClean="0"/>
              <a:t>10/10/2017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8202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2E6D-B654-4B1F-8BB2-D2BA7A36BABB}" type="datetime1">
              <a:rPr lang="es-ES" smtClean="0"/>
              <a:t>10/10/2017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072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FEB5-C817-4B19-B1E1-3DA7D46AC053}" type="datetime1">
              <a:rPr lang="es-ES" smtClean="0"/>
              <a:t>10/10/2017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12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BE80-2B2C-426C-864A-21159695327D}" type="datetime1">
              <a:rPr lang="es-ES" smtClean="0"/>
              <a:t>10/10/2017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988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8743-1DE1-4ACC-9E43-E0BD7B4CCBAA}" type="datetime1">
              <a:rPr lang="es-ES" smtClean="0"/>
              <a:t>10/10/2017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41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AD18-C5AC-46CA-9636-46F5B38F153E}" type="datetime1">
              <a:rPr lang="es-ES" smtClean="0"/>
              <a:t>10/10/2017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891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9D8A-9AEB-4FC5-A034-0F9D2759AE33}" type="datetime1">
              <a:rPr lang="es-ES" smtClean="0"/>
              <a:t>10/10/2017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06098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E204-C8BB-494F-A30E-12F36C1CF4CC}" type="datetime1">
              <a:rPr lang="es-ES" smtClean="0"/>
              <a:t>10/10/2017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61347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8FF5-685D-4070-8D55-FFEB12910D87}" type="datetime1">
              <a:rPr lang="es-ES" smtClean="0"/>
              <a:t>10/10/2017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873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D4C0-9BED-4F52-B4B3-CC66110BE46E}" type="datetime1">
              <a:rPr lang="es-ES" smtClean="0"/>
              <a:t>10/10/2017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581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E2F4-5E3B-4E5D-BBC9-629B8E05F2F0}" type="datetime1">
              <a:rPr lang="es-ES" smtClean="0"/>
              <a:t>10/10/2017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1918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485CE-62F4-4EE9-9B3B-3BC0C6C2C2C9}" type="datetime1">
              <a:rPr lang="es-ES" smtClean="0"/>
              <a:t>10/10/2017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19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1655-FAED-4E3D-B05E-CF4FFA8E5392}" type="datetime1">
              <a:rPr lang="es-ES" smtClean="0"/>
              <a:t>10/10/2017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0887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471C-430F-432A-91F7-CCAEA5A9BE55}" type="datetime1">
              <a:rPr lang="es-ES" smtClean="0"/>
              <a:t>10/10/2017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27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4D72-C362-40BC-95E9-4DB52324656C}" type="datetime1">
              <a:rPr lang="es-ES" smtClean="0"/>
              <a:t>10/10/2017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155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4976-6A4C-41A2-A9B8-FC567FE4A493}" type="datetime1">
              <a:rPr lang="es-ES" smtClean="0"/>
              <a:t>10/10/2017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648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133D-B215-4586-855E-6F297F19FD09}" type="datetime1">
              <a:rPr lang="es-ES" smtClean="0"/>
              <a:t>10/10/2017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6376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B45F-00A3-4FF4-A6E3-53A5B2C2A98C}" type="datetime1">
              <a:rPr lang="es-ES" smtClean="0"/>
              <a:t>10/10/2017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2946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A47C-AF04-4CE4-880E-CC1F01DC3DC0}" type="datetime1">
              <a:rPr lang="es-ES" smtClean="0"/>
              <a:t>10/10/2017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703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B940-CF7E-4965-AF16-8AC9433EE51C}" type="datetime1">
              <a:rPr lang="es-ES" smtClean="0"/>
              <a:t>10/10/2017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49018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161A-1DFF-475E-B22A-104E9820ADEA}" type="datetime1">
              <a:rPr lang="es-ES" smtClean="0"/>
              <a:t>10/10/2017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53445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131E-56B2-4C35-8D22-98DE093C2DE4}" type="datetime1">
              <a:rPr lang="es-ES" smtClean="0"/>
              <a:t>10/10/2017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7576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2957-22D8-4E98-85B4-828BC6919CAB}" type="datetime1">
              <a:rPr lang="es-ES" smtClean="0"/>
              <a:t>10/10/2017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6921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C3BF-ACE3-46F2-B3C6-77CB569F5027}" type="datetime1">
              <a:rPr lang="es-ES" smtClean="0"/>
              <a:t>10/10/2017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8590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0092-02BC-4D69-A15D-2461A01BDAB4}" type="datetime1">
              <a:rPr lang="es-ES" smtClean="0"/>
              <a:t>10/10/2017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63990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06BD-ECBC-4613-904A-6AC79153D07E}" type="datetime1">
              <a:rPr lang="es-ES" smtClean="0"/>
              <a:t>10/10/2017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80642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0803F-B946-46BE-922C-9E5D88E5722C}" type="datetime1">
              <a:rPr lang="es-ES" smtClean="0"/>
              <a:t>10/10/2017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188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125E-158C-4105-9D93-F48C005BA813}" type="datetime1">
              <a:rPr lang="es-ES" smtClean="0"/>
              <a:t>10/10/2017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392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E1E7-3B42-452B-B35E-8EB5EBD0B2A0}" type="datetime1">
              <a:rPr lang="es-ES" smtClean="0"/>
              <a:t>10/10/2017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3890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83BAD6D-EAEF-4BFF-84D8-5444EF577ADB}" type="datetime1">
              <a:rPr lang="es-ES" smtClean="0"/>
              <a:t>10/10/2017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97752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1948-7945-4A1A-B780-28E2BE8C7C5D}" type="datetime1">
              <a:rPr lang="es-ES" smtClean="0"/>
              <a:t>10/10/2017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9321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361C-1CF8-4B8C-90E0-2CD39B7C65E6}" type="datetime1">
              <a:rPr lang="es-ES" smtClean="0"/>
              <a:t>10/10/2017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45842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59-4FD0-48BE-95BA-7869818C6E80}" type="datetime1">
              <a:rPr lang="es-ES" smtClean="0"/>
              <a:t>10/10/2017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5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E39C-54A6-4F70-B065-C3D15D1B9850}" type="datetime1">
              <a:rPr lang="es-ES" smtClean="0"/>
              <a:t>10/10/2017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4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A916-2A40-44C1-9568-7204EE06A5FB}" type="datetime1">
              <a:rPr lang="es-ES" smtClean="0"/>
              <a:t>10/10/2017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5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16F2A-9833-43A3-9A1F-C19F7935A0B6}" type="datetime1">
              <a:rPr lang="es-ES" smtClean="0"/>
              <a:t>10/10/2017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45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4A78-CC36-453F-8ACD-7AE38F2C07A7}" type="datetime1">
              <a:rPr lang="es-ES" smtClean="0"/>
              <a:t>10/10/2017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369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E1B5-EAD0-41C1-8EA1-3A42C1E73FA1}" type="datetime1">
              <a:rPr lang="es-ES" smtClean="0"/>
              <a:t>10/10/2017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865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B05B8B-EBAF-459F-AD36-AF743E051017}" type="datetime1">
              <a:rPr lang="es-ES" smtClean="0"/>
              <a:t>10/10/2017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19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EB00B37-2169-4322-B0A3-21A076C5992A}" type="datetime1">
              <a:rPr lang="es-ES" smtClean="0"/>
              <a:t>10/10/2017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20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2085283-E7C6-406A-B45E-0E76FF7D602F}" type="datetime1">
              <a:rPr lang="es-ES" smtClean="0"/>
              <a:t>10/10/2017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155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59E8069-2395-4148-99F3-EDD1411B7FDC}" type="datetime1">
              <a:rPr lang="es-ES" smtClean="0"/>
              <a:t>10/10/2017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84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s-ES" sz="6600" smtClean="0"/>
              <a:t>Diseño </a:t>
            </a:r>
            <a:r>
              <a:rPr kumimoji="1" lang="es-ES" sz="6600" dirty="0" smtClean="0"/>
              <a:t>de </a:t>
            </a:r>
            <a:r>
              <a:rPr kumimoji="1" lang="es-ES" sz="6600" dirty="0" err="1" smtClean="0"/>
              <a:t>tests</a:t>
            </a:r>
            <a:r>
              <a:rPr kumimoji="1" lang="es-ES" sz="6600" dirty="0" smtClean="0"/>
              <a:t> basado en criterios</a:t>
            </a:r>
            <a:r>
              <a:rPr kumimoji="1" lang="es-ES" sz="4000" dirty="0"/>
              <a:t/>
            </a:r>
            <a:br>
              <a:rPr kumimoji="1" lang="es-ES" sz="4000" dirty="0"/>
            </a:br>
            <a:endParaRPr lang="en-US" sz="4000" dirty="0"/>
          </a:p>
        </p:txBody>
      </p:sp>
      <p:sp>
        <p:nvSpPr>
          <p:cNvPr id="461831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kumimoji="1" lang="es-ES" sz="3600" dirty="0"/>
              <a:t>Manuel Núñez</a:t>
            </a:r>
            <a:br>
              <a:rPr kumimoji="1" lang="es-ES" sz="3600" dirty="0"/>
            </a:br>
            <a:r>
              <a:rPr kumimoji="1" lang="es-ES" sz="3600" dirty="0"/>
              <a:t>Especificación, Validación y </a:t>
            </a:r>
            <a:r>
              <a:rPr kumimoji="1" lang="es-ES" sz="3600" dirty="0" err="1"/>
              <a:t>Testing</a:t>
            </a:r>
            <a:endParaRPr kumimoji="1" lang="es-ES" sz="3600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683568" y="5733256"/>
            <a:ext cx="7848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Estas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transparencias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están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basadas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las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desarrolladas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por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Ammann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&amp; Offutt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como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acompañamiento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su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libro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Introduction to Software Testing (2</a:t>
            </a:r>
            <a:r>
              <a:rPr lang="en-US" sz="14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Edition)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289071" cy="1450757"/>
          </a:xfrm>
        </p:spPr>
        <p:txBody>
          <a:bodyPr/>
          <a:lstStyle/>
          <a:p>
            <a:r>
              <a:rPr lang="en-US" dirty="0" err="1" smtClean="0"/>
              <a:t>Grado</a:t>
            </a:r>
            <a:r>
              <a:rPr lang="en-US" dirty="0" smtClean="0"/>
              <a:t> de </a:t>
            </a:r>
            <a:r>
              <a:rPr lang="en-US" dirty="0" err="1" smtClean="0"/>
              <a:t>cobertura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463" y="1781273"/>
            <a:ext cx="7554900" cy="892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0070C0"/>
                </a:solidFill>
              </a:rPr>
              <a:t>Porcentaje</a:t>
            </a:r>
            <a:r>
              <a:rPr lang="es-ES" dirty="0" smtClean="0">
                <a:solidFill>
                  <a:schemeClr val="tx1"/>
                </a:solidFill>
              </a:rPr>
              <a:t> de los requisitos de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 satisfechos por los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 de un conjunto.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Especificación, Validación y </a:t>
            </a:r>
            <a:r>
              <a:rPr lang="es-ES" dirty="0" err="1" smtClean="0"/>
              <a:t>Testing</a:t>
            </a:r>
            <a:r>
              <a:rPr lang="es-ES" dirty="0" smtClean="0"/>
              <a:t> (M. G. </a:t>
            </a:r>
            <a:r>
              <a:rPr lang="es-ES" dirty="0" err="1" smtClean="0"/>
              <a:t>Merayo</a:t>
            </a:r>
            <a:r>
              <a:rPr lang="es-ES" dirty="0" smtClean="0"/>
              <a:t> y M. Núñez)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54463" y="2838030"/>
            <a:ext cx="7554900" cy="47525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s-ES" dirty="0" smtClean="0">
                <a:solidFill>
                  <a:schemeClr val="tx1"/>
                </a:solidFill>
              </a:rPr>
              <a:t>Por ejemplo, T2 cumple cuatro de los seis requisitos del criterio “sabor”.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37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289071" cy="1450757"/>
          </a:xfrm>
        </p:spPr>
        <p:txBody>
          <a:bodyPr/>
          <a:lstStyle/>
          <a:p>
            <a:r>
              <a:rPr lang="en-US" dirty="0" smtClean="0"/>
              <a:t>Como </a:t>
            </a:r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criterios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463" y="1781273"/>
            <a:ext cx="7554900" cy="35199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0070C0"/>
                </a:solidFill>
              </a:rPr>
              <a:t>Generar directamente </a:t>
            </a:r>
            <a:r>
              <a:rPr lang="es-ES" dirty="0" smtClean="0">
                <a:solidFill>
                  <a:schemeClr val="tx1"/>
                </a:solidFill>
              </a:rPr>
              <a:t>los valores de test que </a:t>
            </a:r>
            <a:r>
              <a:rPr lang="es-ES" dirty="0" smtClean="0">
                <a:solidFill>
                  <a:srgbClr val="0070C0"/>
                </a:solidFill>
              </a:rPr>
              <a:t>satisfacen </a:t>
            </a:r>
            <a:r>
              <a:rPr lang="es-ES" dirty="0" smtClean="0">
                <a:solidFill>
                  <a:schemeClr val="tx1"/>
                </a:solidFill>
              </a:rPr>
              <a:t>un criterio.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Asumido habitualmente por la comunidad científica.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Modo más obvio de usar los criterios.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Muy difícil de hacer sin usar herramientas.</a:t>
            </a:r>
          </a:p>
          <a:p>
            <a:pPr marL="201168" lvl="1" indent="0">
              <a:buNone/>
            </a:pPr>
            <a:endParaRPr lang="es-ES" sz="2000" dirty="0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es-ES" dirty="0" smtClean="0">
                <a:solidFill>
                  <a:srgbClr val="0070C0"/>
                </a:solidFill>
              </a:rPr>
              <a:t>Generar</a:t>
            </a:r>
            <a:r>
              <a:rPr lang="es-ES" dirty="0" smtClean="0">
                <a:solidFill>
                  <a:schemeClr val="tx1"/>
                </a:solidFill>
              </a:rPr>
              <a:t> valores de test de forma </a:t>
            </a:r>
            <a:r>
              <a:rPr lang="es-ES" dirty="0" smtClean="0">
                <a:solidFill>
                  <a:srgbClr val="0070C0"/>
                </a:solidFill>
              </a:rPr>
              <a:t>externa </a:t>
            </a:r>
            <a:r>
              <a:rPr lang="es-ES" dirty="0" smtClean="0">
                <a:solidFill>
                  <a:schemeClr val="tx1"/>
                </a:solidFill>
              </a:rPr>
              <a:t>y </a:t>
            </a:r>
            <a:r>
              <a:rPr lang="es-ES" dirty="0" smtClean="0">
                <a:solidFill>
                  <a:srgbClr val="0070C0"/>
                </a:solidFill>
              </a:rPr>
              <a:t>medir</a:t>
            </a:r>
            <a:r>
              <a:rPr lang="es-ES" dirty="0" smtClean="0">
                <a:solidFill>
                  <a:schemeClr val="tx1"/>
                </a:solidFill>
              </a:rPr>
              <a:t> su bondad con respeto al criterio.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Usualmente </a:t>
            </a:r>
            <a:r>
              <a:rPr lang="es-ES" sz="2000" dirty="0">
                <a:solidFill>
                  <a:schemeClr val="tx1"/>
                </a:solidFill>
              </a:rPr>
              <a:t>utilizados en la </a:t>
            </a:r>
            <a:r>
              <a:rPr lang="es-ES" sz="2000" dirty="0" smtClean="0">
                <a:solidFill>
                  <a:schemeClr val="tx1"/>
                </a:solidFill>
              </a:rPr>
              <a:t>industria.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Algunas </a:t>
            </a:r>
            <a:r>
              <a:rPr lang="es-ES" sz="2000" dirty="0">
                <a:solidFill>
                  <a:schemeClr val="tx1"/>
                </a:solidFill>
              </a:rPr>
              <a:t>veces son confusos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¿</a:t>
            </a:r>
            <a:r>
              <a:rPr lang="es-ES" sz="2000" dirty="0">
                <a:solidFill>
                  <a:schemeClr val="tx1"/>
                </a:solidFill>
              </a:rPr>
              <a:t>Qué significa no alcanzar 100% de cobertura?</a:t>
            </a:r>
          </a:p>
          <a:p>
            <a:pPr marL="251460" indent="-342900"/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Especificación, Validación y </a:t>
            </a:r>
            <a:r>
              <a:rPr lang="es-ES" dirty="0" err="1" smtClean="0"/>
              <a:t>Testing</a:t>
            </a:r>
            <a:r>
              <a:rPr lang="es-ES" dirty="0" smtClean="0"/>
              <a:t> (M. G. </a:t>
            </a:r>
            <a:r>
              <a:rPr lang="es-ES" dirty="0" err="1" smtClean="0"/>
              <a:t>Merayo</a:t>
            </a:r>
            <a:r>
              <a:rPr lang="es-ES" dirty="0" smtClean="0"/>
              <a:t> y M. Núñez)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22959" y="5157192"/>
            <a:ext cx="7472363" cy="1077218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marL="457200" indent="-457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buFont typeface="Monotype Sorts" charset="2"/>
              <a:buNone/>
            </a:pPr>
            <a:r>
              <a:rPr lang="en-US" sz="3200" dirty="0" smtClean="0">
                <a:latin typeface="Gill Sans MT" panose="020B0502020104020203" pitchFamily="34" charset="0"/>
              </a:rPr>
              <a:t>Los </a:t>
            </a:r>
            <a:r>
              <a:rPr lang="en-US" sz="3200" dirty="0" err="1" smtClean="0">
                <a:latin typeface="Gill Sans MT" panose="020B0502020104020203" pitchFamily="34" charset="0"/>
              </a:rPr>
              <a:t>criterios</a:t>
            </a:r>
            <a:r>
              <a:rPr lang="en-US" sz="3200" dirty="0" smtClean="0">
                <a:latin typeface="Gill Sans MT" panose="020B0502020104020203" pitchFamily="34" charset="0"/>
              </a:rPr>
              <a:t> de testing </a:t>
            </a:r>
            <a:r>
              <a:rPr lang="en-US" sz="3200" dirty="0" err="1" smtClean="0">
                <a:latin typeface="Gill Sans MT" panose="020B0502020104020203" pitchFamily="34" charset="0"/>
              </a:rPr>
              <a:t>también</a:t>
            </a:r>
            <a:r>
              <a:rPr lang="en-US" sz="3200" dirty="0" smtClean="0">
                <a:latin typeface="Gill Sans MT" panose="020B0502020104020203" pitchFamily="34" charset="0"/>
              </a:rPr>
              <a:t> se </a:t>
            </a:r>
            <a:r>
              <a:rPr lang="en-US" sz="3200" dirty="0" err="1" smtClean="0">
                <a:latin typeface="Gill Sans MT" panose="020B0502020104020203" pitchFamily="34" charset="0"/>
              </a:rPr>
              <a:t>llaman</a:t>
            </a:r>
            <a:r>
              <a:rPr lang="en-US" sz="3200" dirty="0" smtClean="0">
                <a:latin typeface="Gill Sans MT" panose="020B0502020104020203" pitchFamily="34" charset="0"/>
              </a:rPr>
              <a:t> </a:t>
            </a:r>
            <a:r>
              <a:rPr lang="en-US" sz="3200" i="1" dirty="0" err="1" smtClean="0">
                <a:latin typeface="Gill Sans MT" panose="020B0502020104020203" pitchFamily="34" charset="0"/>
              </a:rPr>
              <a:t>métricas</a:t>
            </a:r>
            <a:r>
              <a:rPr lang="en-US" sz="3200" dirty="0" smtClean="0">
                <a:latin typeface="Gill Sans MT" panose="020B0502020104020203" pitchFamily="34" charset="0"/>
              </a:rPr>
              <a:t>.</a:t>
            </a:r>
            <a:endParaRPr lang="en-US" sz="3200" u="sng" dirty="0">
              <a:solidFill>
                <a:srgbClr val="FFFF00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75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289071" cy="1450757"/>
          </a:xfrm>
        </p:spPr>
        <p:txBody>
          <a:bodyPr/>
          <a:lstStyle/>
          <a:p>
            <a:r>
              <a:rPr lang="en-US" dirty="0" err="1" smtClean="0"/>
              <a:t>Generadores</a:t>
            </a:r>
            <a:r>
              <a:rPr lang="en-US" dirty="0" smtClean="0"/>
              <a:t> y </a:t>
            </a:r>
            <a:r>
              <a:rPr lang="en-US" dirty="0" err="1" smtClean="0"/>
              <a:t>reconocedores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463" y="1781273"/>
            <a:ext cx="7554900" cy="43120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0070C0"/>
                </a:solidFill>
              </a:rPr>
              <a:t>Generador. </a:t>
            </a:r>
            <a:r>
              <a:rPr lang="es-ES" dirty="0" smtClean="0">
                <a:solidFill>
                  <a:schemeClr val="tx1"/>
                </a:solidFill>
              </a:rPr>
              <a:t>Un procedimiento que genera automáticamente valores que satisfacen un criterio.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70C0"/>
                </a:solidFill>
              </a:rPr>
              <a:t>Reconocedor</a:t>
            </a:r>
            <a:r>
              <a:rPr lang="es-ES" dirty="0" smtClean="0">
                <a:solidFill>
                  <a:schemeClr val="tx1"/>
                </a:solidFill>
              </a:rPr>
              <a:t>. </a:t>
            </a:r>
            <a:r>
              <a:rPr lang="es-ES" dirty="0">
                <a:solidFill>
                  <a:schemeClr val="tx1"/>
                </a:solidFill>
              </a:rPr>
              <a:t>Un procedimiento que </a:t>
            </a:r>
            <a:r>
              <a:rPr lang="es-ES" dirty="0" smtClean="0">
                <a:solidFill>
                  <a:schemeClr val="tx1"/>
                </a:solidFill>
              </a:rPr>
              <a:t>decide si un conjunto de valores de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 satisfacen un criterio.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FF0000"/>
                </a:solidFill>
              </a:rPr>
              <a:t>Ambos</a:t>
            </a:r>
            <a:r>
              <a:rPr lang="es-ES" dirty="0" smtClean="0">
                <a:solidFill>
                  <a:schemeClr val="tx1"/>
                </a:solidFill>
              </a:rPr>
              <a:t> problemas son </a:t>
            </a:r>
            <a:r>
              <a:rPr lang="es-ES" dirty="0" smtClean="0">
                <a:solidFill>
                  <a:srgbClr val="FF0000"/>
                </a:solidFill>
              </a:rPr>
              <a:t>indecidibles</a:t>
            </a:r>
            <a:r>
              <a:rPr lang="es-ES" dirty="0" smtClean="0">
                <a:solidFill>
                  <a:schemeClr val="tx1"/>
                </a:solidFill>
              </a:rPr>
              <a:t> para la mayoría de los criterios.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Usualmente es más fácil reconocer si un conjunto de valores satisface un criterio que generar valores que satisfagan un criterio.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Afortunadamente, existen muchas herramientas para analizar cobertura.</a:t>
            </a: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251460" indent="-342900"/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Especificación, Validación y </a:t>
            </a:r>
            <a:r>
              <a:rPr lang="es-ES" dirty="0" err="1" smtClean="0"/>
              <a:t>Testing</a:t>
            </a:r>
            <a:r>
              <a:rPr lang="es-ES" dirty="0" smtClean="0"/>
              <a:t> (M. G. </a:t>
            </a:r>
            <a:r>
              <a:rPr lang="es-ES" dirty="0" err="1" smtClean="0"/>
              <a:t>Merayo</a:t>
            </a:r>
            <a:r>
              <a:rPr lang="es-ES" dirty="0" smtClean="0"/>
              <a:t> y M. Núñez)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289071" cy="1450757"/>
          </a:xfrm>
        </p:spPr>
        <p:txBody>
          <a:bodyPr/>
          <a:lstStyle/>
          <a:p>
            <a:r>
              <a:rPr lang="en-US" dirty="0" err="1" smtClean="0"/>
              <a:t>Comparación</a:t>
            </a:r>
            <a:r>
              <a:rPr lang="en-US" dirty="0" smtClean="0"/>
              <a:t> de </a:t>
            </a:r>
            <a:r>
              <a:rPr lang="en-US" dirty="0" err="1" smtClean="0"/>
              <a:t>criterios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463" y="1781273"/>
            <a:ext cx="7554900" cy="43120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0070C0"/>
                </a:solidFill>
              </a:rPr>
              <a:t>Subsunción. </a:t>
            </a:r>
            <a:r>
              <a:rPr lang="es-ES" dirty="0" smtClean="0">
                <a:solidFill>
                  <a:schemeClr val="tx1"/>
                </a:solidFill>
              </a:rPr>
              <a:t>El criterio C1 subsume a C2 </a:t>
            </a:r>
            <a:r>
              <a:rPr lang="es-ES" dirty="0" err="1" smtClean="0">
                <a:solidFill>
                  <a:schemeClr val="tx1"/>
                </a:solidFill>
              </a:rPr>
              <a:t>sii</a:t>
            </a:r>
            <a:r>
              <a:rPr lang="es-ES" dirty="0" smtClean="0">
                <a:solidFill>
                  <a:schemeClr val="tx1"/>
                </a:solidFill>
              </a:rPr>
              <a:t> cada conjunto de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 que satisface C1 también satisface C2.</a:t>
            </a: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</a:rPr>
              <a:t>Importante</a:t>
            </a:r>
            <a:r>
              <a:rPr lang="es-ES" dirty="0" smtClean="0">
                <a:solidFill>
                  <a:schemeClr val="tx1"/>
                </a:solidFill>
              </a:rPr>
              <a:t>: Se debe cumplir para </a:t>
            </a:r>
            <a:r>
              <a:rPr lang="es-ES" dirty="0" smtClean="0">
                <a:solidFill>
                  <a:srgbClr val="0070C0"/>
                </a:solidFill>
              </a:rPr>
              <a:t>todos </a:t>
            </a:r>
            <a:r>
              <a:rPr lang="es-ES" dirty="0" smtClean="0">
                <a:solidFill>
                  <a:schemeClr val="tx1"/>
                </a:solidFill>
              </a:rPr>
              <a:t>los conjuntos de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70C0"/>
                </a:solidFill>
              </a:rPr>
              <a:t>Ejemplos</a:t>
            </a:r>
            <a:r>
              <a:rPr lang="es-ES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El criterio de sabor subsume al criterio de color: si comemos de todos los sabores entonces comemos una de cada color.</a:t>
            </a: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Si un conjunto de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 cubre todas las ramas de un programa entonces cubre todas las instrucciones.</a:t>
            </a: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En cualquier caso, subsunción </a:t>
            </a:r>
            <a:r>
              <a:rPr lang="es-ES" dirty="0">
                <a:solidFill>
                  <a:schemeClr val="tx1"/>
                </a:solidFill>
              </a:rPr>
              <a:t>es </a:t>
            </a:r>
            <a:r>
              <a:rPr lang="es-ES" dirty="0" smtClean="0">
                <a:solidFill>
                  <a:schemeClr val="tx1"/>
                </a:solidFill>
              </a:rPr>
              <a:t>una </a:t>
            </a:r>
            <a:r>
              <a:rPr lang="es-ES" dirty="0">
                <a:solidFill>
                  <a:srgbClr val="0070C0"/>
                </a:solidFill>
              </a:rPr>
              <a:t>aproximación grosera </a:t>
            </a:r>
            <a:r>
              <a:rPr lang="es-ES" dirty="0">
                <a:solidFill>
                  <a:schemeClr val="tx1"/>
                </a:solidFill>
              </a:rPr>
              <a:t>de la capacidad de mostrar </a:t>
            </a:r>
            <a:r>
              <a:rPr lang="es-ES" dirty="0" smtClean="0">
                <a:solidFill>
                  <a:schemeClr val="tx1"/>
                </a:solidFill>
              </a:rPr>
              <a:t>defectos y sería necesario tener mejores nociones.</a:t>
            </a: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251460" indent="-342900"/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Especificación, Validación y </a:t>
            </a:r>
            <a:r>
              <a:rPr lang="es-ES" dirty="0" err="1" smtClean="0"/>
              <a:t>Testing</a:t>
            </a:r>
            <a:r>
              <a:rPr lang="es-ES" dirty="0" smtClean="0"/>
              <a:t> (M. G. </a:t>
            </a:r>
            <a:r>
              <a:rPr lang="es-ES" dirty="0" err="1" smtClean="0"/>
              <a:t>Merayo</a:t>
            </a:r>
            <a:r>
              <a:rPr lang="es-ES" dirty="0" smtClean="0"/>
              <a:t> y M. Núñez)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3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289071" cy="1450757"/>
          </a:xfrm>
        </p:spPr>
        <p:txBody>
          <a:bodyPr/>
          <a:lstStyle/>
          <a:p>
            <a:r>
              <a:rPr lang="en-US" dirty="0" err="1" smtClean="0"/>
              <a:t>Ventajas</a:t>
            </a:r>
            <a:r>
              <a:rPr lang="en-US" dirty="0" smtClean="0"/>
              <a:t> de </a:t>
            </a:r>
            <a:r>
              <a:rPr lang="en-US" dirty="0" err="1" smtClean="0"/>
              <a:t>diseñar</a:t>
            </a:r>
            <a:r>
              <a:rPr lang="en-US" dirty="0" smtClean="0"/>
              <a:t> tests </a:t>
            </a:r>
            <a:r>
              <a:rPr lang="en-US" dirty="0" err="1" smtClean="0"/>
              <a:t>basándonos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criterios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463" y="1781273"/>
            <a:ext cx="7554900" cy="43120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Los criterios maximizan el </a:t>
            </a:r>
            <a:r>
              <a:rPr lang="es-ES" dirty="0" smtClean="0">
                <a:solidFill>
                  <a:srgbClr val="0070C0"/>
                </a:solidFill>
              </a:rPr>
              <a:t>beneficio </a:t>
            </a:r>
            <a:r>
              <a:rPr lang="es-ES" dirty="0" smtClean="0">
                <a:solidFill>
                  <a:schemeClr val="tx1"/>
                </a:solidFill>
              </a:rPr>
              <a:t>del tiempo dedicado a </a:t>
            </a:r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r>
              <a:rPr lang="es-ES" dirty="0">
                <a:solidFill>
                  <a:schemeClr val="tx1"/>
                </a:solidFill>
              </a:rPr>
              <a:t>.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</a:p>
          <a:p>
            <a:pPr marL="201168" lvl="1" indent="0">
              <a:buNone/>
            </a:pPr>
            <a:r>
              <a:rPr lang="es-ES" sz="2000" dirty="0" smtClean="0">
                <a:solidFill>
                  <a:srgbClr val="0070C0"/>
                </a:solidFill>
              </a:rPr>
              <a:t>Menos </a:t>
            </a:r>
            <a:r>
              <a:rPr lang="es-ES" sz="2000" dirty="0" err="1" smtClean="0">
                <a:solidFill>
                  <a:srgbClr val="0070C0"/>
                </a:solidFill>
              </a:rPr>
              <a:t>tests</a:t>
            </a:r>
            <a:r>
              <a:rPr lang="es-ES" sz="2000" dirty="0" smtClean="0">
                <a:solidFill>
                  <a:schemeClr val="tx1"/>
                </a:solidFill>
              </a:rPr>
              <a:t> que son </a:t>
            </a:r>
            <a:r>
              <a:rPr lang="es-ES" sz="2000" dirty="0" smtClean="0">
                <a:solidFill>
                  <a:srgbClr val="0070C0"/>
                </a:solidFill>
              </a:rPr>
              <a:t>más efectivos </a:t>
            </a:r>
            <a:r>
              <a:rPr lang="es-ES" sz="2000" dirty="0" smtClean="0">
                <a:solidFill>
                  <a:schemeClr val="tx1"/>
                </a:solidFill>
              </a:rPr>
              <a:t>para encontrar defectos.</a:t>
            </a:r>
            <a:endParaRPr lang="es-E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70C0"/>
                </a:solidFill>
              </a:rPr>
              <a:t>Amplios </a:t>
            </a:r>
            <a:r>
              <a:rPr lang="es-ES" dirty="0" smtClean="0">
                <a:solidFill>
                  <a:schemeClr val="tx1"/>
                </a:solidFill>
              </a:rPr>
              <a:t>conjuntos de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 con mínimo solapamiento.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Trazabilidad en el paso de artefactos software a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Respondemos al “</a:t>
            </a:r>
            <a:r>
              <a:rPr lang="es-ES" sz="2000" dirty="0" smtClean="0">
                <a:solidFill>
                  <a:srgbClr val="0070C0"/>
                </a:solidFill>
              </a:rPr>
              <a:t>por qué”</a:t>
            </a:r>
            <a:r>
              <a:rPr lang="es-ES" sz="2000" dirty="0" smtClean="0">
                <a:solidFill>
                  <a:schemeClr val="tx1"/>
                </a:solidFill>
              </a:rPr>
              <a:t> de cada </a:t>
            </a:r>
            <a:r>
              <a:rPr lang="es-ES" sz="2000" dirty="0" smtClean="0">
                <a:solidFill>
                  <a:schemeClr val="tx1"/>
                </a:solidFill>
              </a:rPr>
              <a:t>test.</a:t>
            </a:r>
            <a:endParaRPr lang="es-ES" sz="2000" dirty="0" smtClean="0">
              <a:solidFill>
                <a:schemeClr val="tx1"/>
              </a:solidFill>
            </a:endParaRP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Nos proporciona un mecanismo para facilitar </a:t>
            </a:r>
            <a:r>
              <a:rPr lang="es-ES" sz="2000" dirty="0" err="1" smtClean="0">
                <a:solidFill>
                  <a:srgbClr val="0070C0"/>
                </a:solidFill>
              </a:rPr>
              <a:t>regression</a:t>
            </a:r>
            <a:r>
              <a:rPr lang="es-ES" sz="2000" dirty="0" smtClean="0">
                <a:solidFill>
                  <a:srgbClr val="0070C0"/>
                </a:solidFill>
              </a:rPr>
              <a:t> </a:t>
            </a:r>
            <a:r>
              <a:rPr lang="es-ES" sz="2000" dirty="0" err="1" smtClean="0">
                <a:solidFill>
                  <a:srgbClr val="0070C0"/>
                </a:solidFill>
              </a:rPr>
              <a:t>testing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Tenemos una </a:t>
            </a:r>
            <a:r>
              <a:rPr lang="es-ES" dirty="0" smtClean="0">
                <a:solidFill>
                  <a:srgbClr val="0070C0"/>
                </a:solidFill>
              </a:rPr>
              <a:t>regla de parada</a:t>
            </a:r>
            <a:r>
              <a:rPr lang="es-ES" dirty="0" smtClean="0">
                <a:solidFill>
                  <a:schemeClr val="tx1"/>
                </a:solidFill>
              </a:rPr>
              <a:t>: nos da una pista sobre el </a:t>
            </a:r>
            <a:r>
              <a:rPr lang="es-ES" dirty="0" smtClean="0">
                <a:solidFill>
                  <a:srgbClr val="0070C0"/>
                </a:solidFill>
              </a:rPr>
              <a:t>número de </a:t>
            </a:r>
            <a:r>
              <a:rPr lang="es-ES" dirty="0" err="1" smtClean="0">
                <a:solidFill>
                  <a:srgbClr val="0070C0"/>
                </a:solidFill>
              </a:rPr>
              <a:t>tests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que necesitamos.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Se </a:t>
            </a:r>
            <a:r>
              <a:rPr lang="es-ES" dirty="0" smtClean="0">
                <a:solidFill>
                  <a:srgbClr val="0070C0"/>
                </a:solidFill>
              </a:rPr>
              <a:t>automatiza </a:t>
            </a:r>
            <a:r>
              <a:rPr lang="es-ES" dirty="0" smtClean="0">
                <a:solidFill>
                  <a:schemeClr val="tx1"/>
                </a:solidFill>
              </a:rPr>
              <a:t>de forma natural.</a:t>
            </a:r>
          </a:p>
          <a:p>
            <a:pPr marL="251460" indent="-342900"/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Especificación, Validación y </a:t>
            </a:r>
            <a:r>
              <a:rPr lang="es-ES" dirty="0" err="1" smtClean="0"/>
              <a:t>Testing</a:t>
            </a:r>
            <a:r>
              <a:rPr lang="es-ES" dirty="0" smtClean="0"/>
              <a:t> (M. G. </a:t>
            </a:r>
            <a:r>
              <a:rPr lang="es-ES" dirty="0" err="1" smtClean="0"/>
              <a:t>Merayo</a:t>
            </a:r>
            <a:r>
              <a:rPr lang="es-ES" dirty="0" smtClean="0"/>
              <a:t> y M. Núñez)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2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289071" cy="1450757"/>
          </a:xfrm>
        </p:spPr>
        <p:txBody>
          <a:bodyPr>
            <a:normAutofit/>
          </a:bodyPr>
          <a:lstStyle/>
          <a:p>
            <a:r>
              <a:rPr lang="en-US" dirty="0" err="1" smtClean="0"/>
              <a:t>Carácterísticas</a:t>
            </a:r>
            <a:r>
              <a:rPr lang="en-US" dirty="0" smtClean="0"/>
              <a:t> de un </a:t>
            </a:r>
            <a:r>
              <a:rPr lang="en-US" dirty="0" err="1" smtClean="0"/>
              <a:t>buen</a:t>
            </a:r>
            <a:r>
              <a:rPr lang="en-US" dirty="0" smtClean="0"/>
              <a:t> </a:t>
            </a:r>
            <a:r>
              <a:rPr lang="en-US" dirty="0" err="1" smtClean="0"/>
              <a:t>criterio</a:t>
            </a:r>
            <a:r>
              <a:rPr lang="en-US" dirty="0" smtClean="0"/>
              <a:t> de </a:t>
            </a:r>
            <a:r>
              <a:rPr lang="en-US" dirty="0" err="1" smtClean="0"/>
              <a:t>cobertura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463" y="1781273"/>
            <a:ext cx="7554900" cy="43120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Debería ser relativamente sencillo calcular los requisitos de test automáticamente.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Generar valores de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 debería poderse hacer eficientemente.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El conjunto de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 resultante debería mostrar tantos defectos como sea posible.</a:t>
            </a: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Especificación, Validación y </a:t>
            </a:r>
            <a:r>
              <a:rPr lang="es-ES" dirty="0" err="1" smtClean="0"/>
              <a:t>Testing</a:t>
            </a:r>
            <a:r>
              <a:rPr lang="es-ES" dirty="0" smtClean="0"/>
              <a:t> (M. G. </a:t>
            </a:r>
            <a:r>
              <a:rPr lang="es-ES" dirty="0" err="1" smtClean="0"/>
              <a:t>Merayo</a:t>
            </a:r>
            <a:r>
              <a:rPr lang="es-ES" dirty="0" smtClean="0"/>
              <a:t> y M. Núñez)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7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289071" cy="1450757"/>
          </a:xfrm>
        </p:spPr>
        <p:txBody>
          <a:bodyPr>
            <a:normAutofit/>
          </a:bodyPr>
          <a:lstStyle/>
          <a:p>
            <a:r>
              <a:rPr lang="en-US" dirty="0" err="1" smtClean="0"/>
              <a:t>Criterios</a:t>
            </a:r>
            <a:r>
              <a:rPr lang="en-US" dirty="0" smtClean="0"/>
              <a:t> de </a:t>
            </a:r>
            <a:r>
              <a:rPr lang="en-US" dirty="0" err="1" smtClean="0"/>
              <a:t>cobertura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463" y="1781273"/>
            <a:ext cx="7554900" cy="43120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, tradicionalmente, es </a:t>
            </a:r>
            <a:r>
              <a:rPr lang="es-ES" dirty="0" smtClean="0">
                <a:solidFill>
                  <a:srgbClr val="0070C0"/>
                </a:solidFill>
              </a:rPr>
              <a:t>caro </a:t>
            </a:r>
            <a:r>
              <a:rPr lang="es-ES" dirty="0" smtClean="0">
                <a:solidFill>
                  <a:schemeClr val="tx1"/>
                </a:solidFill>
              </a:rPr>
              <a:t>e </a:t>
            </a:r>
            <a:r>
              <a:rPr lang="es-ES" dirty="0" smtClean="0">
                <a:solidFill>
                  <a:srgbClr val="0070C0"/>
                </a:solidFill>
              </a:rPr>
              <a:t>intensivo en trabajo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Los criterios formales de cobertura se usan para decidir que </a:t>
            </a:r>
            <a:r>
              <a:rPr lang="es-ES" dirty="0" smtClean="0">
                <a:solidFill>
                  <a:srgbClr val="0070C0"/>
                </a:solidFill>
              </a:rPr>
              <a:t>valores </a:t>
            </a:r>
            <a:r>
              <a:rPr lang="es-ES" dirty="0" smtClean="0">
                <a:solidFill>
                  <a:schemeClr val="tx1"/>
                </a:solidFill>
              </a:rPr>
              <a:t>usamos para los </a:t>
            </a:r>
            <a:r>
              <a:rPr lang="es-ES" dirty="0" smtClean="0">
                <a:solidFill>
                  <a:srgbClr val="0070C0"/>
                </a:solidFill>
              </a:rPr>
              <a:t>inputs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Es más probable que el </a:t>
            </a:r>
            <a:r>
              <a:rPr lang="es-ES" dirty="0" err="1" smtClean="0">
                <a:solidFill>
                  <a:schemeClr val="tx1"/>
                </a:solidFill>
              </a:rPr>
              <a:t>testeador</a:t>
            </a:r>
            <a:r>
              <a:rPr lang="es-ES" dirty="0" smtClean="0">
                <a:solidFill>
                  <a:schemeClr val="tx1"/>
                </a:solidFill>
              </a:rPr>
              <a:t> encuentre </a:t>
            </a:r>
            <a:r>
              <a:rPr lang="es-ES" dirty="0" smtClean="0">
                <a:solidFill>
                  <a:srgbClr val="0070C0"/>
                </a:solidFill>
              </a:rPr>
              <a:t>problemas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Dan mayor confianza en que el software sea de </a:t>
            </a:r>
            <a:r>
              <a:rPr lang="es-ES" dirty="0" smtClean="0">
                <a:solidFill>
                  <a:srgbClr val="0070C0"/>
                </a:solidFill>
              </a:rPr>
              <a:t>alta calidad </a:t>
            </a:r>
            <a:r>
              <a:rPr lang="es-ES" dirty="0" smtClean="0">
                <a:solidFill>
                  <a:schemeClr val="tx1"/>
                </a:solidFill>
              </a:rPr>
              <a:t>y </a:t>
            </a:r>
            <a:r>
              <a:rPr lang="es-ES" dirty="0" smtClean="0">
                <a:solidFill>
                  <a:srgbClr val="0070C0"/>
                </a:solidFill>
              </a:rPr>
              <a:t>fiable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Nos dan una </a:t>
            </a:r>
            <a:r>
              <a:rPr lang="es-ES" dirty="0" smtClean="0">
                <a:solidFill>
                  <a:srgbClr val="0070C0"/>
                </a:solidFill>
              </a:rPr>
              <a:t>regla de parada </a:t>
            </a:r>
            <a:r>
              <a:rPr lang="es-ES" dirty="0" smtClean="0">
                <a:solidFill>
                  <a:schemeClr val="tx1"/>
                </a:solidFill>
              </a:rPr>
              <a:t>para </a:t>
            </a:r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Los criterios hacen que </a:t>
            </a:r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 sea más </a:t>
            </a:r>
            <a:r>
              <a:rPr lang="es-ES" dirty="0" smtClean="0">
                <a:solidFill>
                  <a:srgbClr val="0070C0"/>
                </a:solidFill>
              </a:rPr>
              <a:t>eficiente </a:t>
            </a:r>
            <a:r>
              <a:rPr lang="es-ES" dirty="0" smtClean="0">
                <a:solidFill>
                  <a:schemeClr val="tx1"/>
                </a:solidFill>
              </a:rPr>
              <a:t>y </a:t>
            </a:r>
            <a:r>
              <a:rPr lang="es-ES" dirty="0" smtClean="0">
                <a:solidFill>
                  <a:srgbClr val="0070C0"/>
                </a:solidFill>
              </a:rPr>
              <a:t>efectivo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Especificación, Validación y </a:t>
            </a:r>
            <a:r>
              <a:rPr lang="es-ES" dirty="0" err="1" smtClean="0"/>
              <a:t>Testing</a:t>
            </a:r>
            <a:r>
              <a:rPr lang="es-ES" dirty="0" smtClean="0"/>
              <a:t> (M. G. </a:t>
            </a:r>
            <a:r>
              <a:rPr lang="es-ES" dirty="0" err="1" smtClean="0"/>
              <a:t>Merayo</a:t>
            </a:r>
            <a:r>
              <a:rPr lang="es-ES" dirty="0" smtClean="0"/>
              <a:t> y M. Núñez)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40913" y="4900072"/>
            <a:ext cx="8382000" cy="461665"/>
          </a:xfrm>
          <a:prstGeom prst="rect">
            <a:avLst/>
          </a:prstGeom>
          <a:solidFill>
            <a:srgbClr val="92D05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dirty="0" smtClean="0">
                <a:cs typeface="Arial" pitchFamily="34" charset="0"/>
              </a:rPr>
              <a:t>¿</a:t>
            </a:r>
            <a:r>
              <a:rPr lang="en-US" sz="2400" dirty="0" err="1" smtClean="0">
                <a:cs typeface="Arial" pitchFamily="34" charset="0"/>
              </a:rPr>
              <a:t>Cómo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aplicamos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estas</a:t>
            </a:r>
            <a:r>
              <a:rPr lang="en-US" sz="2400" dirty="0" smtClean="0">
                <a:cs typeface="Arial" pitchFamily="34" charset="0"/>
              </a:rPr>
              <a:t> ideas </a:t>
            </a:r>
            <a:r>
              <a:rPr lang="en-US" sz="2400" dirty="0" err="1" smtClean="0">
                <a:cs typeface="Arial" pitchFamily="34" charset="0"/>
              </a:rPr>
              <a:t>en</a:t>
            </a:r>
            <a:r>
              <a:rPr lang="en-US" sz="2400" dirty="0" smtClean="0">
                <a:cs typeface="Arial" pitchFamily="34" charset="0"/>
              </a:rPr>
              <a:t> la </a:t>
            </a:r>
            <a:r>
              <a:rPr lang="en-US" sz="2400" dirty="0" err="1" smtClean="0">
                <a:cs typeface="Arial" pitchFamily="34" charset="0"/>
              </a:rPr>
              <a:t>práctica</a:t>
            </a:r>
            <a:r>
              <a:rPr lang="en-US" sz="2400" dirty="0" smtClean="0">
                <a:cs typeface="Arial" pitchFamily="34" charset="0"/>
              </a:rPr>
              <a:t>?</a:t>
            </a:r>
            <a:endParaRPr lang="en-US" sz="2400" dirty="0">
              <a:cs typeface="Arial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40913" y="5509941"/>
            <a:ext cx="8382000" cy="461665"/>
          </a:xfrm>
          <a:prstGeom prst="rect">
            <a:avLst/>
          </a:prstGeom>
          <a:solidFill>
            <a:srgbClr val="92D05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dirty="0" err="1" smtClean="0">
                <a:cs typeface="Arial" pitchFamily="34" charset="0"/>
              </a:rPr>
              <a:t>En</a:t>
            </a:r>
            <a:r>
              <a:rPr lang="en-US" sz="2400" dirty="0" smtClean="0">
                <a:cs typeface="Arial" pitchFamily="34" charset="0"/>
              </a:rPr>
              <a:t> primer </a:t>
            </a:r>
            <a:r>
              <a:rPr lang="en-US" sz="2400" dirty="0" err="1" smtClean="0">
                <a:cs typeface="Arial" pitchFamily="34" charset="0"/>
              </a:rPr>
              <a:t>lugar</a:t>
            </a:r>
            <a:r>
              <a:rPr lang="en-US" sz="2400" dirty="0" smtClean="0">
                <a:cs typeface="Arial" pitchFamily="34" charset="0"/>
              </a:rPr>
              <a:t>, ¿</a:t>
            </a:r>
            <a:r>
              <a:rPr lang="en-US" sz="2400" dirty="0" err="1" smtClean="0">
                <a:cs typeface="Arial" pitchFamily="34" charset="0"/>
              </a:rPr>
              <a:t>cómo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mejoramos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los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procesos</a:t>
            </a:r>
            <a:r>
              <a:rPr lang="en-US" sz="2400" dirty="0" smtClean="0">
                <a:cs typeface="Arial" pitchFamily="34" charset="0"/>
              </a:rPr>
              <a:t> de testing?</a:t>
            </a:r>
            <a:endParaRPr lang="en-US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43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289071" cy="1450757"/>
          </a:xfrm>
        </p:spPr>
        <p:txBody>
          <a:bodyPr>
            <a:normAutofit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mejorar</a:t>
            </a:r>
            <a:r>
              <a:rPr lang="en-US" dirty="0" smtClean="0"/>
              <a:t> testing?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463" y="1781273"/>
            <a:ext cx="7554900" cy="43120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Los </a:t>
            </a:r>
            <a:r>
              <a:rPr lang="es-ES" dirty="0" err="1" smtClean="0">
                <a:solidFill>
                  <a:schemeClr val="tx1"/>
                </a:solidFill>
              </a:rPr>
              <a:t>testeadores</a:t>
            </a:r>
            <a:r>
              <a:rPr lang="es-ES" dirty="0" smtClean="0">
                <a:solidFill>
                  <a:schemeClr val="tx1"/>
                </a:solidFill>
              </a:rPr>
              <a:t> necesitan más y mejores </a:t>
            </a:r>
            <a:r>
              <a:rPr lang="es-ES" dirty="0" smtClean="0">
                <a:solidFill>
                  <a:srgbClr val="0070C0"/>
                </a:solidFill>
              </a:rPr>
              <a:t>herramientas software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Los </a:t>
            </a:r>
            <a:r>
              <a:rPr lang="es-ES" dirty="0" err="1" smtClean="0">
                <a:solidFill>
                  <a:schemeClr val="tx1"/>
                </a:solidFill>
              </a:rPr>
              <a:t>testeadores</a:t>
            </a:r>
            <a:r>
              <a:rPr lang="es-ES" dirty="0" smtClean="0">
                <a:solidFill>
                  <a:schemeClr val="tx1"/>
                </a:solidFill>
              </a:rPr>
              <a:t> necesitan adoptar </a:t>
            </a:r>
            <a:r>
              <a:rPr lang="es-ES" dirty="0" smtClean="0">
                <a:solidFill>
                  <a:srgbClr val="0070C0"/>
                </a:solidFill>
              </a:rPr>
              <a:t>técnicas </a:t>
            </a:r>
            <a:r>
              <a:rPr lang="es-ES" dirty="0" smtClean="0">
                <a:solidFill>
                  <a:schemeClr val="tx1"/>
                </a:solidFill>
              </a:rPr>
              <a:t>que lleven a que </a:t>
            </a:r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 sea más </a:t>
            </a:r>
            <a:r>
              <a:rPr lang="es-ES" dirty="0" smtClean="0">
                <a:solidFill>
                  <a:srgbClr val="0070C0"/>
                </a:solidFill>
              </a:rPr>
              <a:t>efectivo </a:t>
            </a:r>
            <a:r>
              <a:rPr lang="es-ES" dirty="0" smtClean="0">
                <a:solidFill>
                  <a:schemeClr val="tx1"/>
                </a:solidFill>
              </a:rPr>
              <a:t>y </a:t>
            </a:r>
            <a:r>
              <a:rPr lang="es-ES" dirty="0" smtClean="0">
                <a:solidFill>
                  <a:srgbClr val="0070C0"/>
                </a:solidFill>
              </a:rPr>
              <a:t>eficiente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Necesitan más </a:t>
            </a:r>
            <a:r>
              <a:rPr lang="es-ES" sz="2000" dirty="0" smtClean="0">
                <a:solidFill>
                  <a:srgbClr val="0070C0"/>
                </a:solidFill>
              </a:rPr>
              <a:t>formación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Diferentes estrategias de </a:t>
            </a:r>
            <a:r>
              <a:rPr lang="es-ES" sz="2000" dirty="0" smtClean="0">
                <a:solidFill>
                  <a:srgbClr val="0070C0"/>
                </a:solidFill>
              </a:rPr>
              <a:t>gestión</a:t>
            </a:r>
            <a:r>
              <a:rPr lang="es-ES" sz="2000" dirty="0" smtClean="0">
                <a:solidFill>
                  <a:schemeClr val="tx1"/>
                </a:solidFill>
              </a:rPr>
              <a:t> de las organizaciones.</a:t>
            </a: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Equipos de </a:t>
            </a:r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 y QA (</a:t>
            </a:r>
            <a:r>
              <a:rPr lang="es-ES" dirty="0" err="1" smtClean="0">
                <a:solidFill>
                  <a:schemeClr val="tx1"/>
                </a:solidFill>
              </a:rPr>
              <a:t>Quality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Assurance</a:t>
            </a:r>
            <a:r>
              <a:rPr lang="es-ES" dirty="0" smtClean="0">
                <a:solidFill>
                  <a:schemeClr val="tx1"/>
                </a:solidFill>
              </a:rPr>
              <a:t>) necesitan obtener </a:t>
            </a:r>
            <a:r>
              <a:rPr lang="es-ES" dirty="0" smtClean="0">
                <a:solidFill>
                  <a:srgbClr val="0070C0"/>
                </a:solidFill>
              </a:rPr>
              <a:t>competencias técnicas</a:t>
            </a:r>
            <a:r>
              <a:rPr lang="es-ES" dirty="0" smtClean="0">
                <a:solidFill>
                  <a:schemeClr val="tx1"/>
                </a:solidFill>
              </a:rPr>
              <a:t>. Por el contrario, las competencias de los </a:t>
            </a:r>
            <a:r>
              <a:rPr lang="es-ES" dirty="0" smtClean="0">
                <a:solidFill>
                  <a:srgbClr val="0070C0"/>
                </a:solidFill>
              </a:rPr>
              <a:t>desarrolladores </a:t>
            </a:r>
            <a:r>
              <a:rPr lang="es-ES" dirty="0" smtClean="0">
                <a:solidFill>
                  <a:schemeClr val="tx1"/>
                </a:solidFill>
              </a:rPr>
              <a:t>han incrementado notablemente.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Equipos de </a:t>
            </a:r>
            <a:r>
              <a:rPr lang="es-ES" dirty="0" err="1">
                <a:solidFill>
                  <a:schemeClr val="tx1"/>
                </a:solidFill>
              </a:rPr>
              <a:t>testing</a:t>
            </a:r>
            <a:r>
              <a:rPr lang="es-ES" dirty="0">
                <a:solidFill>
                  <a:schemeClr val="tx1"/>
                </a:solidFill>
              </a:rPr>
              <a:t> y QA (</a:t>
            </a:r>
            <a:r>
              <a:rPr lang="es-ES" dirty="0" err="1">
                <a:solidFill>
                  <a:schemeClr val="tx1"/>
                </a:solidFill>
              </a:rPr>
              <a:t>Quality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Assurance</a:t>
            </a:r>
            <a:r>
              <a:rPr lang="es-ES" dirty="0">
                <a:solidFill>
                  <a:schemeClr val="tx1"/>
                </a:solidFill>
              </a:rPr>
              <a:t>) necesitan </a:t>
            </a:r>
            <a:r>
              <a:rPr lang="es-ES" dirty="0" smtClean="0">
                <a:solidFill>
                  <a:srgbClr val="0070C0"/>
                </a:solidFill>
              </a:rPr>
              <a:t>especializarse </a:t>
            </a:r>
            <a:r>
              <a:rPr lang="es-ES" dirty="0" smtClean="0">
                <a:solidFill>
                  <a:schemeClr val="tx1"/>
                </a:solidFill>
              </a:rPr>
              <a:t>más. Esta era la tendencia en los 1990s para los equipos de desarrollo.</a:t>
            </a: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Especificación, Validación y </a:t>
            </a:r>
            <a:r>
              <a:rPr lang="es-ES" dirty="0" err="1" smtClean="0"/>
              <a:t>Testing</a:t>
            </a:r>
            <a:r>
              <a:rPr lang="es-ES" dirty="0" smtClean="0"/>
              <a:t> (M. G. </a:t>
            </a:r>
            <a:r>
              <a:rPr lang="es-ES" dirty="0" err="1" smtClean="0"/>
              <a:t>Merayo</a:t>
            </a:r>
            <a:r>
              <a:rPr lang="es-ES" dirty="0" smtClean="0"/>
              <a:t> y M. Núñez)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9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289071" cy="1450757"/>
          </a:xfrm>
        </p:spPr>
        <p:txBody>
          <a:bodyPr>
            <a:normAutofit/>
          </a:bodyPr>
          <a:lstStyle/>
          <a:p>
            <a:r>
              <a:rPr lang="en-US" dirty="0" err="1" smtClean="0"/>
              <a:t>Cuatro</a:t>
            </a:r>
            <a:r>
              <a:rPr lang="en-US" dirty="0" smtClean="0"/>
              <a:t> </a:t>
            </a:r>
            <a:r>
              <a:rPr lang="en-US" dirty="0" err="1" smtClean="0"/>
              <a:t>barreras</a:t>
            </a:r>
            <a:r>
              <a:rPr lang="en-US" dirty="0" smtClean="0"/>
              <a:t> al </a:t>
            </a:r>
            <a:r>
              <a:rPr lang="en-US" dirty="0" err="1" smtClean="0"/>
              <a:t>cambio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463" y="1781273"/>
            <a:ext cx="7554900" cy="4312023"/>
          </a:xfrm>
        </p:spPr>
        <p:txBody>
          <a:bodyPr>
            <a:noAutofit/>
          </a:bodyPr>
          <a:lstStyle/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" dirty="0" smtClean="0">
                <a:solidFill>
                  <a:srgbClr val="FF0000"/>
                </a:solidFill>
              </a:rPr>
              <a:t>Falta de formación universitaria en </a:t>
            </a:r>
            <a:r>
              <a:rPr lang="es-ES" dirty="0" err="1" smtClean="0">
                <a:solidFill>
                  <a:srgbClr val="FF0000"/>
                </a:solidFill>
              </a:rPr>
              <a:t>testing</a:t>
            </a:r>
            <a:r>
              <a:rPr lang="es-ES" dirty="0" smtClean="0">
                <a:solidFill>
                  <a:srgbClr val="FF0000"/>
                </a:solidFill>
              </a:rPr>
              <a:t>.</a:t>
            </a:r>
          </a:p>
          <a:p>
            <a:pPr marL="475488" lvl="2" indent="0">
              <a:buClr>
                <a:schemeClr val="tx1"/>
              </a:buCl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Microsoft y Google </a:t>
            </a:r>
            <a:r>
              <a:rPr lang="en-US" sz="2000" dirty="0" err="1" smtClean="0">
                <a:solidFill>
                  <a:schemeClr val="tx1"/>
                </a:solidFill>
              </a:rPr>
              <a:t>dicen</a:t>
            </a:r>
            <a:r>
              <a:rPr lang="en-US" sz="2000" dirty="0" smtClean="0">
                <a:solidFill>
                  <a:schemeClr val="tx1"/>
                </a:solidFill>
              </a:rPr>
              <a:t> que la </a:t>
            </a:r>
            <a:r>
              <a:rPr lang="en-US" sz="2000" dirty="0" err="1" smtClean="0">
                <a:solidFill>
                  <a:schemeClr val="tx1"/>
                </a:solidFill>
              </a:rPr>
              <a:t>mitad</a:t>
            </a:r>
            <a:r>
              <a:rPr lang="en-US" sz="2000" dirty="0" smtClean="0">
                <a:solidFill>
                  <a:schemeClr val="tx1"/>
                </a:solidFill>
              </a:rPr>
              <a:t> de </a:t>
            </a:r>
            <a:r>
              <a:rPr lang="en-US" sz="2000" dirty="0" err="1" smtClean="0">
                <a:solidFill>
                  <a:schemeClr val="tx1"/>
                </a:solidFill>
              </a:rPr>
              <a:t>sus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ingenieros</a:t>
            </a:r>
            <a:r>
              <a:rPr lang="en-US" sz="2000" dirty="0" smtClean="0">
                <a:solidFill>
                  <a:schemeClr val="tx1"/>
                </a:solidFill>
              </a:rPr>
              <a:t> son </a:t>
            </a:r>
            <a:r>
              <a:rPr lang="en-US" sz="2000" dirty="0" err="1" smtClean="0">
                <a:solidFill>
                  <a:schemeClr val="tx1"/>
                </a:solidFill>
              </a:rPr>
              <a:t>testeadores</a:t>
            </a:r>
            <a:r>
              <a:rPr lang="en-US" sz="2000" dirty="0" smtClean="0">
                <a:solidFill>
                  <a:schemeClr val="tx1"/>
                </a:solidFill>
              </a:rPr>
              <a:t>…. </a:t>
            </a:r>
            <a:r>
              <a:rPr lang="en-US" sz="2000" dirty="0" err="1" smtClean="0">
                <a:solidFill>
                  <a:srgbClr val="0070C0"/>
                </a:solidFill>
              </a:rPr>
              <a:t>los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programadores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testean</a:t>
            </a:r>
            <a:r>
              <a:rPr lang="en-US" sz="2000" dirty="0" smtClean="0">
                <a:solidFill>
                  <a:srgbClr val="0070C0"/>
                </a:solidFill>
              </a:rPr>
              <a:t> la </a:t>
            </a:r>
            <a:r>
              <a:rPr lang="en-US" sz="2000" dirty="0" err="1" smtClean="0">
                <a:solidFill>
                  <a:srgbClr val="0070C0"/>
                </a:solidFill>
              </a:rPr>
              <a:t>mitad</a:t>
            </a:r>
            <a:r>
              <a:rPr lang="en-US" sz="2000" dirty="0" smtClean="0">
                <a:solidFill>
                  <a:srgbClr val="0070C0"/>
                </a:solidFill>
              </a:rPr>
              <a:t> del </a:t>
            </a:r>
            <a:r>
              <a:rPr lang="en-US" sz="2000" dirty="0" err="1" smtClean="0">
                <a:solidFill>
                  <a:srgbClr val="0070C0"/>
                </a:solidFill>
              </a:rPr>
              <a:t>tiempo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475488" lvl="2" indent="0">
              <a:buClr>
                <a:schemeClr val="tx1"/>
              </a:buCl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De </a:t>
            </a:r>
            <a:r>
              <a:rPr lang="en-US" sz="2000" dirty="0" err="1" smtClean="0">
                <a:solidFill>
                  <a:schemeClr val="tx1"/>
                </a:solidFill>
              </a:rPr>
              <a:t>hecho</a:t>
            </a:r>
            <a:r>
              <a:rPr lang="en-US" sz="2000" dirty="0" smtClean="0">
                <a:solidFill>
                  <a:schemeClr val="tx1"/>
                </a:solidFill>
              </a:rPr>
              <a:t>, no </a:t>
            </a:r>
            <a:r>
              <a:rPr lang="en-US" sz="2000" dirty="0" err="1" smtClean="0">
                <a:solidFill>
                  <a:schemeClr val="tx1"/>
                </a:solidFill>
              </a:rPr>
              <a:t>existen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en</a:t>
            </a:r>
            <a:r>
              <a:rPr lang="en-US" sz="2000" dirty="0" smtClean="0">
                <a:solidFill>
                  <a:schemeClr val="tx1"/>
                </a:solidFill>
              </a:rPr>
              <a:t> USA </a:t>
            </a:r>
            <a:r>
              <a:rPr lang="en-US" sz="2000" dirty="0" err="1" smtClean="0">
                <a:solidFill>
                  <a:schemeClr val="tx1"/>
                </a:solidFill>
              </a:rPr>
              <a:t>grados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ni</a:t>
            </a:r>
            <a:r>
              <a:rPr lang="en-US" sz="2000" dirty="0" smtClean="0">
                <a:solidFill>
                  <a:schemeClr val="tx1"/>
                </a:solidFill>
              </a:rPr>
              <a:t> masters </a:t>
            </a:r>
            <a:r>
              <a:rPr lang="en-US" sz="2000" dirty="0" err="1" smtClean="0">
                <a:solidFill>
                  <a:schemeClr val="tx1"/>
                </a:solidFill>
              </a:rPr>
              <a:t>en</a:t>
            </a:r>
            <a:r>
              <a:rPr lang="en-US" sz="2000" dirty="0" smtClean="0">
                <a:solidFill>
                  <a:schemeClr val="tx1"/>
                </a:solidFill>
              </a:rPr>
              <a:t> CS que </a:t>
            </a:r>
            <a:r>
              <a:rPr lang="en-US" sz="2000" dirty="0" err="1" smtClean="0">
                <a:solidFill>
                  <a:schemeClr val="tx1"/>
                </a:solidFill>
              </a:rPr>
              <a:t>requieran</a:t>
            </a:r>
            <a:r>
              <a:rPr lang="en-US" sz="2000" dirty="0" smtClean="0">
                <a:solidFill>
                  <a:schemeClr val="tx1"/>
                </a:solidFill>
              </a:rPr>
              <a:t> testing. </a:t>
            </a:r>
            <a:r>
              <a:rPr lang="en-US" sz="2000" dirty="0" err="1" smtClean="0">
                <a:solidFill>
                  <a:schemeClr val="tx1"/>
                </a:solidFill>
              </a:rPr>
              <a:t>Aproximadamente</a:t>
            </a:r>
            <a:r>
              <a:rPr lang="en-US" sz="2000" dirty="0" smtClean="0">
                <a:solidFill>
                  <a:schemeClr val="tx1"/>
                </a:solidFill>
              </a:rPr>
              <a:t> hay 50 </a:t>
            </a:r>
            <a:r>
              <a:rPr lang="en-US" sz="2000" dirty="0" err="1" smtClean="0">
                <a:solidFill>
                  <a:schemeClr val="tx1"/>
                </a:solidFill>
              </a:rPr>
              <a:t>cursos</a:t>
            </a:r>
            <a:r>
              <a:rPr lang="en-US" sz="2000" dirty="0" smtClean="0">
                <a:solidFill>
                  <a:schemeClr val="tx1"/>
                </a:solidFill>
              </a:rPr>
              <a:t> de testing </a:t>
            </a:r>
            <a:r>
              <a:rPr lang="en-US" sz="2000" dirty="0" err="1" smtClean="0">
                <a:solidFill>
                  <a:schemeClr val="tx1"/>
                </a:solidFill>
              </a:rPr>
              <a:t>en</a:t>
            </a:r>
            <a:r>
              <a:rPr lang="en-US" sz="2000" dirty="0" smtClean="0">
                <a:solidFill>
                  <a:schemeClr val="tx1"/>
                </a:solidFill>
              </a:rPr>
              <a:t> USA.</a:t>
            </a:r>
          </a:p>
          <a:p>
            <a:pPr marL="475488" lvl="2" indent="0">
              <a:buClr>
                <a:schemeClr val="tx1"/>
              </a:buClr>
              <a:buNone/>
            </a:pPr>
            <a:endParaRPr lang="es-ES" dirty="0" smtClean="0">
              <a:solidFill>
                <a:srgbClr val="FF0000"/>
              </a:solidFill>
            </a:endParaRP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" dirty="0" smtClean="0">
                <a:solidFill>
                  <a:srgbClr val="FF0000"/>
                </a:solidFill>
              </a:rPr>
              <a:t>Necesidad de cambiar el proceso.</a:t>
            </a:r>
          </a:p>
          <a:p>
            <a:pPr marL="475488" lvl="2" indent="0">
              <a:buClr>
                <a:schemeClr val="tx1"/>
              </a:buCl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La </a:t>
            </a:r>
            <a:r>
              <a:rPr lang="en-US" sz="2000" dirty="0" err="1" smtClean="0">
                <a:solidFill>
                  <a:schemeClr val="tx1"/>
                </a:solidFill>
              </a:rPr>
              <a:t>adopción</a:t>
            </a:r>
            <a:r>
              <a:rPr lang="en-US" sz="2000" dirty="0" smtClean="0">
                <a:solidFill>
                  <a:schemeClr val="tx1"/>
                </a:solidFill>
              </a:rPr>
              <a:t> de las </a:t>
            </a:r>
            <a:r>
              <a:rPr lang="en-US" sz="2000" dirty="0" err="1" smtClean="0">
                <a:solidFill>
                  <a:schemeClr val="tx1"/>
                </a:solidFill>
              </a:rPr>
              <a:t>técnicas</a:t>
            </a:r>
            <a:r>
              <a:rPr lang="en-US" sz="2000" dirty="0" smtClean="0">
                <a:solidFill>
                  <a:schemeClr val="tx1"/>
                </a:solidFill>
              </a:rPr>
              <a:t> y </a:t>
            </a:r>
            <a:r>
              <a:rPr lang="en-US" sz="2000" dirty="0" err="1" smtClean="0">
                <a:solidFill>
                  <a:schemeClr val="tx1"/>
                </a:solidFill>
              </a:rPr>
              <a:t>herramientas</a:t>
            </a:r>
            <a:r>
              <a:rPr lang="en-US" sz="2000" dirty="0" smtClean="0">
                <a:solidFill>
                  <a:schemeClr val="tx1"/>
                </a:solidFill>
              </a:rPr>
              <a:t> de testing </a:t>
            </a:r>
            <a:r>
              <a:rPr lang="en-US" sz="2000" dirty="0" err="1" smtClean="0">
                <a:solidFill>
                  <a:schemeClr val="tx1"/>
                </a:solidFill>
              </a:rPr>
              <a:t>requieren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cambios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en</a:t>
            </a:r>
            <a:r>
              <a:rPr lang="en-US" sz="2000" dirty="0" smtClean="0">
                <a:solidFill>
                  <a:srgbClr val="0070C0"/>
                </a:solidFill>
              </a:rPr>
              <a:t> el </a:t>
            </a:r>
            <a:r>
              <a:rPr lang="en-US" sz="2000" dirty="0" err="1" smtClean="0">
                <a:solidFill>
                  <a:srgbClr val="0070C0"/>
                </a:solidFill>
              </a:rPr>
              <a:t>proceso</a:t>
            </a:r>
            <a:r>
              <a:rPr lang="en-US" sz="2000" dirty="0" smtClean="0">
                <a:solidFill>
                  <a:srgbClr val="0070C0"/>
                </a:solidFill>
              </a:rPr>
              <a:t> de </a:t>
            </a:r>
            <a:r>
              <a:rPr lang="en-US" sz="2000" dirty="0" err="1" smtClean="0">
                <a:solidFill>
                  <a:srgbClr val="0070C0"/>
                </a:solidFill>
              </a:rPr>
              <a:t>desarrollo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475488" lvl="2" indent="0">
              <a:buClr>
                <a:schemeClr val="tx1"/>
              </a:buClr>
              <a:buNone/>
            </a:pPr>
            <a:r>
              <a:rPr lang="en-US" sz="2000" dirty="0" err="1" smtClean="0">
                <a:solidFill>
                  <a:schemeClr val="tx1"/>
                </a:solidFill>
              </a:rPr>
              <a:t>Esto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demasiado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caro</a:t>
            </a:r>
            <a:r>
              <a:rPr lang="en-US" sz="2000" dirty="0" smtClean="0">
                <a:solidFill>
                  <a:schemeClr val="tx1"/>
                </a:solidFill>
              </a:rPr>
              <a:t> para la </a:t>
            </a:r>
            <a:r>
              <a:rPr lang="en-US" sz="2000" dirty="0" err="1" smtClean="0">
                <a:solidFill>
                  <a:schemeClr val="tx1"/>
                </a:solidFill>
              </a:rPr>
              <a:t>mayoría</a:t>
            </a:r>
            <a:r>
              <a:rPr lang="en-US" sz="2000" dirty="0" smtClean="0">
                <a:solidFill>
                  <a:schemeClr val="tx1"/>
                </a:solidFill>
              </a:rPr>
              <a:t> de las </a:t>
            </a:r>
            <a:r>
              <a:rPr lang="en-US" sz="2000" dirty="0" err="1" smtClean="0">
                <a:solidFill>
                  <a:schemeClr val="tx1"/>
                </a:solidFill>
              </a:rPr>
              <a:t>compañías</a:t>
            </a:r>
            <a:r>
              <a:rPr lang="en-US" sz="2000" dirty="0" smtClean="0">
                <a:solidFill>
                  <a:schemeClr val="tx1"/>
                </a:solidFill>
              </a:rPr>
              <a:t> que </a:t>
            </a:r>
            <a:r>
              <a:rPr lang="en-US" sz="2000" dirty="0" err="1" smtClean="0">
                <a:solidFill>
                  <a:schemeClr val="tx1"/>
                </a:solidFill>
              </a:rPr>
              <a:t>producen</a:t>
            </a:r>
            <a:r>
              <a:rPr lang="en-US" sz="2000" dirty="0" smtClean="0">
                <a:solidFill>
                  <a:schemeClr val="tx1"/>
                </a:solidFill>
              </a:rPr>
              <a:t> software.</a:t>
            </a:r>
            <a:endParaRPr lang="es-E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Especificación, Validación y </a:t>
            </a:r>
            <a:r>
              <a:rPr lang="es-ES" dirty="0" err="1" smtClean="0"/>
              <a:t>Testing</a:t>
            </a:r>
            <a:r>
              <a:rPr lang="es-ES" dirty="0" smtClean="0"/>
              <a:t> (M. G. </a:t>
            </a:r>
            <a:r>
              <a:rPr lang="es-ES" dirty="0" err="1" smtClean="0"/>
              <a:t>Merayo</a:t>
            </a:r>
            <a:r>
              <a:rPr lang="es-ES" dirty="0" smtClean="0"/>
              <a:t> y M. Núñez)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7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289071" cy="1450757"/>
          </a:xfrm>
        </p:spPr>
        <p:txBody>
          <a:bodyPr>
            <a:normAutofit/>
          </a:bodyPr>
          <a:lstStyle/>
          <a:p>
            <a:r>
              <a:rPr lang="en-US" dirty="0" err="1" smtClean="0"/>
              <a:t>Cuatro</a:t>
            </a:r>
            <a:r>
              <a:rPr lang="en-US" dirty="0" smtClean="0"/>
              <a:t> </a:t>
            </a:r>
            <a:r>
              <a:rPr lang="en-US" dirty="0" err="1" smtClean="0"/>
              <a:t>barreras</a:t>
            </a:r>
            <a:r>
              <a:rPr lang="en-US" dirty="0" smtClean="0"/>
              <a:t> al </a:t>
            </a:r>
            <a:r>
              <a:rPr lang="en-US" dirty="0" err="1" smtClean="0"/>
              <a:t>cambio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463" y="1781273"/>
            <a:ext cx="7554900" cy="4312023"/>
          </a:xfrm>
        </p:spPr>
        <p:txBody>
          <a:bodyPr>
            <a:noAutofit/>
          </a:bodyPr>
          <a:lstStyle/>
          <a:p>
            <a:pPr marL="457200" indent="-457200">
              <a:buClr>
                <a:schemeClr val="tx1"/>
              </a:buClr>
              <a:buFont typeface="+mj-lt"/>
              <a:buAutoNum type="arabicPeriod" startAt="3"/>
            </a:pPr>
            <a:r>
              <a:rPr lang="es-ES" dirty="0" smtClean="0">
                <a:solidFill>
                  <a:srgbClr val="FF0000"/>
                </a:solidFill>
              </a:rPr>
              <a:t>Usabilidad de las herramientas.</a:t>
            </a:r>
          </a:p>
          <a:p>
            <a:pPr marL="475488" lvl="2" indent="0">
              <a:buClr>
                <a:schemeClr val="tx1"/>
              </a:buClr>
              <a:buNone/>
            </a:pPr>
            <a:r>
              <a:rPr lang="es-ES" sz="2000" dirty="0" smtClean="0">
                <a:solidFill>
                  <a:schemeClr val="tx1"/>
                </a:solidFill>
              </a:rPr>
              <a:t>Muchas </a:t>
            </a:r>
            <a:r>
              <a:rPr lang="es-ES" sz="2000" dirty="0" smtClean="0">
                <a:solidFill>
                  <a:srgbClr val="0070C0"/>
                </a:solidFill>
              </a:rPr>
              <a:t>herramientas</a:t>
            </a:r>
            <a:r>
              <a:rPr lang="es-ES" sz="2000" dirty="0" smtClean="0">
                <a:solidFill>
                  <a:schemeClr val="tx1"/>
                </a:solidFill>
              </a:rPr>
              <a:t> de </a:t>
            </a:r>
            <a:r>
              <a:rPr lang="es-ES" sz="2000" dirty="0" err="1" smtClean="0">
                <a:solidFill>
                  <a:schemeClr val="tx1"/>
                </a:solidFill>
              </a:rPr>
              <a:t>testing</a:t>
            </a:r>
            <a:r>
              <a:rPr lang="es-ES" sz="2000" dirty="0" smtClean="0">
                <a:solidFill>
                  <a:schemeClr val="tx1"/>
                </a:solidFill>
              </a:rPr>
              <a:t> requieren que el usuario conozca la </a:t>
            </a:r>
            <a:r>
              <a:rPr lang="es-ES" sz="2000" dirty="0" smtClean="0">
                <a:solidFill>
                  <a:srgbClr val="0070C0"/>
                </a:solidFill>
              </a:rPr>
              <a:t>teoría subyacente </a:t>
            </a:r>
            <a:r>
              <a:rPr lang="es-ES" sz="2000" dirty="0" smtClean="0">
                <a:solidFill>
                  <a:schemeClr val="tx1"/>
                </a:solidFill>
              </a:rPr>
              <a:t>para usarlas.</a:t>
            </a:r>
          </a:p>
          <a:p>
            <a:pPr marL="475488" lvl="2" indent="0">
              <a:buClr>
                <a:schemeClr val="tx1"/>
              </a:buClr>
              <a:buNone/>
            </a:pPr>
            <a:r>
              <a:rPr lang="es-ES" sz="2000" dirty="0" smtClean="0">
                <a:solidFill>
                  <a:schemeClr val="tx1"/>
                </a:solidFill>
              </a:rPr>
              <a:t>¿Necesitamos conocer como funciona un motor de combustión para conducir un coche?</a:t>
            </a:r>
          </a:p>
          <a:p>
            <a:pPr marL="475488" lvl="2" indent="0">
              <a:buClr>
                <a:schemeClr val="tx1"/>
              </a:buClr>
              <a:buNone/>
            </a:pPr>
            <a:r>
              <a:rPr lang="es-ES" sz="2000" dirty="0">
                <a:solidFill>
                  <a:schemeClr val="tx1"/>
                </a:solidFill>
              </a:rPr>
              <a:t>¿Necesitamos conocer </a:t>
            </a:r>
            <a:r>
              <a:rPr lang="es-ES" sz="2000" dirty="0" err="1" smtClean="0">
                <a:solidFill>
                  <a:schemeClr val="tx1"/>
                </a:solidFill>
              </a:rPr>
              <a:t>parsing</a:t>
            </a:r>
            <a:r>
              <a:rPr lang="es-ES" sz="2000" dirty="0" smtClean="0">
                <a:solidFill>
                  <a:schemeClr val="tx1"/>
                </a:solidFill>
              </a:rPr>
              <a:t> y generación de código para usar un compilador?</a:t>
            </a:r>
            <a:endParaRPr lang="es-ES" dirty="0" smtClean="0">
              <a:solidFill>
                <a:srgbClr val="FF0000"/>
              </a:solidFill>
            </a:endParaRPr>
          </a:p>
          <a:p>
            <a:pPr marL="457200" indent="-457200">
              <a:buClr>
                <a:schemeClr val="tx1"/>
              </a:buClr>
              <a:buFont typeface="+mj-lt"/>
              <a:buAutoNum type="arabicPeriod" startAt="3"/>
            </a:pPr>
            <a:endParaRPr lang="es-ES" dirty="0" smtClean="0">
              <a:solidFill>
                <a:srgbClr val="FF0000"/>
              </a:solidFill>
            </a:endParaRPr>
          </a:p>
          <a:p>
            <a:pPr marL="457200" indent="-457200">
              <a:buClr>
                <a:schemeClr val="tx1"/>
              </a:buClr>
              <a:buFont typeface="+mj-lt"/>
              <a:buAutoNum type="arabicPeriod" startAt="3"/>
            </a:pPr>
            <a:r>
              <a:rPr lang="es-ES" smtClean="0">
                <a:solidFill>
                  <a:srgbClr val="FF0000"/>
                </a:solidFill>
              </a:rPr>
              <a:t>Herramientas </a:t>
            </a:r>
            <a:r>
              <a:rPr lang="es-ES" dirty="0" smtClean="0">
                <a:solidFill>
                  <a:srgbClr val="FF0000"/>
                </a:solidFill>
              </a:rPr>
              <a:t>débiles e inefectivas.</a:t>
            </a:r>
          </a:p>
          <a:p>
            <a:pPr marL="475488" lvl="2" indent="0">
              <a:buClr>
                <a:schemeClr val="tx1"/>
              </a:buClr>
              <a:buNone/>
            </a:pPr>
            <a:r>
              <a:rPr lang="es-ES" sz="2000" dirty="0" smtClean="0">
                <a:solidFill>
                  <a:schemeClr val="tx1"/>
                </a:solidFill>
              </a:rPr>
              <a:t>La mayoría de las </a:t>
            </a:r>
            <a:r>
              <a:rPr lang="es-ES" sz="2000" dirty="0" smtClean="0">
                <a:solidFill>
                  <a:srgbClr val="0070C0"/>
                </a:solidFill>
              </a:rPr>
              <a:t>herramientas no son muy útiles</a:t>
            </a:r>
            <a:r>
              <a:rPr lang="es-ES" sz="2000" dirty="0" smtClean="0">
                <a:solidFill>
                  <a:schemeClr val="tx1"/>
                </a:solidFill>
              </a:rPr>
              <a:t>, pero la mayoría de los usuarios no son conscientes de que pueden ser mejores.</a:t>
            </a:r>
          </a:p>
          <a:p>
            <a:pPr marL="475488" lvl="2" indent="0">
              <a:buClr>
                <a:schemeClr val="tx1"/>
              </a:buClr>
              <a:buNone/>
            </a:pPr>
            <a:r>
              <a:rPr lang="es-ES" sz="2000" dirty="0" smtClean="0">
                <a:solidFill>
                  <a:schemeClr val="tx1"/>
                </a:solidFill>
              </a:rPr>
              <a:t>Muy pocas herramientas </a:t>
            </a:r>
            <a:r>
              <a:rPr lang="es-ES" sz="2000" dirty="0" smtClean="0">
                <a:solidFill>
                  <a:srgbClr val="FF0000"/>
                </a:solidFill>
              </a:rPr>
              <a:t>NO</a:t>
            </a:r>
            <a:r>
              <a:rPr lang="es-ES" sz="2000" dirty="0" smtClean="0">
                <a:solidFill>
                  <a:schemeClr val="tx1"/>
                </a:solidFill>
              </a:rPr>
              <a:t> resuelven el principal problema técnico, esto es, </a:t>
            </a:r>
            <a:r>
              <a:rPr lang="es-ES" sz="2000" dirty="0" smtClean="0">
                <a:solidFill>
                  <a:srgbClr val="00B0F0"/>
                </a:solidFill>
              </a:rPr>
              <a:t>generar valores de </a:t>
            </a:r>
            <a:r>
              <a:rPr lang="es-ES" sz="2000" dirty="0" err="1" smtClean="0">
                <a:solidFill>
                  <a:srgbClr val="00B0F0"/>
                </a:solidFill>
              </a:rPr>
              <a:t>tests</a:t>
            </a:r>
            <a:r>
              <a:rPr lang="es-ES" sz="2000" dirty="0" smtClean="0">
                <a:solidFill>
                  <a:srgbClr val="00B0F0"/>
                </a:solidFill>
              </a:rPr>
              <a:t> automáticamente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  <a:endParaRPr lang="es-ES" dirty="0" smtClean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Especificación, Validación y </a:t>
            </a:r>
            <a:r>
              <a:rPr lang="es-ES" dirty="0" err="1" smtClean="0"/>
              <a:t>Testing</a:t>
            </a:r>
            <a:r>
              <a:rPr lang="es-ES" dirty="0" smtClean="0"/>
              <a:t> (M. G. </a:t>
            </a:r>
            <a:r>
              <a:rPr lang="es-ES" dirty="0" err="1" smtClean="0"/>
              <a:t>Merayo</a:t>
            </a:r>
            <a:r>
              <a:rPr lang="es-ES" dirty="0" smtClean="0"/>
              <a:t> y M. Núñez)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4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Cambio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visión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en</a:t>
            </a:r>
            <a:r>
              <a:rPr lang="en-US" dirty="0" smtClean="0">
                <a:solidFill>
                  <a:schemeClr val="tx1"/>
                </a:solidFill>
              </a:rPr>
              <a:t> testing</a:t>
            </a:r>
          </a:p>
        </p:txBody>
      </p:sp>
      <p:sp>
        <p:nvSpPr>
          <p:cNvPr id="59398" name="Content Placeholder 6"/>
          <p:cNvSpPr>
            <a:spLocks noGrp="1"/>
          </p:cNvSpPr>
          <p:nvPr>
            <p:ph idx="1"/>
          </p:nvPr>
        </p:nvSpPr>
        <p:spPr>
          <a:xfrm>
            <a:off x="820403" y="1748271"/>
            <a:ext cx="7546357" cy="36932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La </a:t>
            </a:r>
            <a:r>
              <a:rPr lang="es-ES" i="1" dirty="0" smtClean="0">
                <a:solidFill>
                  <a:srgbClr val="0070C0"/>
                </a:solidFill>
              </a:rPr>
              <a:t>vieja escuela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se concentraba en testear en cada </a:t>
            </a:r>
            <a:r>
              <a:rPr lang="es-ES" dirty="0" smtClean="0">
                <a:solidFill>
                  <a:srgbClr val="0070C0"/>
                </a:solidFill>
              </a:rPr>
              <a:t>fase </a:t>
            </a:r>
            <a:r>
              <a:rPr lang="es-ES" dirty="0" smtClean="0">
                <a:solidFill>
                  <a:schemeClr val="tx1"/>
                </a:solidFill>
              </a:rPr>
              <a:t>del desarrollo del software como si fuera muy diferente del resto de fases.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Unidad/componente, módulo, integraci</a:t>
            </a:r>
            <a:r>
              <a:rPr lang="es-ES" sz="2000" dirty="0">
                <a:solidFill>
                  <a:schemeClr val="tx1"/>
                </a:solidFill>
              </a:rPr>
              <a:t>ó</a:t>
            </a:r>
            <a:r>
              <a:rPr lang="es-ES" sz="2000" dirty="0" smtClean="0">
                <a:solidFill>
                  <a:schemeClr val="tx1"/>
                </a:solidFill>
              </a:rPr>
              <a:t>n, sistema …</a:t>
            </a:r>
          </a:p>
          <a:p>
            <a:pPr lvl="1"/>
            <a:endParaRPr lang="es-E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La </a:t>
            </a:r>
            <a:r>
              <a:rPr lang="es-ES" i="1" dirty="0" smtClean="0">
                <a:solidFill>
                  <a:srgbClr val="0070C0"/>
                </a:solidFill>
              </a:rPr>
              <a:t>nueva escuela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considera</a:t>
            </a:r>
            <a:r>
              <a:rPr lang="es-ES" dirty="0" smtClean="0"/>
              <a:t> </a:t>
            </a:r>
            <a:r>
              <a:rPr lang="es-ES" dirty="0" smtClean="0">
                <a:solidFill>
                  <a:srgbClr val="0070C0"/>
                </a:solidFill>
              </a:rPr>
              <a:t>estructuras </a:t>
            </a:r>
            <a:r>
              <a:rPr lang="es-ES" dirty="0" smtClean="0"/>
              <a:t>y </a:t>
            </a:r>
            <a:r>
              <a:rPr lang="es-ES" dirty="0" smtClean="0">
                <a:solidFill>
                  <a:srgbClr val="0070C0"/>
                </a:solidFill>
              </a:rPr>
              <a:t>criterios</a:t>
            </a:r>
            <a:r>
              <a:rPr lang="es-ES" dirty="0" smtClean="0"/>
              <a:t>.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Espacio de inputs, grafos, expresiones lógicas, sintaxis</a:t>
            </a:r>
            <a:r>
              <a:rPr lang="es-ES" sz="2000" dirty="0" smtClean="0"/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De hecho, el diseño de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 es esencialmente el mismo en cada fase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con dos salvedades: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La creación del modelo es diferente.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Elegir valores y automatizar los </a:t>
            </a:r>
            <a:r>
              <a:rPr lang="es-ES" sz="2000" dirty="0" err="1" smtClean="0">
                <a:solidFill>
                  <a:schemeClr val="tx1"/>
                </a:solidFill>
              </a:rPr>
              <a:t>tests</a:t>
            </a:r>
            <a:r>
              <a:rPr lang="es-ES" sz="2000" dirty="0" smtClean="0">
                <a:solidFill>
                  <a:schemeClr val="tx1"/>
                </a:solidFill>
              </a:rPr>
              <a:t> es diferente.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235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289071" cy="1450757"/>
          </a:xfrm>
        </p:spPr>
        <p:txBody>
          <a:bodyPr>
            <a:normAutofit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Universidad?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463" y="1781273"/>
            <a:ext cx="7317937" cy="43120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Disfrazar</a:t>
            </a:r>
            <a:r>
              <a:rPr lang="es-ES" dirty="0" smtClean="0">
                <a:solidFill>
                  <a:schemeClr val="tx1"/>
                </a:solidFill>
              </a:rPr>
              <a:t> la </a:t>
            </a:r>
            <a:r>
              <a:rPr lang="es-ES" dirty="0" smtClean="0">
                <a:solidFill>
                  <a:srgbClr val="00B0F0"/>
                </a:solidFill>
              </a:rPr>
              <a:t>teoría</a:t>
            </a:r>
            <a:r>
              <a:rPr lang="es-ES" dirty="0" smtClean="0">
                <a:solidFill>
                  <a:schemeClr val="tx1"/>
                </a:solidFill>
              </a:rPr>
              <a:t> a los ingenieros en sus clases.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Omitir</a:t>
            </a:r>
            <a:r>
              <a:rPr lang="es-ES" dirty="0" smtClean="0">
                <a:solidFill>
                  <a:schemeClr val="tx1"/>
                </a:solidFill>
              </a:rPr>
              <a:t> la teoría cuando no sea necesaria.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Reestructurar</a:t>
            </a:r>
            <a:r>
              <a:rPr lang="es-ES" dirty="0" smtClean="0">
                <a:solidFill>
                  <a:schemeClr val="tx1"/>
                </a:solidFill>
              </a:rPr>
              <a:t> los </a:t>
            </a:r>
            <a:r>
              <a:rPr lang="es-ES" dirty="0" err="1" smtClean="0">
                <a:solidFill>
                  <a:schemeClr val="tx1"/>
                </a:solidFill>
              </a:rPr>
              <a:t>curricula</a:t>
            </a:r>
            <a:r>
              <a:rPr lang="es-ES" dirty="0" smtClean="0">
                <a:solidFill>
                  <a:schemeClr val="tx1"/>
                </a:solidFill>
              </a:rPr>
              <a:t> para enseñar algo más que diseño de test y teoría. 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</a:rPr>
              <a:t>Automatización del proceso de </a:t>
            </a:r>
            <a:r>
              <a:rPr lang="es-ES" sz="2000" dirty="0" err="1" smtClean="0">
                <a:solidFill>
                  <a:schemeClr val="tx1"/>
                </a:solidFill>
              </a:rPr>
              <a:t>testing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</a:rPr>
              <a:t>Evaluación de </a:t>
            </a:r>
            <a:r>
              <a:rPr lang="es-ES" sz="2000" dirty="0" err="1" smtClean="0">
                <a:solidFill>
                  <a:schemeClr val="tx1"/>
                </a:solidFill>
              </a:rPr>
              <a:t>tests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s-ES" sz="2000" dirty="0" err="1" smtClean="0">
                <a:solidFill>
                  <a:schemeClr val="tx1"/>
                </a:solidFill>
              </a:rPr>
              <a:t>Testing</a:t>
            </a:r>
            <a:r>
              <a:rPr lang="es-ES" sz="2000" dirty="0" smtClean="0">
                <a:solidFill>
                  <a:schemeClr val="tx1"/>
                </a:solidFill>
              </a:rPr>
              <a:t> basado en el factor humano.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</a:rPr>
              <a:t>Desarrollo dirigido por </a:t>
            </a:r>
            <a:r>
              <a:rPr lang="es-ES" sz="2000" dirty="0" err="1" smtClean="0">
                <a:solidFill>
                  <a:schemeClr val="tx1"/>
                </a:solidFill>
              </a:rPr>
              <a:t>testing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Especificación, Validación y </a:t>
            </a:r>
            <a:r>
              <a:rPr lang="es-ES" dirty="0" err="1" smtClean="0"/>
              <a:t>Testing</a:t>
            </a:r>
            <a:r>
              <a:rPr lang="es-ES" dirty="0" smtClean="0"/>
              <a:t> (M. G. </a:t>
            </a:r>
            <a:r>
              <a:rPr lang="es-ES" dirty="0" err="1" smtClean="0"/>
              <a:t>Merayo</a:t>
            </a:r>
            <a:r>
              <a:rPr lang="es-ES" dirty="0" smtClean="0"/>
              <a:t> y M. Núñez)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9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289071" cy="1450757"/>
          </a:xfrm>
        </p:spPr>
        <p:txBody>
          <a:bodyPr>
            <a:normAutofit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empresa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463" y="1781273"/>
            <a:ext cx="7245929" cy="43120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Reorganizar</a:t>
            </a:r>
            <a:r>
              <a:rPr lang="es-ES" dirty="0" smtClean="0">
                <a:solidFill>
                  <a:schemeClr val="tx1"/>
                </a:solidFill>
              </a:rPr>
              <a:t> los grupos de </a:t>
            </a:r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 y QA para hacer un uso efectivo de las capacidades individuales.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Por ejemplo, un matemático puede dar soporte a muchos </a:t>
            </a:r>
            <a:r>
              <a:rPr lang="es-ES" sz="2000" dirty="0" err="1" smtClean="0">
                <a:solidFill>
                  <a:schemeClr val="tx1"/>
                </a:solidFill>
              </a:rPr>
              <a:t>testeadores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  <a:endParaRPr lang="es-E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Reciclar </a:t>
            </a:r>
            <a:r>
              <a:rPr lang="es-ES" dirty="0">
                <a:solidFill>
                  <a:schemeClr val="tx1"/>
                </a:solidFill>
              </a:rPr>
              <a:t>los grupos de </a:t>
            </a:r>
            <a:r>
              <a:rPr lang="es-ES" dirty="0" err="1">
                <a:solidFill>
                  <a:schemeClr val="tx1"/>
                </a:solidFill>
              </a:rPr>
              <a:t>testing</a:t>
            </a:r>
            <a:r>
              <a:rPr lang="es-ES" dirty="0">
                <a:solidFill>
                  <a:schemeClr val="tx1"/>
                </a:solidFill>
              </a:rPr>
              <a:t> y QA 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  <a:endParaRPr lang="es-ES" dirty="0">
              <a:solidFill>
                <a:schemeClr val="tx1"/>
              </a:solidFill>
            </a:endParaRP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Usar un proceso similar a MDTD.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Aprender más conceptos de </a:t>
            </a:r>
            <a:r>
              <a:rPr lang="es-ES" sz="2000" dirty="0" err="1" smtClean="0">
                <a:solidFill>
                  <a:schemeClr val="tx1"/>
                </a:solidFill>
              </a:rPr>
              <a:t>testing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Animar a los investigadores a que la teoría quede oculta en los métodos y herramientas de </a:t>
            </a:r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Participar </a:t>
            </a:r>
            <a:r>
              <a:rPr lang="es-ES" dirty="0" smtClean="0">
                <a:solidFill>
                  <a:schemeClr val="tx1"/>
                </a:solidFill>
              </a:rPr>
              <a:t>en el diseño de </a:t>
            </a:r>
            <a:r>
              <a:rPr lang="es-ES" dirty="0" err="1" smtClean="0">
                <a:solidFill>
                  <a:schemeClr val="tx1"/>
                </a:solidFill>
              </a:rPr>
              <a:t>curricula</a:t>
            </a:r>
            <a:r>
              <a:rPr lang="es-ES" dirty="0" smtClean="0">
                <a:solidFill>
                  <a:schemeClr val="tx1"/>
                </a:solidFill>
              </a:rPr>
              <a:t> a través de Consejos consultivos industriales.</a:t>
            </a:r>
            <a:endParaRPr lang="es-ES" sz="2000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Especificación, Validación y </a:t>
            </a:r>
            <a:r>
              <a:rPr lang="es-ES" dirty="0" err="1" smtClean="0"/>
              <a:t>Testing</a:t>
            </a:r>
            <a:r>
              <a:rPr lang="es-ES" dirty="0" smtClean="0"/>
              <a:t> (M. G. </a:t>
            </a:r>
            <a:r>
              <a:rPr lang="es-ES" dirty="0" err="1" smtClean="0"/>
              <a:t>Merayo</a:t>
            </a:r>
            <a:r>
              <a:rPr lang="es-ES" dirty="0" smtClean="0"/>
              <a:t> y M. Núñez)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8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Especificación, Validación y Testing (M. G. Merayo y M. Núñez)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1E189-A5E4-460C-B525-E80730F3D25C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483768" y="476672"/>
            <a:ext cx="4114800" cy="954107"/>
          </a:xfrm>
          <a:prstGeom prst="rect">
            <a:avLst/>
          </a:prstGeom>
          <a:gradFill rotWithShape="1">
            <a:gsLst>
              <a:gs pos="0">
                <a:srgbClr val="FAF400"/>
              </a:gs>
              <a:gs pos="100000">
                <a:srgbClr val="FAF4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Cuatro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estructuras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 para </a:t>
            </a:r>
            <a:r>
              <a:rPr lang="en-US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modelar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 software</a:t>
            </a:r>
            <a:endParaRPr lang="en-US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itchFamily="34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256377" y="1467272"/>
            <a:ext cx="8599616" cy="1354138"/>
            <a:chOff x="287209" y="1905000"/>
            <a:chExt cx="8599616" cy="1354138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139017" y="2484067"/>
              <a:ext cx="1498600" cy="52322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cs typeface="Arial" pitchFamily="34" charset="0"/>
                </a:rPr>
                <a:t>Grafos</a:t>
              </a:r>
              <a:endPara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5262034" y="2484067"/>
              <a:ext cx="1500187" cy="52322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cs typeface="Arial" pitchFamily="34" charset="0"/>
                </a:rPr>
                <a:t>Lógica</a:t>
              </a:r>
              <a:endPara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87209" y="2305031"/>
              <a:ext cx="1628400" cy="954107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cs typeface="Arial" pitchFamily="34" charset="0"/>
                </a:rPr>
                <a:t>Espacio</a:t>
              </a:r>
              <a:r>
                <a:rPr lang="en-US" sz="28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cs typeface="Arial" pitchFamily="34" charset="0"/>
                </a:rPr>
                <a:t> de inputs</a:t>
              </a:r>
              <a:endPara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7386638" y="2484067"/>
              <a:ext cx="1500187" cy="52322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cs typeface="Arial" pitchFamily="34" charset="0"/>
                </a:rPr>
                <a:t>Syntaxis</a:t>
              </a:r>
              <a:endPara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1359694" y="2184400"/>
              <a:ext cx="6787356" cy="111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>
              <a:off x="1350170" y="2184400"/>
              <a:ext cx="7365" cy="1206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6007105" y="2195514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4551363" y="1905000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8137525" y="2171700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3889110" y="2194718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785934" y="2586973"/>
            <a:ext cx="3201988" cy="3611563"/>
            <a:chOff x="5816766" y="3024701"/>
            <a:chExt cx="3201988" cy="3611563"/>
          </a:xfrm>
        </p:grpSpPr>
        <p:sp>
          <p:nvSpPr>
            <p:cNvPr id="22" name="AutoShape 42"/>
            <p:cNvSpPr>
              <a:spLocks noChangeArrowheads="1"/>
            </p:cNvSpPr>
            <p:nvPr/>
          </p:nvSpPr>
          <p:spPr bwMode="auto">
            <a:xfrm>
              <a:off x="5816766" y="5296414"/>
              <a:ext cx="3201988" cy="1339850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43"/>
            <p:cNvSpPr txBox="1">
              <a:spLocks noChangeArrowheads="1"/>
            </p:cNvSpPr>
            <p:nvPr/>
          </p:nvSpPr>
          <p:spPr bwMode="auto">
            <a:xfrm>
              <a:off x="7867816" y="6079051"/>
              <a:ext cx="1063625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cs typeface="Arial" pitchFamily="34" charset="0"/>
                </a:rPr>
                <a:t>Input</a:t>
              </a:r>
            </a:p>
          </p:txBody>
        </p:sp>
        <p:sp>
          <p:nvSpPr>
            <p:cNvPr id="24" name="Text Box 44"/>
            <p:cNvSpPr txBox="1">
              <a:spLocks noChangeArrowheads="1"/>
            </p:cNvSpPr>
            <p:nvPr/>
          </p:nvSpPr>
          <p:spPr bwMode="auto">
            <a:xfrm>
              <a:off x="7205829" y="5428176"/>
              <a:ext cx="1063625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cs typeface="Arial" pitchFamily="34" charset="0"/>
                </a:rPr>
                <a:t>Modelos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5" name="Text Box 45"/>
            <p:cNvSpPr txBox="1">
              <a:spLocks noChangeArrowheads="1"/>
            </p:cNvSpPr>
            <p:nvPr/>
          </p:nvSpPr>
          <p:spPr bwMode="auto">
            <a:xfrm>
              <a:off x="6365501" y="6079051"/>
              <a:ext cx="1243554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cs typeface="Arial" pitchFamily="34" charset="0"/>
                </a:rPr>
                <a:t>Integración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6" name="Text Box 46"/>
            <p:cNvSpPr txBox="1">
              <a:spLocks noChangeArrowheads="1"/>
            </p:cNvSpPr>
            <p:nvPr/>
          </p:nvSpPr>
          <p:spPr bwMode="auto">
            <a:xfrm>
              <a:off x="5904079" y="5426589"/>
              <a:ext cx="1063625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cs typeface="Arial" pitchFamily="34" charset="0"/>
                </a:rPr>
                <a:t>Código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7" name="Line 47"/>
            <p:cNvSpPr>
              <a:spLocks noChangeShapeType="1"/>
            </p:cNvSpPr>
            <p:nvPr/>
          </p:nvSpPr>
          <p:spPr bwMode="auto">
            <a:xfrm>
              <a:off x="6421604" y="5026539"/>
              <a:ext cx="19939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48"/>
            <p:cNvSpPr>
              <a:spLocks noChangeShapeType="1"/>
            </p:cNvSpPr>
            <p:nvPr/>
          </p:nvSpPr>
          <p:spPr bwMode="auto">
            <a:xfrm flipV="1">
              <a:off x="6435891" y="5026539"/>
              <a:ext cx="0" cy="392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49"/>
            <p:cNvSpPr>
              <a:spLocks noChangeShapeType="1"/>
            </p:cNvSpPr>
            <p:nvPr/>
          </p:nvSpPr>
          <p:spPr bwMode="auto">
            <a:xfrm flipV="1">
              <a:off x="7737641" y="5026539"/>
              <a:ext cx="0" cy="3984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50"/>
            <p:cNvSpPr>
              <a:spLocks noChangeShapeType="1"/>
            </p:cNvSpPr>
            <p:nvPr/>
          </p:nvSpPr>
          <p:spPr bwMode="auto">
            <a:xfrm flipV="1">
              <a:off x="7077241" y="5036064"/>
              <a:ext cx="0" cy="1046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51"/>
            <p:cNvSpPr>
              <a:spLocks noChangeShapeType="1"/>
            </p:cNvSpPr>
            <p:nvPr/>
          </p:nvSpPr>
          <p:spPr bwMode="auto">
            <a:xfrm flipV="1">
              <a:off x="8399629" y="5026539"/>
              <a:ext cx="0" cy="1039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52"/>
            <p:cNvSpPr>
              <a:spLocks noChangeShapeType="1"/>
            </p:cNvSpPr>
            <p:nvPr/>
          </p:nvSpPr>
          <p:spPr bwMode="auto">
            <a:xfrm>
              <a:off x="8150391" y="3024701"/>
              <a:ext cx="0" cy="199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 Box 53"/>
            <p:cNvSpPr txBox="1">
              <a:spLocks noChangeArrowheads="1"/>
            </p:cNvSpPr>
            <p:nvPr/>
          </p:nvSpPr>
          <p:spPr bwMode="auto">
            <a:xfrm>
              <a:off x="7472402" y="3742122"/>
              <a:ext cx="137328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 err="1">
                  <a:solidFill>
                    <a:srgbClr val="0070C0"/>
                  </a:solidFill>
                  <a:cs typeface="Arial" pitchFamily="34" charset="0"/>
                </a:rPr>
                <a:t>Aplicado</a:t>
              </a:r>
              <a:r>
                <a:rPr lang="en-US" dirty="0">
                  <a:solidFill>
                    <a:srgbClr val="0070C0"/>
                  </a:solidFill>
                  <a:cs typeface="Arial" pitchFamily="34" charset="0"/>
                </a:rPr>
                <a:t> a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574230" y="2537830"/>
            <a:ext cx="3305175" cy="1985380"/>
            <a:chOff x="3605062" y="2975558"/>
            <a:chExt cx="3305175" cy="1985380"/>
          </a:xfrm>
        </p:grpSpPr>
        <p:sp>
          <p:nvSpPr>
            <p:cNvPr id="35" name="AutoShape 29"/>
            <p:cNvSpPr>
              <a:spLocks noChangeArrowheads="1"/>
            </p:cNvSpPr>
            <p:nvPr/>
          </p:nvSpPr>
          <p:spPr bwMode="auto">
            <a:xfrm>
              <a:off x="3605062" y="3621088"/>
              <a:ext cx="3305175" cy="1339850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30"/>
            <p:cNvSpPr txBox="1">
              <a:spLocks noChangeArrowheads="1"/>
            </p:cNvSpPr>
            <p:nvPr/>
          </p:nvSpPr>
          <p:spPr bwMode="auto">
            <a:xfrm>
              <a:off x="5727550" y="4383088"/>
              <a:ext cx="1087438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cs typeface="Arial" pitchFamily="34" charset="0"/>
                </a:rPr>
                <a:t>FNDs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37" name="Text Box 31"/>
            <p:cNvSpPr txBox="1">
              <a:spLocks noChangeArrowheads="1"/>
            </p:cNvSpPr>
            <p:nvPr/>
          </p:nvSpPr>
          <p:spPr bwMode="auto">
            <a:xfrm>
              <a:off x="4387700" y="4402138"/>
              <a:ext cx="1087438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cs typeface="Arial" pitchFamily="34" charset="0"/>
                </a:rPr>
                <a:t>Especs</a:t>
              </a:r>
              <a:r>
                <a:rPr lang="en-US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cs typeface="Arial" pitchFamily="34" charset="0"/>
                </a:rPr>
                <a:t>.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38" name="Text Box 32"/>
            <p:cNvSpPr txBox="1">
              <a:spLocks noChangeArrowheads="1"/>
            </p:cNvSpPr>
            <p:nvPr/>
          </p:nvSpPr>
          <p:spPr bwMode="auto">
            <a:xfrm>
              <a:off x="5089375" y="3706813"/>
              <a:ext cx="1087438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cs typeface="Arial" pitchFamily="34" charset="0"/>
                </a:rPr>
                <a:t>FSMs</a:t>
              </a:r>
            </a:p>
          </p:txBody>
        </p:sp>
        <p:sp>
          <p:nvSpPr>
            <p:cNvPr id="39" name="Text Box 33"/>
            <p:cNvSpPr txBox="1">
              <a:spLocks noChangeArrowheads="1"/>
            </p:cNvSpPr>
            <p:nvPr/>
          </p:nvSpPr>
          <p:spPr bwMode="auto">
            <a:xfrm>
              <a:off x="3749525" y="3727451"/>
              <a:ext cx="1087438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cs typeface="Arial" pitchFamily="34" charset="0"/>
                </a:rPr>
                <a:t>Código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41" name="Line 35"/>
            <p:cNvSpPr>
              <a:spLocks noChangeShapeType="1"/>
            </p:cNvSpPr>
            <p:nvPr/>
          </p:nvSpPr>
          <p:spPr bwMode="auto">
            <a:xfrm>
              <a:off x="4292450" y="3336926"/>
              <a:ext cx="19939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36"/>
            <p:cNvSpPr>
              <a:spLocks noChangeShapeType="1"/>
            </p:cNvSpPr>
            <p:nvPr/>
          </p:nvSpPr>
          <p:spPr bwMode="auto">
            <a:xfrm flipV="1">
              <a:off x="4294037" y="3336926"/>
              <a:ext cx="0" cy="3730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37"/>
            <p:cNvSpPr>
              <a:spLocks noChangeShapeType="1"/>
            </p:cNvSpPr>
            <p:nvPr/>
          </p:nvSpPr>
          <p:spPr bwMode="auto">
            <a:xfrm flipV="1">
              <a:off x="5633887" y="3336926"/>
              <a:ext cx="0" cy="3794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38"/>
            <p:cNvSpPr>
              <a:spLocks noChangeShapeType="1"/>
            </p:cNvSpPr>
            <p:nvPr/>
          </p:nvSpPr>
          <p:spPr bwMode="auto">
            <a:xfrm flipV="1">
              <a:off x="4932212" y="3346451"/>
              <a:ext cx="0" cy="1046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39"/>
            <p:cNvSpPr>
              <a:spLocks noChangeShapeType="1"/>
            </p:cNvSpPr>
            <p:nvPr/>
          </p:nvSpPr>
          <p:spPr bwMode="auto">
            <a:xfrm flipV="1">
              <a:off x="6272062" y="3336926"/>
              <a:ext cx="0" cy="1039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40"/>
            <p:cNvSpPr txBox="1">
              <a:spLocks noChangeArrowheads="1"/>
            </p:cNvSpPr>
            <p:nvPr/>
          </p:nvSpPr>
          <p:spPr bwMode="auto">
            <a:xfrm>
              <a:off x="4663602" y="2975558"/>
              <a:ext cx="15890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 err="1">
                  <a:solidFill>
                    <a:srgbClr val="0070C0"/>
                  </a:solidFill>
                  <a:cs typeface="Arial" pitchFamily="34" charset="0"/>
                </a:rPr>
                <a:t>Aplicado</a:t>
              </a:r>
              <a:r>
                <a:rPr lang="en-US" dirty="0">
                  <a:solidFill>
                    <a:srgbClr val="0070C0"/>
                  </a:solidFill>
                  <a:cs typeface="Arial" pitchFamily="34" charset="0"/>
                </a:rPr>
                <a:t> a</a:t>
              </a:r>
            </a:p>
          </p:txBody>
        </p:sp>
        <p:sp>
          <p:nvSpPr>
            <p:cNvPr id="54" name="Line 22"/>
            <p:cNvSpPr>
              <a:spLocks noChangeShapeType="1"/>
            </p:cNvSpPr>
            <p:nvPr/>
          </p:nvSpPr>
          <p:spPr bwMode="auto">
            <a:xfrm>
              <a:off x="6008312" y="3024188"/>
              <a:ext cx="0" cy="3206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45006" y="2567410"/>
            <a:ext cx="4138612" cy="3598863"/>
            <a:chOff x="175838" y="3005138"/>
            <a:chExt cx="4138612" cy="3598863"/>
          </a:xfrm>
        </p:grpSpPr>
        <p:sp>
          <p:nvSpPr>
            <p:cNvPr id="40" name="Line 34"/>
            <p:cNvSpPr>
              <a:spLocks noChangeShapeType="1"/>
            </p:cNvSpPr>
            <p:nvPr/>
          </p:nvSpPr>
          <p:spPr bwMode="auto">
            <a:xfrm>
              <a:off x="4030512" y="3035301"/>
              <a:ext cx="0" cy="3095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AutoShape 16"/>
            <p:cNvSpPr>
              <a:spLocks noChangeArrowheads="1"/>
            </p:cNvSpPr>
            <p:nvPr/>
          </p:nvSpPr>
          <p:spPr bwMode="auto">
            <a:xfrm>
              <a:off x="175838" y="5264151"/>
              <a:ext cx="4138612" cy="1339850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17"/>
            <p:cNvSpPr txBox="1">
              <a:spLocks noChangeArrowheads="1"/>
            </p:cNvSpPr>
            <p:nvPr/>
          </p:nvSpPr>
          <p:spPr bwMode="auto">
            <a:xfrm>
              <a:off x="2798388" y="6054726"/>
              <a:ext cx="1441450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cs typeface="Arial" pitchFamily="34" charset="0"/>
                </a:rPr>
                <a:t>Casos</a:t>
              </a:r>
              <a:r>
                <a:rPr lang="en-US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cs typeface="Arial" pitchFamily="34" charset="0"/>
                </a:rPr>
                <a:t> de </a:t>
              </a: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cs typeface="Arial" pitchFamily="34" charset="0"/>
                </a:rPr>
                <a:t>uso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50" name="Text Box 18"/>
            <p:cNvSpPr txBox="1">
              <a:spLocks noChangeArrowheads="1"/>
            </p:cNvSpPr>
            <p:nvPr/>
          </p:nvSpPr>
          <p:spPr bwMode="auto">
            <a:xfrm>
              <a:off x="1968125" y="5381626"/>
              <a:ext cx="1441450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cs typeface="Arial" pitchFamily="34" charset="0"/>
                </a:rPr>
                <a:t>Especs</a:t>
              </a:r>
              <a:r>
                <a:rPr lang="en-US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cs typeface="Arial" pitchFamily="34" charset="0"/>
                </a:rPr>
                <a:t>.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51" name="Text Box 19"/>
            <p:cNvSpPr txBox="1">
              <a:spLocks noChangeArrowheads="1"/>
            </p:cNvSpPr>
            <p:nvPr/>
          </p:nvSpPr>
          <p:spPr bwMode="auto">
            <a:xfrm>
              <a:off x="1109288" y="6054726"/>
              <a:ext cx="1441450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cs typeface="Arial" pitchFamily="34" charset="0"/>
                </a:rPr>
                <a:t>Diseño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52" name="Text Box 20"/>
            <p:cNvSpPr txBox="1">
              <a:spLocks noChangeArrowheads="1"/>
            </p:cNvSpPr>
            <p:nvPr/>
          </p:nvSpPr>
          <p:spPr bwMode="auto">
            <a:xfrm>
              <a:off x="272675" y="5381626"/>
              <a:ext cx="1441450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cs typeface="Arial" pitchFamily="34" charset="0"/>
                </a:rPr>
                <a:t>Código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53" name="Line 21"/>
            <p:cNvSpPr>
              <a:spLocks noChangeShapeType="1"/>
            </p:cNvSpPr>
            <p:nvPr/>
          </p:nvSpPr>
          <p:spPr bwMode="auto">
            <a:xfrm>
              <a:off x="972763" y="3355976"/>
              <a:ext cx="30686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23"/>
            <p:cNvSpPr>
              <a:spLocks noChangeShapeType="1"/>
            </p:cNvSpPr>
            <p:nvPr/>
          </p:nvSpPr>
          <p:spPr bwMode="auto">
            <a:xfrm flipV="1">
              <a:off x="988638" y="3336926"/>
              <a:ext cx="0" cy="20399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4"/>
            <p:cNvSpPr>
              <a:spLocks noChangeShapeType="1"/>
            </p:cNvSpPr>
            <p:nvPr/>
          </p:nvSpPr>
          <p:spPr bwMode="auto">
            <a:xfrm flipV="1">
              <a:off x="2690438" y="3346451"/>
              <a:ext cx="0" cy="20367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25"/>
            <p:cNvSpPr>
              <a:spLocks noChangeShapeType="1"/>
            </p:cNvSpPr>
            <p:nvPr/>
          </p:nvSpPr>
          <p:spPr bwMode="auto">
            <a:xfrm flipV="1">
              <a:off x="1833188" y="3346451"/>
              <a:ext cx="0" cy="2690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26"/>
            <p:cNvSpPr>
              <a:spLocks noChangeShapeType="1"/>
            </p:cNvSpPr>
            <p:nvPr/>
          </p:nvSpPr>
          <p:spPr bwMode="auto">
            <a:xfrm flipV="1">
              <a:off x="3522287" y="3355976"/>
              <a:ext cx="0" cy="26876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Text Box 27"/>
            <p:cNvSpPr txBox="1">
              <a:spLocks noChangeArrowheads="1"/>
            </p:cNvSpPr>
            <p:nvPr/>
          </p:nvSpPr>
          <p:spPr bwMode="auto">
            <a:xfrm>
              <a:off x="2398338" y="3005138"/>
              <a:ext cx="135118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 err="1" smtClean="0">
                  <a:solidFill>
                    <a:srgbClr val="0070C0"/>
                  </a:solidFill>
                  <a:latin typeface="+mn-lt"/>
                  <a:cs typeface="Arial" pitchFamily="34" charset="0"/>
                </a:rPr>
                <a:t>Aplicado</a:t>
              </a:r>
              <a:r>
                <a:rPr lang="en-US" dirty="0" smtClean="0">
                  <a:solidFill>
                    <a:srgbClr val="0070C0"/>
                  </a:solidFill>
                  <a:latin typeface="+mn-lt"/>
                  <a:cs typeface="Arial" pitchFamily="34" charset="0"/>
                </a:rPr>
                <a:t> a</a:t>
              </a:r>
              <a:endParaRPr lang="en-US" dirty="0">
                <a:solidFill>
                  <a:srgbClr val="0070C0"/>
                </a:solidFill>
                <a:latin typeface="+mn-lt"/>
                <a:cs typeface="Arial" pitchFamily="34" charset="0"/>
              </a:endParaRPr>
            </a:p>
          </p:txBody>
        </p:sp>
      </p:grpSp>
      <p:sp>
        <p:nvSpPr>
          <p:cNvPr id="15" name="CuadroTexto 14"/>
          <p:cNvSpPr txBox="1"/>
          <p:nvPr/>
        </p:nvSpPr>
        <p:spPr>
          <a:xfrm>
            <a:off x="4554268" y="4666662"/>
            <a:ext cx="1193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F0"/>
                </a:solidFill>
              </a:rPr>
              <a:t>Forma Normal </a:t>
            </a:r>
            <a:r>
              <a:rPr lang="en-US" sz="1600" dirty="0" err="1" smtClean="0">
                <a:solidFill>
                  <a:srgbClr val="00B0F0"/>
                </a:solidFill>
              </a:rPr>
              <a:t>Disyuntiva</a:t>
            </a:r>
            <a:endParaRPr lang="en-US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44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289071" cy="1450757"/>
          </a:xfrm>
        </p:spPr>
        <p:txBody>
          <a:bodyPr>
            <a:normAutofit/>
          </a:bodyPr>
          <a:lstStyle/>
          <a:p>
            <a:r>
              <a:rPr lang="en-US" dirty="0" err="1" smtClean="0"/>
              <a:t>Resumen</a:t>
            </a:r>
            <a:r>
              <a:rPr lang="en-US" dirty="0" smtClean="0"/>
              <a:t> </a:t>
            </a:r>
            <a:r>
              <a:rPr lang="en-US" dirty="0" err="1" smtClean="0"/>
              <a:t>introducción</a:t>
            </a:r>
            <a:r>
              <a:rPr lang="en-US" dirty="0" smtClean="0"/>
              <a:t> EVT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463" y="1781273"/>
            <a:ext cx="7245929" cy="43120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¿</a:t>
            </a:r>
            <a:r>
              <a:rPr lang="es-ES" dirty="0" smtClean="0">
                <a:solidFill>
                  <a:srgbClr val="0070C0"/>
                </a:solidFill>
              </a:rPr>
              <a:t>Por qué </a:t>
            </a:r>
            <a:r>
              <a:rPr lang="es-ES" dirty="0" smtClean="0">
                <a:solidFill>
                  <a:schemeClr val="tx1"/>
                </a:solidFill>
              </a:rPr>
              <a:t>testeamos? </a:t>
            </a:r>
            <a:r>
              <a:rPr lang="es-ES" dirty="0" smtClean="0">
                <a:solidFill>
                  <a:srgbClr val="0070C0"/>
                </a:solidFill>
              </a:rPr>
              <a:t>Para reducir el riesgo </a:t>
            </a:r>
            <a:r>
              <a:rPr lang="es-ES" dirty="0" smtClean="0">
                <a:solidFill>
                  <a:schemeClr val="tx1"/>
                </a:solidFill>
              </a:rPr>
              <a:t>de usar un software.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Defectos y fallos.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RIPR (</a:t>
            </a:r>
            <a:r>
              <a:rPr lang="es-ES" sz="2000" dirty="0" err="1" smtClean="0">
                <a:solidFill>
                  <a:schemeClr val="tx1"/>
                </a:solidFill>
              </a:rPr>
              <a:t>Reachability</a:t>
            </a:r>
            <a:r>
              <a:rPr lang="es-ES" sz="2000" dirty="0" smtClean="0">
                <a:solidFill>
                  <a:schemeClr val="tx1"/>
                </a:solidFill>
              </a:rPr>
              <a:t>, </a:t>
            </a:r>
            <a:r>
              <a:rPr lang="es-ES" sz="2000" dirty="0" err="1" smtClean="0">
                <a:solidFill>
                  <a:schemeClr val="tx1"/>
                </a:solidFill>
              </a:rPr>
              <a:t>Infection</a:t>
            </a:r>
            <a:r>
              <a:rPr lang="es-ES" sz="2000" dirty="0" smtClean="0">
                <a:solidFill>
                  <a:schemeClr val="tx1"/>
                </a:solidFill>
              </a:rPr>
              <a:t>, </a:t>
            </a:r>
            <a:r>
              <a:rPr lang="es-ES" sz="2000" dirty="0" err="1" smtClean="0">
                <a:solidFill>
                  <a:schemeClr val="tx1"/>
                </a:solidFill>
              </a:rPr>
              <a:t>Propagation</a:t>
            </a:r>
            <a:r>
              <a:rPr lang="es-ES" sz="2000" dirty="0" smtClean="0">
                <a:solidFill>
                  <a:schemeClr val="tx1"/>
                </a:solidFill>
              </a:rPr>
              <a:t>, </a:t>
            </a:r>
            <a:r>
              <a:rPr lang="es-ES" sz="2000" dirty="0" err="1" smtClean="0">
                <a:solidFill>
                  <a:schemeClr val="tx1"/>
                </a:solidFill>
              </a:rPr>
              <a:t>Revealability</a:t>
            </a:r>
            <a:r>
              <a:rPr lang="es-ES" sz="2000" dirty="0" smtClean="0">
                <a:solidFill>
                  <a:schemeClr val="tx1"/>
                </a:solidFill>
              </a:rPr>
              <a:t>).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Niveles de pensamiento. Deseable alcanzar el cuarto.</a:t>
            </a:r>
            <a:endParaRPr lang="es-E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70C0"/>
                </a:solidFill>
              </a:rPr>
              <a:t>MDTD (</a:t>
            </a:r>
            <a:r>
              <a:rPr lang="es-ES" dirty="0" err="1" smtClean="0">
                <a:solidFill>
                  <a:srgbClr val="0070C0"/>
                </a:solidFill>
              </a:rPr>
              <a:t>Model-Driven</a:t>
            </a:r>
            <a:r>
              <a:rPr lang="es-ES" dirty="0" smtClean="0">
                <a:solidFill>
                  <a:srgbClr val="0070C0"/>
                </a:solidFill>
              </a:rPr>
              <a:t> Test </a:t>
            </a:r>
            <a:r>
              <a:rPr lang="es-ES" dirty="0" err="1" smtClean="0">
                <a:solidFill>
                  <a:srgbClr val="0070C0"/>
                </a:solidFill>
              </a:rPr>
              <a:t>Design</a:t>
            </a:r>
            <a:r>
              <a:rPr lang="es-ES" dirty="0" smtClean="0">
                <a:solidFill>
                  <a:srgbClr val="0070C0"/>
                </a:solidFill>
              </a:rPr>
              <a:t>)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Cuatro tipos de </a:t>
            </a:r>
            <a:r>
              <a:rPr lang="es-ES" sz="2000" dirty="0" smtClean="0">
                <a:solidFill>
                  <a:srgbClr val="0070C0"/>
                </a:solidFill>
              </a:rPr>
              <a:t>actividades de </a:t>
            </a:r>
            <a:r>
              <a:rPr lang="es-ES" sz="2000" dirty="0" err="1" smtClean="0">
                <a:solidFill>
                  <a:srgbClr val="0070C0"/>
                </a:solidFill>
              </a:rPr>
              <a:t>testing</a:t>
            </a:r>
            <a:r>
              <a:rPr lang="es-ES" sz="2000" dirty="0" smtClean="0">
                <a:solidFill>
                  <a:schemeClr val="tx1"/>
                </a:solidFill>
              </a:rPr>
              <a:t>: diseño, automatización, ejecución y evaluación</a:t>
            </a:r>
            <a:r>
              <a:rPr lang="es-ES" sz="2000" smtClean="0">
                <a:solidFill>
                  <a:schemeClr val="tx1"/>
                </a:solidFill>
              </a:rPr>
              <a:t>. </a:t>
            </a:r>
            <a:endParaRPr lang="es-E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70C0"/>
                </a:solidFill>
              </a:rPr>
              <a:t>Automatización</a:t>
            </a:r>
            <a:r>
              <a:rPr lang="es-ES" dirty="0" smtClean="0">
                <a:solidFill>
                  <a:schemeClr val="tx1"/>
                </a:solidFill>
              </a:rPr>
              <a:t> del </a:t>
            </a:r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endParaRPr lang="es-ES" dirty="0" smtClean="0">
              <a:solidFill>
                <a:schemeClr val="tx1"/>
              </a:solidFill>
            </a:endParaRPr>
          </a:p>
          <a:p>
            <a:pPr lvl="1"/>
            <a:r>
              <a:rPr lang="es-ES" sz="2000" dirty="0" err="1" smtClean="0">
                <a:solidFill>
                  <a:schemeClr val="tx1"/>
                </a:solidFill>
              </a:rPr>
              <a:t>Testeabilidad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s-ES" sz="2000" dirty="0" err="1" smtClean="0">
                <a:solidFill>
                  <a:schemeClr val="tx1"/>
                </a:solidFill>
              </a:rPr>
              <a:t>Observabilidad</a:t>
            </a:r>
            <a:r>
              <a:rPr lang="es-ES" sz="2000" dirty="0" smtClean="0">
                <a:solidFill>
                  <a:schemeClr val="tx1"/>
                </a:solidFill>
              </a:rPr>
              <a:t> y </a:t>
            </a:r>
            <a:r>
              <a:rPr lang="es-ES" sz="2000" dirty="0" err="1" smtClean="0">
                <a:solidFill>
                  <a:schemeClr val="tx1"/>
                </a:solidFill>
              </a:rPr>
              <a:t>controlabilidad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s-ES" sz="2000" dirty="0" err="1" smtClean="0">
                <a:solidFill>
                  <a:schemeClr val="tx1"/>
                </a:solidFill>
              </a:rPr>
              <a:t>JUnit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Especificación, Validación y </a:t>
            </a:r>
            <a:r>
              <a:rPr lang="es-ES" dirty="0" err="1" smtClean="0"/>
              <a:t>Testing</a:t>
            </a:r>
            <a:r>
              <a:rPr lang="es-ES" dirty="0" smtClean="0"/>
              <a:t> (M. G. </a:t>
            </a:r>
            <a:r>
              <a:rPr lang="es-ES" dirty="0" err="1" smtClean="0"/>
              <a:t>Merayo</a:t>
            </a:r>
            <a:r>
              <a:rPr lang="es-ES" dirty="0" smtClean="0"/>
              <a:t> y M. Núñez)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289071" cy="1450757"/>
          </a:xfrm>
        </p:spPr>
        <p:txBody>
          <a:bodyPr>
            <a:normAutofit/>
          </a:bodyPr>
          <a:lstStyle/>
          <a:p>
            <a:r>
              <a:rPr lang="en-US" dirty="0" err="1" smtClean="0"/>
              <a:t>Resumen</a:t>
            </a:r>
            <a:r>
              <a:rPr lang="en-US" dirty="0" smtClean="0"/>
              <a:t> </a:t>
            </a:r>
            <a:r>
              <a:rPr lang="en-US" dirty="0" err="1" smtClean="0"/>
              <a:t>introducción</a:t>
            </a:r>
            <a:r>
              <a:rPr lang="en-US" dirty="0" smtClean="0"/>
              <a:t> EVT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463" y="1781273"/>
            <a:ext cx="7245929" cy="43120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0070C0"/>
                </a:solidFill>
              </a:rPr>
              <a:t>Desarrollo dirigido por </a:t>
            </a:r>
            <a:r>
              <a:rPr lang="es-ES" dirty="0" err="1" smtClean="0">
                <a:solidFill>
                  <a:srgbClr val="0070C0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Diseño de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 basado en </a:t>
            </a:r>
            <a:r>
              <a:rPr lang="es-ES" dirty="0" smtClean="0">
                <a:solidFill>
                  <a:srgbClr val="0070C0"/>
                </a:solidFill>
              </a:rPr>
              <a:t>criterios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Cuatro estructuras.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Requisitos de </a:t>
            </a:r>
            <a:r>
              <a:rPr lang="es-ES" sz="2000" dirty="0" err="1" smtClean="0">
                <a:solidFill>
                  <a:schemeClr val="tx1"/>
                </a:solidFill>
              </a:rPr>
              <a:t>testing</a:t>
            </a:r>
            <a:r>
              <a:rPr lang="es-ES" sz="2000" dirty="0" smtClean="0">
                <a:solidFill>
                  <a:schemeClr val="tx1"/>
                </a:solidFill>
              </a:rPr>
              <a:t> y criterios.</a:t>
            </a:r>
            <a:endParaRPr lang="es-ES" sz="2200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Especificación, Validación y </a:t>
            </a:r>
            <a:r>
              <a:rPr lang="es-ES" dirty="0" err="1" smtClean="0"/>
              <a:t>Testing</a:t>
            </a:r>
            <a:r>
              <a:rPr lang="es-ES" dirty="0" smtClean="0"/>
              <a:t> (M. G. </a:t>
            </a:r>
            <a:r>
              <a:rPr lang="es-ES" dirty="0" err="1" smtClean="0"/>
              <a:t>Merayo</a:t>
            </a:r>
            <a:r>
              <a:rPr lang="es-ES" dirty="0" smtClean="0"/>
              <a:t> y M. Núñez)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4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Criterios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cobertura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9398" name="Content Placeholder 6"/>
          <p:cNvSpPr>
            <a:spLocks noGrp="1"/>
          </p:cNvSpPr>
          <p:nvPr>
            <p:ph idx="1"/>
          </p:nvPr>
        </p:nvSpPr>
        <p:spPr>
          <a:xfrm>
            <a:off x="820403" y="1748271"/>
            <a:ext cx="7546357" cy="39849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La tarea del </a:t>
            </a:r>
            <a:r>
              <a:rPr lang="es-ES" dirty="0" err="1" smtClean="0">
                <a:solidFill>
                  <a:schemeClr val="tx1"/>
                </a:solidFill>
              </a:rPr>
              <a:t>testeador</a:t>
            </a:r>
            <a:r>
              <a:rPr lang="es-ES" dirty="0" smtClean="0">
                <a:solidFill>
                  <a:schemeClr val="tx1"/>
                </a:solidFill>
              </a:rPr>
              <a:t> es </a:t>
            </a:r>
            <a:r>
              <a:rPr lang="es-ES" dirty="0" smtClean="0">
                <a:solidFill>
                  <a:srgbClr val="0070C0"/>
                </a:solidFill>
              </a:rPr>
              <a:t>simple</a:t>
            </a:r>
            <a:r>
              <a:rPr lang="es-ES" dirty="0" smtClean="0"/>
              <a:t>. </a:t>
            </a:r>
            <a:endParaRPr lang="es-ES" dirty="0"/>
          </a:p>
          <a:p>
            <a:pPr marL="201168" lvl="1" indent="0">
              <a:buNone/>
            </a:pPr>
            <a:endParaRPr lang="es-ES" sz="2000" dirty="0" smtClean="0"/>
          </a:p>
          <a:p>
            <a:pPr marL="201168" lvl="1" indent="0">
              <a:buNone/>
            </a:pPr>
            <a:r>
              <a:rPr lang="es-ES" sz="2000" b="1" dirty="0" smtClean="0">
                <a:solidFill>
                  <a:srgbClr val="0070C0"/>
                </a:solidFill>
              </a:rPr>
              <a:t>Definir un modelo del software y encontrar formas de recorrerlo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Vale, no es tan fácil. Se necesita tener en cuenta </a:t>
            </a:r>
            <a:r>
              <a:rPr lang="es-ES" dirty="0" smtClean="0">
                <a:solidFill>
                  <a:srgbClr val="0070C0"/>
                </a:solidFill>
              </a:rPr>
              <a:t>requisitos de </a:t>
            </a:r>
            <a:r>
              <a:rPr lang="es-ES" dirty="0" err="1" smtClean="0">
                <a:solidFill>
                  <a:srgbClr val="0070C0"/>
                </a:solidFill>
              </a:rPr>
              <a:t>testing</a:t>
            </a:r>
            <a:r>
              <a:rPr lang="es-ES" dirty="0" smtClean="0">
                <a:solidFill>
                  <a:srgbClr val="0070C0"/>
                </a:solidFill>
              </a:rPr>
              <a:t>:</a:t>
            </a:r>
          </a:p>
          <a:p>
            <a:pPr marL="292608" lvl="1" indent="0">
              <a:buNone/>
            </a:pPr>
            <a:endParaRPr lang="es-ES" sz="2000" dirty="0" smtClean="0">
              <a:solidFill>
                <a:schemeClr val="tx1"/>
              </a:solidFill>
            </a:endParaRPr>
          </a:p>
          <a:p>
            <a:pPr marL="292608" lvl="1" indent="0">
              <a:buNone/>
            </a:pPr>
            <a:r>
              <a:rPr lang="es-ES" sz="2000" dirty="0" smtClean="0">
                <a:solidFill>
                  <a:schemeClr val="tx1"/>
                </a:solidFill>
              </a:rPr>
              <a:t>Cada </a:t>
            </a:r>
            <a:r>
              <a:rPr lang="es-ES" sz="2000" dirty="0" smtClean="0">
                <a:solidFill>
                  <a:srgbClr val="0070C0"/>
                </a:solidFill>
              </a:rPr>
              <a:t>elemento específico </a:t>
            </a:r>
            <a:r>
              <a:rPr lang="es-ES" sz="2000" dirty="0" smtClean="0">
                <a:solidFill>
                  <a:schemeClr val="tx1"/>
                </a:solidFill>
              </a:rPr>
              <a:t>de un artefacto software que un </a:t>
            </a:r>
            <a:r>
              <a:rPr lang="es-ES" sz="2000" dirty="0" smtClean="0">
                <a:solidFill>
                  <a:srgbClr val="0070C0"/>
                </a:solidFill>
              </a:rPr>
              <a:t>test </a:t>
            </a:r>
            <a:r>
              <a:rPr lang="es-ES" sz="2000" dirty="0" smtClean="0">
                <a:solidFill>
                  <a:schemeClr val="tx1"/>
                </a:solidFill>
              </a:rPr>
              <a:t>debe </a:t>
            </a:r>
            <a:r>
              <a:rPr lang="es-ES" sz="2000" dirty="0" smtClean="0">
                <a:solidFill>
                  <a:srgbClr val="0070C0"/>
                </a:solidFill>
              </a:rPr>
              <a:t>satisfacer</a:t>
            </a:r>
            <a:r>
              <a:rPr lang="es-ES" sz="2000" dirty="0" smtClean="0">
                <a:solidFill>
                  <a:schemeClr val="tx1"/>
                </a:solidFill>
              </a:rPr>
              <a:t> o cubrir</a:t>
            </a:r>
            <a:endParaRPr lang="es-E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70C0"/>
                </a:solidFill>
              </a:rPr>
              <a:t>Criterios de cobertura</a:t>
            </a:r>
            <a:r>
              <a:rPr lang="es-ES" dirty="0">
                <a:solidFill>
                  <a:schemeClr val="tx1"/>
                </a:solidFill>
              </a:rPr>
              <a:t>.</a:t>
            </a:r>
            <a:r>
              <a:rPr lang="es-ES" dirty="0" smtClean="0">
                <a:solidFill>
                  <a:schemeClr val="tx1"/>
                </a:solidFill>
              </a:rPr>
              <a:t> Colección de reglas que imponen los requisitos sobre el conjunto de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Los investigadores han definido </a:t>
            </a:r>
            <a:r>
              <a:rPr lang="es-ES" dirty="0" err="1" smtClean="0">
                <a:solidFill>
                  <a:schemeClr val="tx1"/>
                </a:solidFill>
              </a:rPr>
              <a:t>muchiiiiiiisimos</a:t>
            </a:r>
            <a:r>
              <a:rPr lang="es-ES" dirty="0" smtClean="0">
                <a:solidFill>
                  <a:schemeClr val="tx1"/>
                </a:solidFill>
              </a:rPr>
              <a:t> criterios pero se pueden reducir a muchos menos si los agrupamos por la estructura subyacente.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940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7925504" cy="1450757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Criterios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basados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estructuras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9398" name="Content Placeholder 6"/>
          <p:cNvSpPr>
            <a:spLocks noGrp="1"/>
          </p:cNvSpPr>
          <p:nvPr>
            <p:ph idx="1"/>
          </p:nvPr>
        </p:nvSpPr>
        <p:spPr>
          <a:xfrm>
            <a:off x="820403" y="1748271"/>
            <a:ext cx="7546357" cy="600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0070C0"/>
                </a:solidFill>
              </a:rPr>
              <a:t>Estructuras</a:t>
            </a:r>
            <a:r>
              <a:rPr lang="es-ES" dirty="0" smtClean="0"/>
              <a:t>: </a:t>
            </a:r>
            <a:r>
              <a:rPr lang="es-ES" dirty="0" smtClean="0">
                <a:solidFill>
                  <a:schemeClr val="tx1"/>
                </a:solidFill>
              </a:rPr>
              <a:t>Consideramos </a:t>
            </a:r>
            <a:r>
              <a:rPr lang="es-ES" dirty="0" smtClean="0">
                <a:solidFill>
                  <a:srgbClr val="0070C0"/>
                </a:solidFill>
              </a:rPr>
              <a:t>cuatro</a:t>
            </a:r>
            <a:r>
              <a:rPr lang="es-ES" dirty="0" smtClean="0"/>
              <a:t> </a:t>
            </a:r>
            <a:r>
              <a:rPr lang="es-ES" dirty="0" smtClean="0">
                <a:solidFill>
                  <a:schemeClr val="tx1"/>
                </a:solidFill>
              </a:rPr>
              <a:t>formas de modelar el software.</a:t>
            </a:r>
            <a:endParaRPr lang="es-ES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03659" y="1844544"/>
            <a:ext cx="4017963" cy="1336321"/>
          </a:xfrm>
          <a:prstGeom prst="rect">
            <a:avLst/>
          </a:prstGeom>
        </p:spPr>
        <p:txBody>
          <a:bodyPr anchor="ctr"/>
          <a:lstStyle/>
          <a:p>
            <a:pPr marL="514350" indent="-5143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000" b="0" kern="0" dirty="0" err="1" smtClean="0">
                <a:solidFill>
                  <a:schemeClr val="tx1"/>
                </a:solidFill>
              </a:rPr>
              <a:t>Caracterización</a:t>
            </a:r>
            <a:r>
              <a:rPr lang="en-US" sz="2000" b="0" kern="0" dirty="0" smtClean="0">
                <a:solidFill>
                  <a:schemeClr val="tx1"/>
                </a:solidFill>
              </a:rPr>
              <a:t> del </a:t>
            </a:r>
            <a:r>
              <a:rPr lang="en-US" sz="2000" b="0" kern="0" dirty="0" err="1" smtClean="0">
                <a:solidFill>
                  <a:schemeClr val="tx1"/>
                </a:solidFill>
              </a:rPr>
              <a:t>dominio</a:t>
            </a:r>
            <a:r>
              <a:rPr lang="en-US" sz="2000" b="0" kern="0" dirty="0" smtClean="0">
                <a:solidFill>
                  <a:schemeClr val="tx1"/>
                </a:solidFill>
              </a:rPr>
              <a:t> de inputs (</a:t>
            </a:r>
            <a:r>
              <a:rPr lang="en-US" sz="2000" b="0" kern="0" dirty="0" err="1" smtClean="0">
                <a:solidFill>
                  <a:schemeClr val="tx1"/>
                </a:solidFill>
              </a:rPr>
              <a:t>conjuntos</a:t>
            </a:r>
            <a:r>
              <a:rPr lang="en-US" sz="2000" b="0" kern="0" dirty="0" smtClean="0">
                <a:solidFill>
                  <a:schemeClr val="tx1"/>
                </a:solidFill>
              </a:rPr>
              <a:t>).</a:t>
            </a:r>
            <a:endParaRPr lang="en-US" sz="2000" b="0" kern="0" dirty="0">
              <a:solidFill>
                <a:schemeClr val="tx1"/>
              </a:solidFill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4921740" y="2156633"/>
            <a:ext cx="2995613" cy="954087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anchor="b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  <a:cs typeface="Arial" pitchFamily="34" charset="0"/>
              </a:rPr>
              <a:t>A: {0, 1, &gt;1}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  <a:cs typeface="Arial" pitchFamily="34" charset="0"/>
              </a:rPr>
              <a:t>B: {600, 700, 800}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  <a:cs typeface="Arial" pitchFamily="34" charset="0"/>
              </a:rPr>
              <a:t>C: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{ATM, RM, BCN, OTRO}</a:t>
            </a:r>
            <a:endParaRPr lang="en-US" dirty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94206" y="3224536"/>
            <a:ext cx="4017962" cy="584200"/>
          </a:xfrm>
          <a:prstGeom prst="rect">
            <a:avLst/>
          </a:prstGeom>
        </p:spPr>
        <p:txBody>
          <a:bodyPr anchor="ctr"/>
          <a:lstStyle/>
          <a:p>
            <a:pPr marL="514350" indent="-5143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+mj-lt"/>
              <a:buAutoNum type="arabicPeriod" startAt="2"/>
              <a:defRPr/>
            </a:pPr>
            <a:r>
              <a:rPr lang="en-US" sz="2000" b="0" kern="0" dirty="0" err="1" smtClean="0">
                <a:solidFill>
                  <a:schemeClr val="tx1"/>
                </a:solidFill>
              </a:rPr>
              <a:t>Grafos</a:t>
            </a:r>
            <a:r>
              <a:rPr lang="en-US" sz="2000" b="0" kern="0" dirty="0" smtClean="0">
                <a:solidFill>
                  <a:schemeClr val="tx1"/>
                </a:solidFill>
              </a:rPr>
              <a:t>.</a:t>
            </a:r>
            <a:endParaRPr lang="en-US" sz="2000" b="0" kern="0" dirty="0">
              <a:solidFill>
                <a:schemeClr val="tx1"/>
              </a:solidFill>
            </a:endParaRP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3224609" y="3112708"/>
            <a:ext cx="1497013" cy="1016000"/>
            <a:chOff x="2211" y="818"/>
            <a:chExt cx="943" cy="640"/>
          </a:xfrm>
        </p:grpSpPr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2211" y="818"/>
              <a:ext cx="242" cy="242"/>
            </a:xfrm>
            <a:prstGeom prst="ellipse">
              <a:avLst/>
            </a:prstGeom>
            <a:solidFill>
              <a:srgbClr val="66FF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2912" y="949"/>
              <a:ext cx="242" cy="242"/>
            </a:xfrm>
            <a:prstGeom prst="ellipse">
              <a:avLst/>
            </a:prstGeom>
            <a:solidFill>
              <a:srgbClr val="66FF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2495" y="1216"/>
              <a:ext cx="242" cy="242"/>
            </a:xfrm>
            <a:prstGeom prst="ellipse">
              <a:avLst/>
            </a:prstGeom>
            <a:solidFill>
              <a:srgbClr val="66FF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2460" y="939"/>
              <a:ext cx="456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2361" y="1052"/>
              <a:ext cx="179" cy="1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 flipV="1">
              <a:off x="2731" y="1166"/>
              <a:ext cx="215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694206" y="4247475"/>
            <a:ext cx="4017962" cy="739775"/>
          </a:xfrm>
          <a:prstGeom prst="rect">
            <a:avLst/>
          </a:prstGeom>
        </p:spPr>
        <p:txBody>
          <a:bodyPr anchor="ctr"/>
          <a:lstStyle/>
          <a:p>
            <a:pPr marL="514350" indent="-5143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+mj-lt"/>
              <a:buAutoNum type="arabicPeriod" startAt="3"/>
              <a:defRPr/>
            </a:pPr>
            <a:r>
              <a:rPr lang="en-US" sz="2000" b="0" kern="0" dirty="0" err="1" smtClean="0">
                <a:solidFill>
                  <a:schemeClr val="tx1"/>
                </a:solidFill>
              </a:rPr>
              <a:t>Expresiones</a:t>
            </a:r>
            <a:r>
              <a:rPr lang="en-US" sz="2000" b="0" kern="0" dirty="0" smtClean="0">
                <a:solidFill>
                  <a:schemeClr val="tx1"/>
                </a:solidFill>
              </a:rPr>
              <a:t> </a:t>
            </a:r>
            <a:r>
              <a:rPr lang="en-US" sz="2000" b="0" kern="0" dirty="0" err="1" smtClean="0">
                <a:solidFill>
                  <a:schemeClr val="tx1"/>
                </a:solidFill>
              </a:rPr>
              <a:t>lógicas</a:t>
            </a:r>
            <a:r>
              <a:rPr lang="en-US" sz="2000" b="0" kern="0" dirty="0" smtClean="0">
                <a:solidFill>
                  <a:schemeClr val="tx1"/>
                </a:solidFill>
              </a:rPr>
              <a:t>.</a:t>
            </a:r>
            <a:endParaRPr lang="en-US" sz="2000" b="0" kern="0" dirty="0">
              <a:solidFill>
                <a:schemeClr val="tx1"/>
              </a:solidFill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3721706" y="4431602"/>
            <a:ext cx="3703638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  <a:cs typeface="Arial" pitchFamily="34" charset="0"/>
              </a:rPr>
              <a:t>(not X or not Y) and A and B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694206" y="5419049"/>
            <a:ext cx="4597874" cy="1062832"/>
          </a:xfrm>
          <a:prstGeom prst="rect">
            <a:avLst/>
          </a:prstGeom>
        </p:spPr>
        <p:txBody>
          <a:bodyPr anchor="ctr"/>
          <a:lstStyle/>
          <a:p>
            <a:pPr marL="514350" indent="-5143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+mj-lt"/>
              <a:buAutoNum type="arabicPeriod" startAt="4"/>
              <a:defRPr/>
            </a:pPr>
            <a:r>
              <a:rPr lang="en-US" sz="2000" b="0" kern="0" dirty="0" err="1" smtClean="0">
                <a:solidFill>
                  <a:schemeClr val="tx1"/>
                </a:solidFill>
              </a:rPr>
              <a:t>Estructuras</a:t>
            </a:r>
            <a:r>
              <a:rPr lang="en-US" sz="2000" b="0" kern="0" dirty="0" smtClean="0">
                <a:solidFill>
                  <a:schemeClr val="tx1"/>
                </a:solidFill>
              </a:rPr>
              <a:t> </a:t>
            </a:r>
            <a:r>
              <a:rPr lang="en-US" sz="2000" b="0" kern="0" dirty="0" err="1" smtClean="0">
                <a:solidFill>
                  <a:schemeClr val="tx1"/>
                </a:solidFill>
              </a:rPr>
              <a:t>sintácticas</a:t>
            </a:r>
            <a:r>
              <a:rPr lang="en-US" sz="2000" b="0" kern="0" dirty="0" smtClean="0">
                <a:solidFill>
                  <a:schemeClr val="tx1"/>
                </a:solidFill>
              </a:rPr>
              <a:t> (</a:t>
            </a:r>
            <a:r>
              <a:rPr lang="en-US" sz="2000" b="0" kern="0" dirty="0" err="1" smtClean="0">
                <a:solidFill>
                  <a:schemeClr val="tx1"/>
                </a:solidFill>
              </a:rPr>
              <a:t>gramáticas</a:t>
            </a:r>
            <a:r>
              <a:rPr lang="en-US" sz="2000" b="0" kern="0" dirty="0" smtClean="0">
                <a:solidFill>
                  <a:schemeClr val="tx1"/>
                </a:solidFill>
              </a:rPr>
              <a:t>).</a:t>
            </a:r>
            <a:endParaRPr lang="en-US" sz="2000" b="0" kern="0" dirty="0">
              <a:solidFill>
                <a:schemeClr val="tx1"/>
              </a:solidFill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5391504" y="4978969"/>
            <a:ext cx="2063750" cy="1330325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anchor="b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  <a:cs typeface="Arial" pitchFamily="34" charset="0"/>
              </a:rPr>
              <a:t>if (x &gt; y)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  <a:cs typeface="Arial" pitchFamily="34" charset="0"/>
              </a:rPr>
              <a:t>    z = x - y;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  <a:cs typeface="Arial" pitchFamily="34" charset="0"/>
              </a:rPr>
              <a:t>else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  <a:cs typeface="Arial" pitchFamily="34" charset="0"/>
              </a:rPr>
              <a:t>   z = 2 * x;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5270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 autoUpdateAnimBg="0"/>
      <p:bldP spid="9" grpId="0"/>
      <p:bldP spid="17" grpId="0"/>
      <p:bldP spid="18" grpId="0" animBg="1" autoUpdateAnimBg="0"/>
      <p:bldP spid="19" grpId="0"/>
      <p:bldP spid="20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7925504" cy="1450757"/>
          </a:xfrm>
        </p:spPr>
        <p:txBody>
          <a:bodyPr/>
          <a:lstStyle/>
          <a:p>
            <a:r>
              <a:rPr lang="en-US" dirty="0" err="1" smtClean="0"/>
              <a:t>Criterios</a:t>
            </a:r>
            <a:r>
              <a:rPr lang="en-US" dirty="0" smtClean="0"/>
              <a:t> </a:t>
            </a:r>
            <a:r>
              <a:rPr lang="en-US" dirty="0" err="1" smtClean="0"/>
              <a:t>basados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estructuras</a:t>
            </a:r>
            <a:endParaRPr lang="en-US" dirty="0" smtClean="0"/>
          </a:p>
        </p:txBody>
      </p:sp>
      <p:sp>
        <p:nvSpPr>
          <p:cNvPr id="59398" name="Content Placeholder 6"/>
          <p:cNvSpPr>
            <a:spLocks noGrp="1"/>
          </p:cNvSpPr>
          <p:nvPr>
            <p:ph idx="1"/>
          </p:nvPr>
        </p:nvSpPr>
        <p:spPr>
          <a:xfrm>
            <a:off x="1202107" y="2606912"/>
            <a:ext cx="7546357" cy="6006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sz="4800" dirty="0" smtClean="0">
                <a:solidFill>
                  <a:srgbClr val="FF0000"/>
                </a:solidFill>
              </a:rPr>
              <a:t>¡¡QUE NO CUNDA EL PÁNICO!!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822960" y="3252920"/>
            <a:ext cx="698524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Daremos la </a:t>
            </a:r>
            <a:r>
              <a:rPr lang="es-ES" sz="2000" dirty="0" smtClean="0"/>
              <a:t>menos</a:t>
            </a:r>
            <a:r>
              <a:rPr lang="es-ES" dirty="0" smtClean="0"/>
              <a:t> teoría posible para que se entiendan los conceptos.</a:t>
            </a:r>
          </a:p>
          <a:p>
            <a:endParaRPr lang="es-ES" dirty="0" smtClean="0"/>
          </a:p>
          <a:p>
            <a:r>
              <a:rPr lang="es-ES" dirty="0" smtClean="0"/>
              <a:t>Pero claro, esto es como cualquier disciplina medianamente complicada:</a:t>
            </a:r>
          </a:p>
          <a:p>
            <a:endParaRPr lang="es-ES" dirty="0" smtClean="0"/>
          </a:p>
          <a:p>
            <a:r>
              <a:rPr lang="es-ES" dirty="0" smtClean="0"/>
              <a:t>Siempre necesitaremos algo de matemáticas/formalismos.</a:t>
            </a:r>
          </a:p>
          <a:p>
            <a:endParaRPr lang="es-ES" dirty="0" smtClean="0"/>
          </a:p>
          <a:p>
            <a:r>
              <a:rPr lang="es-ES" dirty="0" smtClean="0"/>
              <a:t>Incluso para jugar al </a:t>
            </a:r>
            <a:r>
              <a:rPr lang="es-ES" dirty="0" err="1" smtClean="0"/>
              <a:t>poker</a:t>
            </a:r>
            <a:r>
              <a:rPr lang="es-ES" dirty="0" smtClean="0"/>
              <a:t>. ¿No me creéis?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207521"/>
            <a:ext cx="3890977" cy="2996952"/>
          </a:xfrm>
          <a:prstGeom prst="rect">
            <a:avLst/>
          </a:prstGeom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-9625"/>
            <a:ext cx="3392362" cy="1001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" name="Tab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688237"/>
              </p:ext>
            </p:extLst>
          </p:nvPr>
        </p:nvGraphicFramePr>
        <p:xfrm>
          <a:off x="111404" y="-9625"/>
          <a:ext cx="5306469" cy="6074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949"/>
                <a:gridCol w="720080"/>
                <a:gridCol w="3960440"/>
              </a:tblGrid>
              <a:tr h="404664">
                <a:tc>
                  <a:txBody>
                    <a:bodyPr/>
                    <a:lstStyle/>
                    <a:p>
                      <a:r>
                        <a:rPr lang="es-ES" b="1" dirty="0" smtClean="0"/>
                        <a:t>Pos.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baseline="0" dirty="0" smtClean="0"/>
                        <a:t>% OR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Rango de apertura</a:t>
                      </a:r>
                      <a:endParaRPr lang="es-ES" dirty="0"/>
                    </a:p>
                  </a:txBody>
                  <a:tcPr/>
                </a:tc>
              </a:tr>
              <a:tr h="1103860">
                <a:tc>
                  <a:txBody>
                    <a:bodyPr/>
                    <a:lstStyle/>
                    <a:p>
                      <a:r>
                        <a:rPr lang="es-ES" dirty="0" smtClean="0"/>
                        <a:t>UTG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AA-33,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AKo-AJo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KQo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AKs-ATs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KQs-KTs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QJs-QTs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JTs-J9s, T9s, 98s, 87s, 76s, 65s </a:t>
                      </a:r>
                    </a:p>
                  </a:txBody>
                  <a:tcPr/>
                </a:tc>
              </a:tr>
              <a:tr h="867210">
                <a:tc>
                  <a:txBody>
                    <a:bodyPr/>
                    <a:lstStyle/>
                    <a:p>
                      <a:r>
                        <a:rPr lang="es-ES" dirty="0" smtClean="0"/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17,9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AA-22,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AKo-ATo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KQo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AKs-A7s, A5s,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KQs-KTs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QJs-QTs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JTs-J9s, T9s- T8s, 98s-97s, 87s-86s, 76s-75s, 65s, 54s</a:t>
                      </a:r>
                    </a:p>
                  </a:txBody>
                  <a:tcPr/>
                </a:tc>
              </a:tr>
              <a:tr h="1103860">
                <a:tc>
                  <a:txBody>
                    <a:bodyPr/>
                    <a:lstStyle/>
                    <a:p>
                      <a:r>
                        <a:rPr lang="es-ES" dirty="0" smtClean="0"/>
                        <a:t>CO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23,7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AA-22,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AKo-ATo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KQo-KJo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QJo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AKs-A2s, KQs-K6s, QJs-Q7s, JTs-J8s, T9s-T8s, 98s-97s, 87s-86s, 76s-75s, 65s-64s,54s </a:t>
                      </a:r>
                    </a:p>
                  </a:txBody>
                  <a:tcPr/>
                </a:tc>
              </a:tr>
              <a:tr h="1358597">
                <a:tc>
                  <a:txBody>
                    <a:bodyPr/>
                    <a:lstStyle/>
                    <a:p>
                      <a:r>
                        <a:rPr lang="es-ES" dirty="0" smtClean="0"/>
                        <a:t>BTN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47,5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AA-22, AKo-A2o, KQo-K7o, QJo-Q9o, JTo-J9o, T9o-T8o, 98o, 87o, AKs-A2s, KQs-K2s, QJs-Q2s, JTs-J5s, T9s-T6s, 98s-96s, 87s-85s, 76s-74s, 65s-64s, 54s-53s,43s</a:t>
                      </a:r>
                    </a:p>
                  </a:txBody>
                  <a:tcPr/>
                </a:tc>
              </a:tr>
              <a:tr h="1103860">
                <a:tc>
                  <a:txBody>
                    <a:bodyPr/>
                    <a:lstStyle/>
                    <a:p>
                      <a:r>
                        <a:rPr lang="es-ES" dirty="0" smtClean="0"/>
                        <a:t>SB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36,3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AA-22, AKo-A7o, KQo-K9o, QJo-Q9o, JTo-J9o, T9o, 98o, AKs-A2s, KQs-K2s, QJs-Q4s, JTs-J7s, T9s-T7s, 98s-97s, 87s-86s, 76s-75s, 65s-64s,54s 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5" name="Imagen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2903" y="1124874"/>
            <a:ext cx="2376564" cy="2021015"/>
          </a:xfrm>
          <a:prstGeom prst="rect">
            <a:avLst/>
          </a:prstGeom>
        </p:spPr>
      </p:pic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392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8141528" cy="14507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¿De </a:t>
            </a:r>
            <a:r>
              <a:rPr lang="en-US" dirty="0" err="1" smtClean="0">
                <a:solidFill>
                  <a:schemeClr val="tx1"/>
                </a:solidFill>
              </a:rPr>
              <a:t>donde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salen</a:t>
            </a:r>
            <a:r>
              <a:rPr lang="en-US" dirty="0" smtClean="0">
                <a:solidFill>
                  <a:schemeClr val="tx1"/>
                </a:solidFill>
              </a:rPr>
              <a:t> las </a:t>
            </a:r>
            <a:r>
              <a:rPr lang="en-US" dirty="0" err="1" smtClean="0">
                <a:solidFill>
                  <a:schemeClr val="tx1"/>
                </a:solidFill>
              </a:rPr>
              <a:t>estructuras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59398" name="Content Placeholder 6"/>
          <p:cNvSpPr>
            <a:spLocks noGrp="1"/>
          </p:cNvSpPr>
          <p:nvPr>
            <p:ph idx="1"/>
          </p:nvPr>
        </p:nvSpPr>
        <p:spPr>
          <a:xfrm>
            <a:off x="820403" y="1748271"/>
            <a:ext cx="7546357" cy="39849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Las </a:t>
            </a:r>
            <a:r>
              <a:rPr lang="es-ES" dirty="0" smtClean="0">
                <a:solidFill>
                  <a:srgbClr val="00B0F0"/>
                </a:solidFill>
              </a:rPr>
              <a:t>estructuras</a:t>
            </a:r>
            <a:r>
              <a:rPr lang="es-ES" dirty="0" smtClean="0">
                <a:solidFill>
                  <a:schemeClr val="tx1"/>
                </a:solidFill>
              </a:rPr>
              <a:t> se pueden </a:t>
            </a:r>
            <a:r>
              <a:rPr lang="es-ES" dirty="0" smtClean="0">
                <a:solidFill>
                  <a:srgbClr val="00B0F0"/>
                </a:solidFill>
              </a:rPr>
              <a:t>extraer </a:t>
            </a:r>
            <a:r>
              <a:rPr lang="es-ES" dirty="0" smtClean="0">
                <a:solidFill>
                  <a:schemeClr val="tx1"/>
                </a:solidFill>
              </a:rPr>
              <a:t>de muchos artefactos </a:t>
            </a:r>
            <a:r>
              <a:rPr lang="es-ES" dirty="0" smtClean="0">
                <a:solidFill>
                  <a:srgbClr val="00B0F0"/>
                </a:solidFill>
              </a:rPr>
              <a:t>software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  <a:endParaRPr lang="es-E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</a:rPr>
              <a:t>Los grafos se pueden extraer de casos de uso UML, máquinas de estados finitos, código fuente,…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</a:rPr>
              <a:t>Las expresiones lógicas se pueden extraer de decisiones en el código fuente, de las guardas de transiciones, de condicionales en casos de uso, …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s-E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Esto no es lo mismo que </a:t>
            </a:r>
            <a:r>
              <a:rPr lang="es-ES" dirty="0" err="1" smtClean="0">
                <a:solidFill>
                  <a:srgbClr val="00B0F0"/>
                </a:solidFill>
              </a:rPr>
              <a:t>Model-Based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dirty="0" err="1" smtClean="0">
                <a:solidFill>
                  <a:srgbClr val="00B0F0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. MBT consiste en derivar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 de un modelo que describe algunos aspectos del sistema bajo </a:t>
            </a:r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</a:rPr>
              <a:t>El modelo usualmente describe parte del comportamiento.</a:t>
            </a:r>
            <a:endParaRPr lang="es-ES" sz="20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</a:rPr>
              <a:t>El código fuente NO se considera un modelo.</a:t>
            </a:r>
            <a:endParaRPr lang="es-E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711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289071" cy="1450757"/>
          </a:xfrm>
        </p:spPr>
        <p:txBody>
          <a:bodyPr/>
          <a:lstStyle/>
          <a:p>
            <a:r>
              <a:rPr lang="en-US" dirty="0" err="1" smtClean="0"/>
              <a:t>Ejemplo</a:t>
            </a:r>
            <a:r>
              <a:rPr lang="en-US" dirty="0" smtClean="0"/>
              <a:t>: </a:t>
            </a:r>
            <a:r>
              <a:rPr lang="en-US" dirty="0" err="1" smtClean="0"/>
              <a:t>Cobertura</a:t>
            </a:r>
            <a:r>
              <a:rPr lang="en-US" dirty="0" smtClean="0"/>
              <a:t> de </a:t>
            </a:r>
            <a:r>
              <a:rPr lang="en-US" dirty="0" err="1" smtClean="0"/>
              <a:t>gominolas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463" y="1844495"/>
            <a:ext cx="2637417" cy="2592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Tenemos </a:t>
            </a:r>
            <a:r>
              <a:rPr lang="es-ES" dirty="0" smtClean="0">
                <a:solidFill>
                  <a:srgbClr val="0070C0"/>
                </a:solidFill>
              </a:rPr>
              <a:t>seis sabores:</a:t>
            </a:r>
          </a:p>
          <a:p>
            <a:pPr marL="914400" lvl="1" indent="-457200">
              <a:buClrTx/>
              <a:buFont typeface="+mj-lt"/>
              <a:buAutoNum type="arabicPeriod"/>
            </a:pPr>
            <a:r>
              <a:rPr lang="es-ES" sz="2000" dirty="0" smtClean="0">
                <a:solidFill>
                  <a:schemeClr val="tx1"/>
                </a:solidFill>
              </a:rPr>
              <a:t>Limón.</a:t>
            </a:r>
          </a:p>
          <a:p>
            <a:pPr marL="914400" lvl="1" indent="-457200">
              <a:buClrTx/>
              <a:buFont typeface="+mj-lt"/>
              <a:buAutoNum type="arabicPeriod"/>
            </a:pPr>
            <a:r>
              <a:rPr lang="es-ES" sz="2000" dirty="0" smtClean="0">
                <a:solidFill>
                  <a:schemeClr val="tx1"/>
                </a:solidFill>
              </a:rPr>
              <a:t>Pistacho.</a:t>
            </a:r>
          </a:p>
          <a:p>
            <a:pPr marL="914400" lvl="1" indent="-457200">
              <a:buClrTx/>
              <a:buFont typeface="+mj-lt"/>
              <a:buAutoNum type="arabicPeriod"/>
            </a:pPr>
            <a:r>
              <a:rPr lang="es-ES" sz="2000" dirty="0" smtClean="0">
                <a:solidFill>
                  <a:schemeClr val="tx1"/>
                </a:solidFill>
              </a:rPr>
              <a:t>Melón.</a:t>
            </a:r>
          </a:p>
          <a:p>
            <a:pPr marL="914400" lvl="1" indent="-457200">
              <a:buClrTx/>
              <a:buFont typeface="+mj-lt"/>
              <a:buAutoNum type="arabicPeriod"/>
            </a:pPr>
            <a:r>
              <a:rPr lang="es-ES" sz="2000" dirty="0" smtClean="0">
                <a:solidFill>
                  <a:schemeClr val="tx1"/>
                </a:solidFill>
              </a:rPr>
              <a:t>Pera</a:t>
            </a:r>
          </a:p>
          <a:p>
            <a:pPr marL="914400" lvl="1" indent="-457200">
              <a:buClrTx/>
              <a:buFont typeface="+mj-lt"/>
              <a:buAutoNum type="arabicPeriod"/>
            </a:pPr>
            <a:r>
              <a:rPr lang="es-ES" sz="2000" dirty="0" smtClean="0">
                <a:solidFill>
                  <a:schemeClr val="tx1"/>
                </a:solidFill>
              </a:rPr>
              <a:t>Mandarina.</a:t>
            </a:r>
          </a:p>
          <a:p>
            <a:pPr marL="914400" lvl="1" indent="-457200">
              <a:buClrTx/>
              <a:buFont typeface="+mj-lt"/>
              <a:buAutoNum type="arabicPeriod"/>
            </a:pPr>
            <a:r>
              <a:rPr lang="es-ES" sz="2000" dirty="0" smtClean="0">
                <a:solidFill>
                  <a:schemeClr val="tx1"/>
                </a:solidFill>
              </a:rPr>
              <a:t>Albaricoque.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Especificación, Validación y </a:t>
            </a:r>
            <a:r>
              <a:rPr lang="es-ES" dirty="0" err="1" smtClean="0"/>
              <a:t>Testing</a:t>
            </a:r>
            <a:r>
              <a:rPr lang="es-ES" dirty="0" smtClean="0"/>
              <a:t> (M. G. </a:t>
            </a:r>
            <a:r>
              <a:rPr lang="es-ES" dirty="0" err="1" smtClean="0"/>
              <a:t>Merayo</a:t>
            </a:r>
            <a:r>
              <a:rPr lang="es-ES" dirty="0" smtClean="0"/>
              <a:t> y M. Núñez)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026" name="Picture 2" descr="http://www.oldtimecandy.com/assets/images/singles/jelly_beans_assort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473" y="2461780"/>
            <a:ext cx="1596850" cy="119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278256" y="1844495"/>
            <a:ext cx="4144246" cy="2351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75000"/>
              <a:buFont typeface="Monotype Sorts" charset="2"/>
              <a:buChar char="n"/>
              <a:defRPr sz="2800" b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dirty="0" err="1" smtClean="0">
                <a:latin typeface="+mn-lt"/>
              </a:rPr>
              <a:t>Tenemos</a:t>
            </a:r>
            <a:r>
              <a:rPr lang="en-US" sz="2000" kern="0" dirty="0" smtClean="0">
                <a:latin typeface="+mn-lt"/>
              </a:rPr>
              <a:t> </a:t>
            </a:r>
            <a:r>
              <a:rPr lang="en-US" sz="2000" kern="0" dirty="0" err="1" smtClean="0">
                <a:solidFill>
                  <a:srgbClr val="0070C0"/>
                </a:solidFill>
                <a:latin typeface="+mn-lt"/>
              </a:rPr>
              <a:t>cuatro</a:t>
            </a:r>
            <a:r>
              <a:rPr lang="en-US" sz="2000" kern="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000" kern="0" dirty="0" err="1" smtClean="0">
                <a:solidFill>
                  <a:srgbClr val="0070C0"/>
                </a:solidFill>
                <a:latin typeface="+mn-lt"/>
              </a:rPr>
              <a:t>colores</a:t>
            </a:r>
            <a:r>
              <a:rPr lang="en-US" sz="2000" kern="0" dirty="0" smtClean="0">
                <a:solidFill>
                  <a:srgbClr val="0070C0"/>
                </a:solidFill>
                <a:latin typeface="+mn-lt"/>
              </a:rPr>
              <a:t>:</a:t>
            </a:r>
          </a:p>
          <a:p>
            <a:pPr marL="731520" lvl="1" indent="-365760">
              <a:buFont typeface="+mj-lt"/>
              <a:buAutoNum type="arabicPeriod"/>
            </a:pPr>
            <a:r>
              <a:rPr lang="en-US" sz="2000" kern="0" dirty="0" smtClean="0">
                <a:latin typeface="+mn-lt"/>
              </a:rPr>
              <a:t>Amarillo (Limón, </a:t>
            </a:r>
            <a:r>
              <a:rPr lang="en-US" sz="2000" kern="0" dirty="0" err="1" smtClean="0">
                <a:latin typeface="+mn-lt"/>
              </a:rPr>
              <a:t>albaricoque</a:t>
            </a:r>
            <a:r>
              <a:rPr lang="en-US" sz="2000" kern="0" dirty="0" smtClean="0">
                <a:latin typeface="+mn-lt"/>
              </a:rPr>
              <a:t>).</a:t>
            </a:r>
          </a:p>
          <a:p>
            <a:pPr marL="731520" lvl="1" indent="-365760">
              <a:buFont typeface="+mj-lt"/>
              <a:buAutoNum type="arabicPeriod"/>
            </a:pPr>
            <a:r>
              <a:rPr lang="en-US" sz="2000" kern="0" dirty="0" smtClean="0">
                <a:latin typeface="+mn-lt"/>
              </a:rPr>
              <a:t>Verde (</a:t>
            </a:r>
            <a:r>
              <a:rPr lang="en-US" sz="2000" kern="0" dirty="0" err="1" smtClean="0">
                <a:latin typeface="+mn-lt"/>
              </a:rPr>
              <a:t>Pistacho</a:t>
            </a:r>
            <a:r>
              <a:rPr lang="en-US" sz="2000" kern="0" dirty="0" smtClean="0">
                <a:latin typeface="+mn-lt"/>
              </a:rPr>
              <a:t>).</a:t>
            </a:r>
          </a:p>
          <a:p>
            <a:pPr marL="731520" lvl="1" indent="-365760">
              <a:buFont typeface="+mj-lt"/>
              <a:buAutoNum type="arabicPeriod"/>
            </a:pPr>
            <a:r>
              <a:rPr lang="en-US" sz="2000" kern="0" dirty="0" err="1" smtClean="0">
                <a:latin typeface="+mn-lt"/>
              </a:rPr>
              <a:t>Naranja</a:t>
            </a:r>
            <a:r>
              <a:rPr lang="en-US" sz="2000" kern="0" dirty="0" smtClean="0">
                <a:latin typeface="+mn-lt"/>
              </a:rPr>
              <a:t> (</a:t>
            </a:r>
            <a:r>
              <a:rPr lang="en-US" sz="2000" kern="0" dirty="0" err="1" smtClean="0">
                <a:latin typeface="+mn-lt"/>
              </a:rPr>
              <a:t>Melón</a:t>
            </a:r>
            <a:r>
              <a:rPr lang="en-US" sz="2000" kern="0" dirty="0" smtClean="0">
                <a:latin typeface="+mn-lt"/>
              </a:rPr>
              <a:t>, </a:t>
            </a:r>
            <a:r>
              <a:rPr lang="en-US" sz="2000" kern="0" dirty="0" err="1" smtClean="0">
                <a:latin typeface="+mn-lt"/>
              </a:rPr>
              <a:t>mandarina</a:t>
            </a:r>
            <a:r>
              <a:rPr lang="en-US" sz="2000" kern="0" dirty="0" smtClean="0">
                <a:latin typeface="+mn-lt"/>
              </a:rPr>
              <a:t>).</a:t>
            </a:r>
          </a:p>
          <a:p>
            <a:pPr marL="731520" lvl="1" indent="-365760">
              <a:buFont typeface="+mj-lt"/>
              <a:buAutoNum type="arabicPeriod"/>
            </a:pPr>
            <a:r>
              <a:rPr lang="en-US" sz="2000" kern="0" dirty="0" smtClean="0">
                <a:latin typeface="+mn-lt"/>
              </a:rPr>
              <a:t>Blanco (</a:t>
            </a:r>
            <a:r>
              <a:rPr lang="en-US" sz="2000" kern="0" dirty="0" err="1" smtClean="0">
                <a:latin typeface="+mn-lt"/>
              </a:rPr>
              <a:t>Pera</a:t>
            </a:r>
            <a:r>
              <a:rPr lang="en-US" sz="2000" kern="0" dirty="0" smtClean="0">
                <a:latin typeface="+mn-lt"/>
              </a:rPr>
              <a:t>)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854463" y="4356751"/>
            <a:ext cx="7651454" cy="1992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75000"/>
              <a:buFont typeface="Monotype Sorts" charset="2"/>
              <a:buChar char="n"/>
              <a:defRPr sz="2800" b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s-ES" sz="2000" kern="0" dirty="0" smtClean="0">
                <a:latin typeface="+mn-lt"/>
              </a:rPr>
              <a:t>Criterios de cobertura posibles: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sz="2000" kern="0" dirty="0" smtClean="0">
                <a:latin typeface="+mn-lt"/>
              </a:rPr>
              <a:t>Coger una </a:t>
            </a:r>
            <a:r>
              <a:rPr lang="es-ES" sz="2000" kern="0" dirty="0" err="1" smtClean="0">
                <a:latin typeface="+mn-lt"/>
              </a:rPr>
              <a:t>gominola</a:t>
            </a:r>
            <a:r>
              <a:rPr lang="es-ES" sz="2000" kern="0" dirty="0" smtClean="0">
                <a:latin typeface="+mn-lt"/>
              </a:rPr>
              <a:t> de cada sabor.</a:t>
            </a:r>
          </a:p>
          <a:p>
            <a:pPr lvl="2"/>
            <a:r>
              <a:rPr lang="es-ES" kern="0" dirty="0" smtClean="0">
                <a:latin typeface="+mn-lt"/>
              </a:rPr>
              <a:t>Decidir si la </a:t>
            </a:r>
            <a:r>
              <a:rPr lang="es-ES" kern="0" dirty="0" err="1" smtClean="0">
                <a:latin typeface="+mn-lt"/>
              </a:rPr>
              <a:t>gominola</a:t>
            </a:r>
            <a:r>
              <a:rPr lang="es-ES" kern="0" dirty="0" smtClean="0">
                <a:latin typeface="+mn-lt"/>
              </a:rPr>
              <a:t> amarilla es de sabor limón o albaricoque es un problema de </a:t>
            </a:r>
            <a:r>
              <a:rPr lang="es-ES" kern="0" dirty="0" err="1" smtClean="0">
                <a:latin typeface="+mn-lt"/>
              </a:rPr>
              <a:t>controlabilidad</a:t>
            </a:r>
            <a:r>
              <a:rPr lang="es-ES" kern="0" dirty="0" smtClean="0">
                <a:latin typeface="+mn-lt"/>
              </a:rPr>
              <a:t>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sz="2000" kern="0" dirty="0" smtClean="0">
                <a:latin typeface="+mn-lt"/>
              </a:rPr>
              <a:t>Coger una </a:t>
            </a:r>
            <a:r>
              <a:rPr lang="es-ES" sz="2000" kern="0" dirty="0" err="1" smtClean="0">
                <a:latin typeface="+mn-lt"/>
              </a:rPr>
              <a:t>gominola</a:t>
            </a:r>
            <a:r>
              <a:rPr lang="es-ES" sz="2000" kern="0" dirty="0" smtClean="0">
                <a:latin typeface="+mn-lt"/>
              </a:rPr>
              <a:t> de cada color.</a:t>
            </a:r>
            <a:endParaRPr lang="es-ES" sz="200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472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8141528" cy="1450757"/>
          </a:xfrm>
        </p:spPr>
        <p:txBody>
          <a:bodyPr>
            <a:normAutofit/>
          </a:bodyPr>
          <a:lstStyle/>
          <a:p>
            <a:r>
              <a:rPr lang="en-US" dirty="0" err="1" smtClean="0"/>
              <a:t>Cobertura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398" name="Content Placeholder 6"/>
              <p:cNvSpPr>
                <a:spLocks noGrp="1"/>
              </p:cNvSpPr>
              <p:nvPr>
                <p:ph idx="1"/>
              </p:nvPr>
            </p:nvSpPr>
            <p:spPr>
              <a:xfrm>
                <a:off x="1152810" y="1778452"/>
                <a:ext cx="7019590" cy="1392697"/>
              </a:xfrm>
              <a:solidFill>
                <a:srgbClr val="92D050"/>
              </a:solidFill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ES" sz="2400" dirty="0" smtClean="0"/>
                  <a:t>Dado un conjunto de requisitos de test </a:t>
                </a:r>
                <a:r>
                  <a:rPr lang="es-ES" sz="2400" i="1" dirty="0" smtClean="0"/>
                  <a:t>RT</a:t>
                </a:r>
                <a:r>
                  <a:rPr lang="es-ES" sz="2400" dirty="0" smtClean="0"/>
                  <a:t> para un criterio de cobertura </a:t>
                </a:r>
                <a:r>
                  <a:rPr lang="es-ES" sz="2400" i="1" dirty="0" smtClean="0"/>
                  <a:t>C</a:t>
                </a:r>
                <a:r>
                  <a:rPr lang="es-ES" sz="2400" dirty="0" smtClean="0"/>
                  <a:t>, un conjunto de </a:t>
                </a:r>
                <a:r>
                  <a:rPr lang="es-ES" sz="2400" dirty="0" err="1" smtClean="0"/>
                  <a:t>tests</a:t>
                </a:r>
                <a:r>
                  <a:rPr lang="es-ES" sz="2400" dirty="0" smtClean="0"/>
                  <a:t> </a:t>
                </a:r>
                <a:r>
                  <a:rPr lang="es-ES" sz="2400" i="1" dirty="0" smtClean="0"/>
                  <a:t>T</a:t>
                </a:r>
                <a:r>
                  <a:rPr lang="es-ES" sz="2400" dirty="0" smtClean="0"/>
                  <a:t> satisface la cobertura de </a:t>
                </a:r>
                <a:r>
                  <a:rPr lang="es-ES" sz="2400" i="1" dirty="0" smtClean="0"/>
                  <a:t>C</a:t>
                </a:r>
                <a:r>
                  <a:rPr lang="es-ES" sz="2400" dirty="0" smtClean="0"/>
                  <a:t> </a:t>
                </a:r>
                <a:r>
                  <a:rPr lang="es-ES" sz="2400" dirty="0" err="1" smtClean="0"/>
                  <a:t>sii</a:t>
                </a:r>
                <a:r>
                  <a:rPr lang="es-ES" sz="2400" dirty="0" smtClean="0"/>
                  <a:t> para todo requisito de test </a:t>
                </a:r>
                <a14:m>
                  <m:oMath xmlns:m="http://schemas.openxmlformats.org/officeDocument/2006/math">
                    <m:r>
                      <a:rPr lang="es-E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𝑟𝑡</m:t>
                    </m:r>
                    <m:r>
                      <a:rPr lang="es-E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s-E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𝑅𝑇</m:t>
                    </m:r>
                  </m:oMath>
                </a14:m>
                <a:r>
                  <a:rPr lang="es-ES" sz="2400" dirty="0" smtClean="0"/>
                  <a:t>, existe al menos un test </a:t>
                </a:r>
                <a14:m>
                  <m:oMath xmlns:m="http://schemas.openxmlformats.org/officeDocument/2006/math">
                    <m:r>
                      <a:rPr lang="es-E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s-E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s-E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s-ES" sz="2400" dirty="0" smtClean="0"/>
                  <a:t> tal que </a:t>
                </a:r>
                <a:r>
                  <a:rPr lang="es-ES" sz="2400" i="1" dirty="0" smtClean="0"/>
                  <a:t>t</a:t>
                </a:r>
                <a:r>
                  <a:rPr lang="es-ES" sz="2400" dirty="0" smtClean="0"/>
                  <a:t> satisface </a:t>
                </a:r>
                <a14:m>
                  <m:oMath xmlns:m="http://schemas.openxmlformats.org/officeDocument/2006/math">
                    <m:r>
                      <a:rPr lang="es-E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𝑟𝑡</m:t>
                    </m:r>
                  </m:oMath>
                </a14:m>
                <a:r>
                  <a:rPr lang="es-ES" sz="2400" dirty="0" smtClean="0"/>
                  <a:t>.</a:t>
                </a:r>
              </a:p>
            </p:txBody>
          </p:sp>
        </mc:Choice>
        <mc:Fallback xmlns="">
          <p:sp>
            <p:nvSpPr>
              <p:cNvPr id="59398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2810" y="1778452"/>
                <a:ext cx="7019590" cy="1392697"/>
              </a:xfrm>
              <a:blipFill rotWithShape="0">
                <a:blip r:embed="rId3"/>
                <a:stretch>
                  <a:fillRect l="-2604" t="-6140" r="-2431" b="-11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822960" y="3356993"/>
            <a:ext cx="7546357" cy="273630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s-ES" dirty="0" smtClean="0">
                <a:solidFill>
                  <a:srgbClr val="0070C0"/>
                </a:solidFill>
              </a:rPr>
              <a:t>Requisitos de test inviables</a:t>
            </a:r>
            <a:r>
              <a:rPr lang="es-ES" dirty="0" smtClean="0"/>
              <a:t>: </a:t>
            </a:r>
            <a:r>
              <a:rPr lang="es-ES" dirty="0" smtClean="0">
                <a:solidFill>
                  <a:schemeClr val="tx1"/>
                </a:solidFill>
              </a:rPr>
              <a:t>Aquellos que no se pueden satisfacer.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rgbClr val="0070C0"/>
                </a:solidFill>
              </a:rPr>
              <a:t>No existen valores</a:t>
            </a:r>
            <a:r>
              <a:rPr lang="es-ES" sz="2000" dirty="0" smtClean="0"/>
              <a:t> </a:t>
            </a:r>
            <a:r>
              <a:rPr lang="es-ES" sz="2000" dirty="0" smtClean="0">
                <a:solidFill>
                  <a:schemeClr val="tx1"/>
                </a:solidFill>
              </a:rPr>
              <a:t>para los </a:t>
            </a:r>
            <a:r>
              <a:rPr lang="es-ES" sz="2000" dirty="0" err="1" smtClean="0">
                <a:solidFill>
                  <a:srgbClr val="0070C0"/>
                </a:solidFill>
              </a:rPr>
              <a:t>tests</a:t>
            </a:r>
            <a:r>
              <a:rPr lang="es-ES" sz="2000" dirty="0" smtClean="0">
                <a:solidFill>
                  <a:srgbClr val="0070C0"/>
                </a:solidFill>
              </a:rPr>
              <a:t> </a:t>
            </a:r>
            <a:r>
              <a:rPr lang="es-ES" sz="2000" dirty="0" smtClean="0">
                <a:solidFill>
                  <a:schemeClr val="tx1"/>
                </a:solidFill>
              </a:rPr>
              <a:t>que cumpla los requisitos.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</a:rPr>
              <a:t>Ejemplo: Código muerto.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</a:rPr>
              <a:t>La</a:t>
            </a:r>
            <a:r>
              <a:rPr lang="es-ES" sz="2000" dirty="0" smtClean="0"/>
              <a:t> </a:t>
            </a:r>
            <a:r>
              <a:rPr lang="es-ES" sz="2000" dirty="0" smtClean="0">
                <a:solidFill>
                  <a:srgbClr val="0070C0"/>
                </a:solidFill>
              </a:rPr>
              <a:t>detección</a:t>
            </a:r>
            <a:r>
              <a:rPr lang="es-ES" sz="2000" dirty="0" smtClean="0"/>
              <a:t> </a:t>
            </a:r>
            <a:r>
              <a:rPr lang="es-ES" sz="2000" dirty="0" smtClean="0">
                <a:solidFill>
                  <a:schemeClr val="tx1"/>
                </a:solidFill>
              </a:rPr>
              <a:t>de requisitos inviables es </a:t>
            </a:r>
            <a:r>
              <a:rPr lang="es-ES" sz="2000" dirty="0" smtClean="0">
                <a:solidFill>
                  <a:srgbClr val="FF0000"/>
                </a:solidFill>
              </a:rPr>
              <a:t>indecidible</a:t>
            </a:r>
            <a:r>
              <a:rPr lang="es-ES" sz="2000" dirty="0" smtClean="0"/>
              <a:t> </a:t>
            </a:r>
            <a:r>
              <a:rPr lang="es-ES" sz="2000" dirty="0" smtClean="0">
                <a:solidFill>
                  <a:schemeClr val="tx1"/>
                </a:solidFill>
              </a:rPr>
              <a:t>para la mayoría de los criterios de </a:t>
            </a:r>
            <a:r>
              <a:rPr lang="es-ES" sz="2000" dirty="0" err="1" smtClean="0">
                <a:solidFill>
                  <a:schemeClr val="tx1"/>
                </a:solidFill>
              </a:rPr>
              <a:t>testing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Por lo tanto, conseguir 100% de cobertura es imposible en la práctica.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66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289071" cy="1450757"/>
          </a:xfrm>
        </p:spPr>
        <p:txBody>
          <a:bodyPr/>
          <a:lstStyle/>
          <a:p>
            <a:r>
              <a:rPr lang="en-US" dirty="0" err="1" smtClean="0"/>
              <a:t>Ejemplo</a:t>
            </a:r>
            <a:r>
              <a:rPr lang="en-US" dirty="0" smtClean="0"/>
              <a:t>: </a:t>
            </a:r>
            <a:r>
              <a:rPr lang="en-US" dirty="0" err="1" smtClean="0"/>
              <a:t>Cobertura</a:t>
            </a:r>
            <a:r>
              <a:rPr lang="en-US" dirty="0" smtClean="0"/>
              <a:t> de </a:t>
            </a:r>
            <a:r>
              <a:rPr lang="en-US" dirty="0" err="1" smtClean="0"/>
              <a:t>gominolas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463" y="1781273"/>
            <a:ext cx="7554900" cy="892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T1={ tres de limón, una de pistacho, dos de melón, una de pera, una de mandarina, cuatro de albaricoque }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Especificación, Validación y </a:t>
            </a:r>
            <a:r>
              <a:rPr lang="es-ES" dirty="0" err="1" smtClean="0"/>
              <a:t>Testing</a:t>
            </a:r>
            <a:r>
              <a:rPr lang="es-ES" dirty="0" smtClean="0"/>
              <a:t> (M. G. </a:t>
            </a:r>
            <a:r>
              <a:rPr lang="es-ES" dirty="0" err="1" smtClean="0"/>
              <a:t>Merayo</a:t>
            </a:r>
            <a:r>
              <a:rPr lang="es-ES" dirty="0" smtClean="0"/>
              <a:t> y M. Núñez)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1026" name="Picture 2" descr="http://www.oldtimecandy.com/assets/images/singles/jelly_beans_assort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919" y="2118991"/>
            <a:ext cx="1596850" cy="119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54463" y="2521699"/>
            <a:ext cx="7554900" cy="47525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s-ES" dirty="0" smtClean="0">
                <a:solidFill>
                  <a:schemeClr val="tx1"/>
                </a:solidFill>
              </a:rPr>
              <a:t>¿</a:t>
            </a:r>
            <a:r>
              <a:rPr lang="es-ES" dirty="0" err="1" smtClean="0">
                <a:solidFill>
                  <a:schemeClr val="tx1"/>
                </a:solidFill>
              </a:rPr>
              <a:t>Safistace</a:t>
            </a:r>
            <a:r>
              <a:rPr lang="es-ES" dirty="0" smtClean="0">
                <a:solidFill>
                  <a:schemeClr val="tx1"/>
                </a:solidFill>
              </a:rPr>
              <a:t> T1 el criterio de sabor?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61359" y="3263314"/>
            <a:ext cx="7554900" cy="8926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s-ES" dirty="0" smtClean="0">
                <a:solidFill>
                  <a:schemeClr val="tx1"/>
                </a:solidFill>
              </a:rPr>
              <a:t>T2={ una de limón, dos de pistacho, una de pera, tres de mandarina }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61359" y="4003740"/>
            <a:ext cx="3566625" cy="97400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s-ES" dirty="0" smtClean="0">
                <a:solidFill>
                  <a:schemeClr val="tx1"/>
                </a:solidFill>
              </a:rPr>
              <a:t>¿</a:t>
            </a:r>
            <a:r>
              <a:rPr lang="es-ES" dirty="0" err="1" smtClean="0">
                <a:solidFill>
                  <a:schemeClr val="tx1"/>
                </a:solidFill>
              </a:rPr>
              <a:t>Safistace</a:t>
            </a:r>
            <a:r>
              <a:rPr lang="es-ES" dirty="0" smtClean="0">
                <a:solidFill>
                  <a:schemeClr val="tx1"/>
                </a:solidFill>
              </a:rPr>
              <a:t> T2 el criterio de sabor?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¿</a:t>
            </a:r>
            <a:r>
              <a:rPr lang="es-ES" dirty="0" err="1">
                <a:solidFill>
                  <a:schemeClr val="tx1"/>
                </a:solidFill>
              </a:rPr>
              <a:t>Safistace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T2 </a:t>
            </a:r>
            <a:r>
              <a:rPr lang="es-ES" dirty="0">
                <a:solidFill>
                  <a:schemeClr val="tx1"/>
                </a:solidFill>
              </a:rPr>
              <a:t>el criterio de </a:t>
            </a:r>
            <a:r>
              <a:rPr lang="es-ES" dirty="0" smtClean="0">
                <a:solidFill>
                  <a:schemeClr val="tx1"/>
                </a:solidFill>
              </a:rPr>
              <a:t>color?</a:t>
            </a:r>
            <a:endParaRPr lang="es-ES" dirty="0">
              <a:solidFill>
                <a:schemeClr val="tx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5940152" y="3801960"/>
            <a:ext cx="2777284" cy="2351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75000"/>
              <a:buFont typeface="Monotype Sorts" charset="2"/>
              <a:buChar char="n"/>
              <a:defRPr sz="2800" b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 marL="731520" lvl="1" indent="-365760">
              <a:buFont typeface="+mj-lt"/>
              <a:buAutoNum type="arabicPeriod"/>
            </a:pPr>
            <a:r>
              <a:rPr lang="en-US" sz="2000" kern="0" dirty="0" smtClean="0">
                <a:latin typeface="+mn-lt"/>
              </a:rPr>
              <a:t>Amarillo (Limón, </a:t>
            </a:r>
            <a:r>
              <a:rPr lang="en-US" sz="2000" kern="0" dirty="0" err="1" smtClean="0">
                <a:latin typeface="+mn-lt"/>
              </a:rPr>
              <a:t>albaricoque</a:t>
            </a:r>
            <a:r>
              <a:rPr lang="en-US" sz="2000" kern="0" dirty="0" smtClean="0">
                <a:latin typeface="+mn-lt"/>
              </a:rPr>
              <a:t>).</a:t>
            </a:r>
          </a:p>
          <a:p>
            <a:pPr marL="731520" lvl="1" indent="-365760">
              <a:buFont typeface="+mj-lt"/>
              <a:buAutoNum type="arabicPeriod"/>
            </a:pPr>
            <a:r>
              <a:rPr lang="en-US" sz="2000" kern="0" dirty="0" smtClean="0">
                <a:latin typeface="+mn-lt"/>
              </a:rPr>
              <a:t>Verde (</a:t>
            </a:r>
            <a:r>
              <a:rPr lang="en-US" sz="2000" kern="0" dirty="0" err="1" smtClean="0">
                <a:latin typeface="+mn-lt"/>
              </a:rPr>
              <a:t>Pistacho</a:t>
            </a:r>
            <a:r>
              <a:rPr lang="en-US" sz="2000" kern="0" dirty="0" smtClean="0">
                <a:latin typeface="+mn-lt"/>
              </a:rPr>
              <a:t>).</a:t>
            </a:r>
          </a:p>
          <a:p>
            <a:pPr marL="731520" lvl="1" indent="-365760">
              <a:buFont typeface="+mj-lt"/>
              <a:buAutoNum type="arabicPeriod"/>
            </a:pPr>
            <a:r>
              <a:rPr lang="en-US" sz="2000" kern="0" dirty="0" err="1" smtClean="0">
                <a:latin typeface="+mn-lt"/>
              </a:rPr>
              <a:t>Naranja</a:t>
            </a:r>
            <a:r>
              <a:rPr lang="en-US" sz="2000" kern="0" dirty="0" smtClean="0">
                <a:latin typeface="+mn-lt"/>
              </a:rPr>
              <a:t> (</a:t>
            </a:r>
            <a:r>
              <a:rPr lang="en-US" sz="2000" kern="0" dirty="0" err="1" smtClean="0">
                <a:latin typeface="+mn-lt"/>
              </a:rPr>
              <a:t>Melón</a:t>
            </a:r>
            <a:r>
              <a:rPr lang="en-US" sz="2000" kern="0" dirty="0" smtClean="0">
                <a:latin typeface="+mn-lt"/>
              </a:rPr>
              <a:t>, </a:t>
            </a:r>
            <a:r>
              <a:rPr lang="en-US" sz="2000" kern="0" dirty="0" err="1" smtClean="0">
                <a:latin typeface="+mn-lt"/>
              </a:rPr>
              <a:t>mandarina</a:t>
            </a:r>
            <a:r>
              <a:rPr lang="en-US" sz="2000" kern="0" dirty="0" smtClean="0">
                <a:latin typeface="+mn-lt"/>
              </a:rPr>
              <a:t>).</a:t>
            </a:r>
          </a:p>
          <a:p>
            <a:pPr marL="731520" lvl="1" indent="-365760">
              <a:buFont typeface="+mj-lt"/>
              <a:buAutoNum type="arabicPeriod"/>
            </a:pPr>
            <a:r>
              <a:rPr lang="en-US" sz="2000" kern="0" dirty="0" smtClean="0">
                <a:latin typeface="+mn-lt"/>
              </a:rPr>
              <a:t>Blanco (</a:t>
            </a:r>
            <a:r>
              <a:rPr lang="en-US" sz="2000" kern="0" dirty="0" err="1" smtClean="0">
                <a:latin typeface="+mn-lt"/>
              </a:rPr>
              <a:t>Pera</a:t>
            </a:r>
            <a:r>
              <a:rPr lang="en-US" sz="2000" kern="0" dirty="0" smtClean="0"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8694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build="p"/>
      <p:bldP spid="11" grpId="0" build="p"/>
      <p:bldP spid="12" grpId="0" build="p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1243</TotalTime>
  <Words>2384</Words>
  <Application>Microsoft Office PowerPoint</Application>
  <PresentationFormat>Presentación en pantalla (4:3)</PresentationFormat>
  <Paragraphs>291</Paragraphs>
  <Slides>24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24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Gill Sans MT</vt:lpstr>
      <vt:lpstr>Monotype Sorts</vt:lpstr>
      <vt:lpstr>Times New Roman</vt:lpstr>
      <vt:lpstr>Wingdings 2</vt:lpstr>
      <vt:lpstr>HDOfficeLightV0</vt:lpstr>
      <vt:lpstr>1_HDOfficeLightV0</vt:lpstr>
      <vt:lpstr>2_HDOfficeLightV0</vt:lpstr>
      <vt:lpstr>Retrospección</vt:lpstr>
      <vt:lpstr>Diseño de tests basado en criterios </vt:lpstr>
      <vt:lpstr>Cambio de visión en testing</vt:lpstr>
      <vt:lpstr>Criterios de cobertura</vt:lpstr>
      <vt:lpstr>Criterios basados en estructuras</vt:lpstr>
      <vt:lpstr>Criterios basados en estructuras</vt:lpstr>
      <vt:lpstr>¿De donde salen las estructuras?</vt:lpstr>
      <vt:lpstr>Ejemplo: Cobertura de gominolas</vt:lpstr>
      <vt:lpstr>Cobertura</vt:lpstr>
      <vt:lpstr>Ejemplo: Cobertura de gominolas</vt:lpstr>
      <vt:lpstr>Grado de cobertura</vt:lpstr>
      <vt:lpstr>Como usar los criterios</vt:lpstr>
      <vt:lpstr>Generadores y reconocedores</vt:lpstr>
      <vt:lpstr>Comparación de criterios</vt:lpstr>
      <vt:lpstr>Ventajas de diseñar tests basándonos en criterios</vt:lpstr>
      <vt:lpstr>Carácterísticas de un buen criterio de cobertura</vt:lpstr>
      <vt:lpstr>Criterios de cobertura</vt:lpstr>
      <vt:lpstr>¿Cómo mejorar testing?</vt:lpstr>
      <vt:lpstr>Cuatro barreras al cambio</vt:lpstr>
      <vt:lpstr>Cuatro barreras al cambio</vt:lpstr>
      <vt:lpstr>¿Qué hacer en la Universidad?</vt:lpstr>
      <vt:lpstr>¿Qué hacer en la empresa?</vt:lpstr>
      <vt:lpstr>Presentación de PowerPoint</vt:lpstr>
      <vt:lpstr>Resumen introducción EVT</vt:lpstr>
      <vt:lpstr>Resumen introducción EVT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Software Testing</dc:title>
  <dc:creator>mercedes</dc:creator>
  <cp:lastModifiedBy>Manuel</cp:lastModifiedBy>
  <cp:revision>175</cp:revision>
  <dcterms:created xsi:type="dcterms:W3CDTF">2010-11-18T11:03:00Z</dcterms:created>
  <dcterms:modified xsi:type="dcterms:W3CDTF">2017-10-10T09:31:17Z</dcterms:modified>
</cp:coreProperties>
</file>