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  <p:sldMasterId id="2147483696" r:id="rId2"/>
    <p:sldMasterId id="2147483750" r:id="rId3"/>
    <p:sldMasterId id="2147483815" r:id="rId4"/>
  </p:sldMasterIdLst>
  <p:notesMasterIdLst>
    <p:notesMasterId r:id="rId29"/>
  </p:notesMasterIdLst>
  <p:sldIdLst>
    <p:sldId id="257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1" r:id="rId17"/>
    <p:sldId id="320" r:id="rId18"/>
    <p:sldId id="322" r:id="rId19"/>
    <p:sldId id="323" r:id="rId20"/>
    <p:sldId id="324" r:id="rId21"/>
    <p:sldId id="325" r:id="rId22"/>
    <p:sldId id="331" r:id="rId23"/>
    <p:sldId id="332" r:id="rId24"/>
    <p:sldId id="333" r:id="rId25"/>
    <p:sldId id="334" r:id="rId26"/>
    <p:sldId id="335" r:id="rId27"/>
    <p:sldId id="336" r:id="rId2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46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3506A-397E-4710-8110-E549353B1221}" type="datetimeFigureOut">
              <a:rPr lang="es-ES" smtClean="0"/>
              <a:pPr/>
              <a:t>29/11/2017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9BE56-51D1-4C85-B4EF-20EB8A0414D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0923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3420E6-5265-4B93-BBAA-39245D3DF6C2}" type="slidenum">
              <a:rPr lang="en-US"/>
              <a:pPr/>
              <a:t>1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25662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1BAFC-915C-447B-8128-9A8D7458C01F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915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B2AB-2793-4D97-9DFD-89CE34F95467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3206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9EA62-BCF8-44CE-A1F7-7493E4352577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0067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DCE2A-44D0-4784-98A2-8219C6327EE2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1276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3FEA-824B-4FE1-91A4-24ACB5A759A0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4511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82993-EEB5-42D4-98C8-111A2ABEDE2B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4202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2578-98CB-46E1-AF1C-348E2F8A5C02}" type="datetime1">
              <a:rPr lang="es-ES" smtClean="0"/>
              <a:t>29/11/2017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8202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5887-B8B6-4031-A351-A385CF2271C7}" type="datetime1">
              <a:rPr lang="es-ES" smtClean="0"/>
              <a:t>29/11/2017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0722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C227-8E38-4CCB-8EA3-7E82300E3DD4}" type="datetime1">
              <a:rPr lang="es-ES" smtClean="0"/>
              <a:t>29/11/2017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129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EE79-8A75-4CE8-A10D-C9B50D8FB19D}" type="datetime1">
              <a:rPr lang="es-ES" smtClean="0"/>
              <a:t>29/11/2017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19886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9B588-8CC9-4D6C-B5C2-3D953A113C55}" type="datetime1">
              <a:rPr lang="es-ES" smtClean="0"/>
              <a:t>29/11/2017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041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C23D5-7F0B-4656-A60F-1E03D8DACF14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891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97E6-C6D6-4C22-B367-CE65F1FC90DF}" type="datetime1">
              <a:rPr lang="es-ES" smtClean="0"/>
              <a:t>29/11/2017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06098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A5E0-10B2-4B7B-A04E-55F619DDAF98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61347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1996-4585-47FF-AC6F-7E9CAB932DBB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8734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B50D-4C0C-4318-A634-7725A3361B7B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581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2F53-ACC7-4270-8152-D3EE024B112B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21918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1686-D04E-43AD-8439-2F5F449D09E2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1191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ED5C-2A9C-438A-9BF2-AB281B6D9BC3}" type="datetime1">
              <a:rPr lang="es-ES" smtClean="0"/>
              <a:t>29/11/2017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0887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9F1D1-AE4B-4D3B-AF0E-B946944E9D94}" type="datetime1">
              <a:rPr lang="es-ES" smtClean="0"/>
              <a:t>29/11/2017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27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E7C0D-0DC0-4F03-ADCA-5CB0E691B612}" type="datetime1">
              <a:rPr lang="es-ES" smtClean="0"/>
              <a:t>29/11/2017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155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FFBE-0E56-4F88-8493-BE88B06B3407}" type="datetime1">
              <a:rPr lang="es-ES" smtClean="0"/>
              <a:t>29/11/2017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648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4E54-E9D7-4EFB-924D-CD10188389BB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6376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08D8-B6BD-4274-8BF3-3333C51A3321}" type="datetime1">
              <a:rPr lang="es-ES" smtClean="0"/>
              <a:t>29/11/2017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32946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F64B5-4420-4E4C-A83B-BAD3ED4520A8}" type="datetime1">
              <a:rPr lang="es-ES" smtClean="0"/>
              <a:t>29/11/2017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8703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31BF-41DA-4A8C-A9B6-07F1DC636413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49018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67DF-EAC3-4009-9D80-F834EF41972C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53445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D85E-0799-423D-B6EF-118220642B38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7576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D80C-BD9F-4DDB-B963-47FFBC7BBB01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6921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EB8B-4FFD-4D50-BC83-7F08DB0D980D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8590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C89D-0ACB-4DB1-8054-6423A65F08F9}" type="datetime1">
              <a:rPr lang="es-ES" smtClean="0"/>
              <a:t>29/11/2017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63990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3EAC-2486-4465-AD2F-1648C9C91BC4}" type="datetime1">
              <a:rPr lang="es-ES" smtClean="0"/>
              <a:t>29/11/2017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80642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4FA38-FADE-42C7-9861-487231130B76}" type="datetime1">
              <a:rPr lang="es-ES" smtClean="0"/>
              <a:t>29/11/2017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188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F48F-0CEC-472A-8074-A0286ACFCB2D}" type="datetime1">
              <a:rPr lang="es-ES" smtClean="0"/>
              <a:t>29/11/2017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392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E3B6-7F77-4397-8E35-9DBA6D944D86}" type="datetime1">
              <a:rPr lang="es-ES" smtClean="0"/>
              <a:t>29/11/2017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83890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32389DA-AE51-431F-A7A5-7BE8704D8029}" type="datetime1">
              <a:rPr lang="es-ES" smtClean="0"/>
              <a:t>29/11/2017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97752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9162-B071-4A74-ADEF-CA4578D9B149}" type="datetime1">
              <a:rPr lang="es-ES" smtClean="0"/>
              <a:t>29/11/2017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893210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8E52-912C-4D94-9224-E11C2B28FA9F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45842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7F595-6E28-415F-9E42-A4B69BCB86F4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25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4ABA2-51A0-4680-A910-E7CC4E08DF23}" type="datetime1">
              <a:rPr lang="es-ES" smtClean="0"/>
              <a:t>29/11/2017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843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F08B8-CEB4-42EF-835E-FBA4EB04D1E7}" type="datetime1">
              <a:rPr lang="es-ES" smtClean="0"/>
              <a:t>29/11/2017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50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8FB27-3B3E-429B-AC13-F4937E6C707E}" type="datetime1">
              <a:rPr lang="es-ES" smtClean="0"/>
              <a:t>29/11/2017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145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85B39-EE3B-4A5F-B4F0-2B5CB19CABC2}" type="datetime1">
              <a:rPr lang="es-ES" smtClean="0"/>
              <a:t>29/11/2017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3694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F0A1-A253-4344-AD81-54F85330FC09}" type="datetime1">
              <a:rPr lang="es-ES" smtClean="0"/>
              <a:t>29/11/2017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8654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A25A7D7-C206-4728-A10E-723EAFBB9657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8195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0A58F51-1764-4E6A-A9FE-EE6540E97876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820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6651BA3-3EF7-48BA-ABCA-69A59BCA5097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155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FDE59B7-CD09-4E44-B16C-B0980EB80B06}" type="datetime1">
              <a:rPr lang="es-ES" smtClean="0"/>
              <a:t>29/11/2017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084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s-ES" sz="6600" dirty="0" err="1" smtClean="0"/>
              <a:t>Testing</a:t>
            </a:r>
            <a:r>
              <a:rPr kumimoji="1" lang="es-ES" sz="6600" dirty="0" smtClean="0"/>
              <a:t> basado en sintaxis: Gramáticas a partir de programas</a:t>
            </a:r>
            <a:endParaRPr lang="en-US" sz="4000" dirty="0"/>
          </a:p>
        </p:txBody>
      </p:sp>
      <p:sp>
        <p:nvSpPr>
          <p:cNvPr id="461831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kumimoji="1" lang="es-ES" sz="3600" dirty="0"/>
              <a:t>Manuel Núñez</a:t>
            </a:r>
            <a:br>
              <a:rPr kumimoji="1" lang="es-ES" sz="3600" dirty="0"/>
            </a:br>
            <a:r>
              <a:rPr kumimoji="1" lang="es-ES" sz="3600" dirty="0"/>
              <a:t>Especificación, Validación y </a:t>
            </a:r>
            <a:r>
              <a:rPr kumimoji="1" lang="es-ES" sz="3600" dirty="0" err="1"/>
              <a:t>Testing</a:t>
            </a:r>
            <a:endParaRPr kumimoji="1" lang="es-ES" sz="3600" dirty="0" smtClean="0"/>
          </a:p>
        </p:txBody>
      </p:sp>
      <p:sp>
        <p:nvSpPr>
          <p:cNvPr id="4" name="CuadroTexto 3"/>
          <p:cNvSpPr txBox="1"/>
          <p:nvPr/>
        </p:nvSpPr>
        <p:spPr>
          <a:xfrm>
            <a:off x="683568" y="5733256"/>
            <a:ext cx="7848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Estas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transparencias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están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basadas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en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las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desarrolladas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por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Ammann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&amp; Offutt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como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acompañamiento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su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libro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Introduction to Software Testing (2</a:t>
            </a:r>
            <a:r>
              <a:rPr lang="en-US" sz="1400" baseline="30000" dirty="0" smtClean="0">
                <a:solidFill>
                  <a:schemeClr val="bg1">
                    <a:lumMod val="50000"/>
                  </a:schemeClr>
                </a:solidFill>
              </a:rPr>
              <a:t>nd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Edition)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8640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Mutación débil: Ejemplo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737361"/>
            <a:ext cx="7330614" cy="42119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El primer mutante del ejemplo Min( ) es: </a:t>
            </a: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El test completo que mata a este mutante es: </a:t>
            </a:r>
          </a:p>
          <a:p>
            <a:pPr>
              <a:buFontTx/>
              <a:buChar char="•"/>
            </a:pPr>
            <a:r>
              <a:rPr lang="es-ES" altLang="en-US" dirty="0">
                <a:solidFill>
                  <a:schemeClr val="tx1"/>
                </a:solidFill>
              </a:rPr>
              <a:t>Alcance: True //Siempre se llega a la instrucción</a:t>
            </a:r>
          </a:p>
          <a:p>
            <a:pPr>
              <a:buFontTx/>
              <a:buChar char="•"/>
            </a:pPr>
            <a:r>
              <a:rPr lang="es-ES" altLang="en-US" dirty="0" smtClean="0">
                <a:solidFill>
                  <a:schemeClr val="tx1"/>
                </a:solidFill>
              </a:rPr>
              <a:t>Infección</a:t>
            </a:r>
            <a:r>
              <a:rPr lang="es-ES" altLang="en-US" dirty="0">
                <a:solidFill>
                  <a:schemeClr val="tx1"/>
                </a:solidFill>
              </a:rPr>
              <a:t>: </a:t>
            </a:r>
            <a:r>
              <a:rPr lang="en-US" altLang="en-US" dirty="0">
                <a:solidFill>
                  <a:schemeClr val="tx1"/>
                </a:solidFill>
              </a:rPr>
              <a:t>A ≠ B</a:t>
            </a:r>
          </a:p>
          <a:p>
            <a:pPr>
              <a:buFontTx/>
              <a:buChar char="•"/>
            </a:pPr>
            <a:r>
              <a:rPr lang="es-ES" altLang="en-US" dirty="0" smtClean="0">
                <a:solidFill>
                  <a:schemeClr val="tx1"/>
                </a:solidFill>
              </a:rPr>
              <a:t>Propagación: (B &lt; A) = false  // Salta la instrucción</a:t>
            </a:r>
          </a:p>
          <a:p>
            <a:pPr>
              <a:buFontTx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Test </a:t>
            </a:r>
            <a:r>
              <a:rPr lang="es-ES" altLang="en-US" dirty="0" smtClean="0">
                <a:solidFill>
                  <a:schemeClr val="tx1"/>
                </a:solidFill>
              </a:rPr>
              <a:t>completo</a:t>
            </a:r>
            <a:r>
              <a:rPr lang="en-US" altLang="en-US" dirty="0" smtClean="0">
                <a:solidFill>
                  <a:schemeClr val="tx1"/>
                </a:solidFill>
              </a:rPr>
              <a:t>: </a:t>
            </a:r>
            <a:r>
              <a:rPr lang="en-US" altLang="en-US" dirty="0">
                <a:solidFill>
                  <a:schemeClr val="tx1"/>
                </a:solidFill>
              </a:rPr>
              <a:t>true  </a:t>
            </a:r>
            <a:r>
              <a:rPr lang="en-US" altLang="en-US" dirty="0">
                <a:solidFill>
                  <a:schemeClr val="tx1"/>
                </a:solidFill>
                <a:sym typeface="Symbol" pitchFamily="18" charset="2"/>
              </a:rPr>
              <a:t></a:t>
            </a:r>
            <a:r>
              <a:rPr lang="en-US" altLang="en-US" dirty="0">
                <a:solidFill>
                  <a:schemeClr val="tx1"/>
                </a:solidFill>
              </a:rPr>
              <a:t>  (A ≠ B) </a:t>
            </a:r>
            <a:r>
              <a:rPr lang="en-US" altLang="en-US" dirty="0">
                <a:solidFill>
                  <a:schemeClr val="tx1"/>
                </a:solidFill>
                <a:sym typeface="Symbol" pitchFamily="18" charset="2"/>
              </a:rPr>
              <a:t></a:t>
            </a:r>
            <a:r>
              <a:rPr lang="en-US" altLang="en-US" dirty="0">
                <a:solidFill>
                  <a:schemeClr val="tx1"/>
                </a:solidFill>
              </a:rPr>
              <a:t> ((B &lt; A) = false)</a:t>
            </a:r>
          </a:p>
          <a:p>
            <a:r>
              <a:rPr lang="en-US" altLang="zh-CN" dirty="0">
                <a:solidFill>
                  <a:schemeClr val="tx1"/>
                </a:solidFill>
              </a:rPr>
              <a:t>                             </a:t>
            </a:r>
            <a:r>
              <a:rPr lang="en-US" altLang="en-US" dirty="0" smtClean="0">
                <a:solidFill>
                  <a:schemeClr val="tx1"/>
                </a:solidFill>
              </a:rPr>
              <a:t>≡ </a:t>
            </a:r>
            <a:r>
              <a:rPr lang="en-US" altLang="en-US" dirty="0">
                <a:solidFill>
                  <a:schemeClr val="tx1"/>
                </a:solidFill>
              </a:rPr>
              <a:t>(A</a:t>
            </a:r>
            <a:r>
              <a:rPr lang="en-US" altLang="zh-CN" dirty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≠ B) </a:t>
            </a:r>
            <a:r>
              <a:rPr lang="en-US" altLang="en-US" dirty="0">
                <a:solidFill>
                  <a:schemeClr val="tx1"/>
                </a:solidFill>
                <a:sym typeface="Symbol" pitchFamily="18" charset="2"/>
              </a:rPr>
              <a:t> </a:t>
            </a:r>
            <a:r>
              <a:rPr lang="en-US" altLang="en-US" dirty="0">
                <a:solidFill>
                  <a:schemeClr val="tx1"/>
                </a:solidFill>
              </a:rPr>
              <a:t>(B ≥A)</a:t>
            </a:r>
          </a:p>
          <a:p>
            <a:r>
              <a:rPr lang="en-US" altLang="zh-CN" dirty="0">
                <a:solidFill>
                  <a:schemeClr val="tx1"/>
                </a:solidFill>
              </a:rPr>
              <a:t>                             </a:t>
            </a:r>
            <a:r>
              <a:rPr lang="en-US" altLang="en-US" dirty="0" smtClean="0">
                <a:solidFill>
                  <a:schemeClr val="tx1"/>
                </a:solidFill>
              </a:rPr>
              <a:t>≡</a:t>
            </a:r>
            <a:r>
              <a:rPr lang="en-US" altLang="zh-CN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(B &gt; A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altLang="en-US" dirty="0" smtClean="0">
                <a:solidFill>
                  <a:schemeClr val="tx1"/>
                </a:solidFill>
              </a:rPr>
              <a:t>¿Hay </a:t>
            </a:r>
            <a:r>
              <a:rPr lang="en-US" altLang="en-US" dirty="0" err="1" smtClean="0">
                <a:solidFill>
                  <a:schemeClr val="tx1"/>
                </a:solidFill>
              </a:rPr>
              <a:t>algún</a:t>
            </a:r>
            <a:r>
              <a:rPr lang="en-US" altLang="en-US" dirty="0" smtClean="0">
                <a:solidFill>
                  <a:schemeClr val="tx1"/>
                </a:solidFill>
              </a:rPr>
              <a:t> test que mate </a:t>
            </a:r>
            <a:r>
              <a:rPr lang="en-US" altLang="en-US" dirty="0" err="1" smtClean="0">
                <a:solidFill>
                  <a:schemeClr val="tx1"/>
                </a:solidFill>
              </a:rPr>
              <a:t>débilmente</a:t>
            </a:r>
            <a:r>
              <a:rPr lang="en-US" altLang="en-US" dirty="0" smtClean="0">
                <a:solidFill>
                  <a:schemeClr val="tx1"/>
                </a:solidFill>
              </a:rPr>
              <a:t> al </a:t>
            </a:r>
            <a:r>
              <a:rPr lang="en-US" altLang="en-US" dirty="0" err="1" smtClean="0">
                <a:solidFill>
                  <a:schemeClr val="tx1"/>
                </a:solidFill>
              </a:rPr>
              <a:t>mutante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pero</a:t>
            </a:r>
            <a:r>
              <a:rPr lang="en-US" altLang="en-US" dirty="0" smtClean="0">
                <a:solidFill>
                  <a:schemeClr val="tx1"/>
                </a:solidFill>
              </a:rPr>
              <a:t> no </a:t>
            </a:r>
            <a:r>
              <a:rPr lang="en-US" altLang="en-US" dirty="0" err="1" smtClean="0">
                <a:solidFill>
                  <a:schemeClr val="tx1"/>
                </a:solidFill>
              </a:rPr>
              <a:t>fuertemente</a:t>
            </a:r>
            <a:r>
              <a:rPr lang="en-US" altLang="en-US" dirty="0" smtClean="0">
                <a:solidFill>
                  <a:schemeClr val="tx1"/>
                </a:solidFill>
              </a:rPr>
              <a:t>? </a:t>
            </a: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10</a:t>
            </a:fld>
            <a:endParaRPr lang="es-ES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399213" y="1737361"/>
            <a:ext cx="2744787" cy="3477875"/>
          </a:xfrm>
          <a:prstGeom prst="rect">
            <a:avLst/>
          </a:prstGeom>
          <a:solidFill>
            <a:srgbClr val="00206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err="1" smtClean="0">
                <a:solidFill>
                  <a:srgbClr val="FFFF00"/>
                </a:solidFill>
                <a:latin typeface="+mn-lt"/>
                <a:ea typeface="宋体" pitchFamily="2" charset="-122"/>
              </a:rPr>
              <a:t>int</a:t>
            </a:r>
            <a:r>
              <a:rPr lang="en-US" altLang="zh-CN" dirty="0" smtClean="0">
                <a:solidFill>
                  <a:srgbClr val="FFFF00"/>
                </a:solidFill>
                <a:latin typeface="+mn-lt"/>
                <a:ea typeface="宋体" pitchFamily="2" charset="-122"/>
              </a:rPr>
              <a:t> </a:t>
            </a: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Min (</a:t>
            </a:r>
            <a:r>
              <a:rPr lang="en-US" altLang="zh-CN" dirty="0" err="1">
                <a:solidFill>
                  <a:srgbClr val="FFFF00"/>
                </a:solidFill>
                <a:latin typeface="+mn-lt"/>
                <a:ea typeface="宋体" pitchFamily="2" charset="-122"/>
              </a:rPr>
              <a:t>int</a:t>
            </a: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A, </a:t>
            </a:r>
            <a:r>
              <a:rPr lang="en-US" altLang="zh-CN" dirty="0" err="1">
                <a:solidFill>
                  <a:srgbClr val="FFFF00"/>
                </a:solidFill>
                <a:latin typeface="+mn-lt"/>
                <a:ea typeface="宋体" pitchFamily="2" charset="-122"/>
              </a:rPr>
              <a:t>int</a:t>
            </a: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B)</a:t>
            </a:r>
          </a:p>
          <a:p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{</a:t>
            </a:r>
          </a:p>
          <a:p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       </a:t>
            </a:r>
            <a:r>
              <a:rPr lang="en-US" altLang="zh-CN" dirty="0" err="1">
                <a:solidFill>
                  <a:srgbClr val="FFFF00"/>
                </a:solidFill>
                <a:latin typeface="+mn-lt"/>
                <a:ea typeface="宋体" pitchFamily="2" charset="-122"/>
              </a:rPr>
              <a:t>int</a:t>
            </a: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</a:t>
            </a:r>
            <a:r>
              <a:rPr lang="en-US" altLang="zh-CN" dirty="0" err="1">
                <a:solidFill>
                  <a:srgbClr val="FFFF00"/>
                </a:solidFill>
                <a:latin typeface="+mn-lt"/>
                <a:ea typeface="宋体" pitchFamily="2" charset="-122"/>
              </a:rPr>
              <a:t>minVal</a:t>
            </a: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;</a:t>
            </a:r>
          </a:p>
          <a:p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       </a:t>
            </a:r>
            <a:r>
              <a:rPr lang="en-US" altLang="zh-CN" strike="sngStrike" dirty="0" err="1">
                <a:solidFill>
                  <a:srgbClr val="FFFF00"/>
                </a:solidFill>
                <a:latin typeface="+mn-lt"/>
                <a:ea typeface="宋体" pitchFamily="2" charset="-122"/>
              </a:rPr>
              <a:t>minVal</a:t>
            </a:r>
            <a:r>
              <a:rPr lang="en-US" altLang="zh-CN" strike="sngStrike" dirty="0">
                <a:solidFill>
                  <a:srgbClr val="FFFF00"/>
                </a:solidFill>
                <a:latin typeface="+mn-lt"/>
                <a:ea typeface="宋体" pitchFamily="2" charset="-122"/>
              </a:rPr>
              <a:t> = A;</a:t>
            </a:r>
          </a:p>
          <a:p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     </a:t>
            </a:r>
            <a:r>
              <a:rPr lang="en-US" altLang="zh-CN" dirty="0" smtClean="0">
                <a:solidFill>
                  <a:srgbClr val="FFFF00"/>
                </a:solidFill>
                <a:latin typeface="+mn-lt"/>
                <a:ea typeface="宋体" pitchFamily="2" charset="-122"/>
              </a:rPr>
              <a:t>  </a:t>
            </a:r>
            <a:r>
              <a:rPr lang="en-US" altLang="zh-CN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minVal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 </a:t>
            </a:r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= B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;</a:t>
            </a:r>
            <a:endParaRPr lang="en-US" altLang="zh-CN" dirty="0">
              <a:solidFill>
                <a:srgbClr val="FFFF00"/>
              </a:solidFill>
              <a:latin typeface="+mn-lt"/>
              <a:ea typeface="宋体" pitchFamily="2" charset="-122"/>
            </a:endParaRPr>
          </a:p>
          <a:p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       if (B &lt; A)</a:t>
            </a:r>
          </a:p>
          <a:p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       {</a:t>
            </a:r>
          </a:p>
          <a:p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            </a:t>
            </a:r>
            <a:r>
              <a:rPr lang="en-US" altLang="zh-CN" dirty="0" err="1">
                <a:solidFill>
                  <a:srgbClr val="FFFF00"/>
                </a:solidFill>
                <a:latin typeface="+mn-lt"/>
                <a:ea typeface="宋体" pitchFamily="2" charset="-122"/>
              </a:rPr>
              <a:t>minVal</a:t>
            </a: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= B; </a:t>
            </a:r>
          </a:p>
          <a:p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        }</a:t>
            </a:r>
          </a:p>
          <a:p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        return (</a:t>
            </a:r>
            <a:r>
              <a:rPr lang="en-US" altLang="zh-CN" dirty="0" err="1">
                <a:solidFill>
                  <a:srgbClr val="FFFF00"/>
                </a:solidFill>
                <a:latin typeface="+mn-lt"/>
                <a:ea typeface="宋体" pitchFamily="2" charset="-122"/>
              </a:rPr>
              <a:t>minVal</a:t>
            </a: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);</a:t>
            </a:r>
          </a:p>
          <a:p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} // end Min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4162231" y="5751900"/>
            <a:ext cx="29692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000" dirty="0"/>
              <a:t>Si, </a:t>
            </a:r>
            <a:r>
              <a:rPr lang="en-US" altLang="en-US" sz="2000" dirty="0" err="1"/>
              <a:t>por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ejemplo</a:t>
            </a:r>
            <a:r>
              <a:rPr lang="en-US" altLang="en-US" sz="2000" dirty="0"/>
              <a:t>, A=5 y B=3.</a:t>
            </a:r>
            <a:endParaRPr lang="es-ES" altLang="en-US" sz="2000" dirty="0"/>
          </a:p>
          <a:p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99194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8640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Mutante equivalente: Ejemplo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737361"/>
            <a:ext cx="6602384" cy="42119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El tercer mutante del ejemplo Min( ) es: 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La condición para que tengamos infección es:</a:t>
            </a: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 		(B &lt; A) != (B &lt; </a:t>
            </a:r>
            <a:r>
              <a:rPr lang="es-ES" altLang="en-US" dirty="0" err="1" smtClean="0">
                <a:solidFill>
                  <a:schemeClr val="tx1"/>
                </a:solidFill>
              </a:rPr>
              <a:t>minVal</a:t>
            </a:r>
            <a:r>
              <a:rPr lang="es-ES" altLang="en-US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Sin embargo, la instrucción anterior es </a:t>
            </a:r>
            <a:r>
              <a:rPr lang="es-ES" altLang="en-US" dirty="0" err="1" smtClean="0">
                <a:solidFill>
                  <a:schemeClr val="tx1"/>
                </a:solidFill>
              </a:rPr>
              <a:t>minVal</a:t>
            </a:r>
            <a:r>
              <a:rPr lang="es-ES" altLang="en-US" dirty="0" smtClean="0">
                <a:solidFill>
                  <a:schemeClr val="tx1"/>
                </a:solidFill>
              </a:rPr>
              <a:t> = A.</a:t>
            </a: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Sustituyendo en el predicado anterior:</a:t>
            </a:r>
          </a:p>
          <a:p>
            <a:pPr marL="0" indent="0">
              <a:buNone/>
            </a:pPr>
            <a:r>
              <a:rPr lang="es-ES" altLang="en-US" dirty="0">
                <a:solidFill>
                  <a:schemeClr val="tx1"/>
                </a:solidFill>
              </a:rPr>
              <a:t> 		(B &lt; A) != (B &lt; </a:t>
            </a:r>
            <a:r>
              <a:rPr lang="es-ES" altLang="en-US" dirty="0" smtClean="0">
                <a:solidFill>
                  <a:schemeClr val="tx1"/>
                </a:solidFill>
              </a:rPr>
              <a:t>A)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Al ser una contradicción, </a:t>
            </a:r>
            <a:r>
              <a:rPr lang="es-ES" altLang="en-US" dirty="0" smtClean="0">
                <a:solidFill>
                  <a:srgbClr val="00B0F0"/>
                </a:solidFill>
              </a:rPr>
              <a:t>ningún input mata a este mutante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11</a:t>
            </a:fld>
            <a:endParaRPr lang="es-ES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399213" y="1737361"/>
            <a:ext cx="2744787" cy="3477875"/>
          </a:xfrm>
          <a:prstGeom prst="rect">
            <a:avLst/>
          </a:prstGeom>
          <a:solidFill>
            <a:srgbClr val="00206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dirty="0" err="1" smtClean="0">
                <a:solidFill>
                  <a:srgbClr val="FFFF00"/>
                </a:solidFill>
                <a:latin typeface="+mn-lt"/>
                <a:ea typeface="宋体" pitchFamily="2" charset="-122"/>
              </a:rPr>
              <a:t>int</a:t>
            </a:r>
            <a:r>
              <a:rPr lang="en-US" altLang="zh-CN" dirty="0" smtClean="0">
                <a:solidFill>
                  <a:srgbClr val="FFFF00"/>
                </a:solidFill>
                <a:latin typeface="+mn-lt"/>
                <a:ea typeface="宋体" pitchFamily="2" charset="-122"/>
              </a:rPr>
              <a:t> </a:t>
            </a: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Min (</a:t>
            </a:r>
            <a:r>
              <a:rPr lang="en-US" altLang="zh-CN" dirty="0" err="1">
                <a:solidFill>
                  <a:srgbClr val="FFFF00"/>
                </a:solidFill>
                <a:latin typeface="+mn-lt"/>
                <a:ea typeface="宋体" pitchFamily="2" charset="-122"/>
              </a:rPr>
              <a:t>int</a:t>
            </a: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A, </a:t>
            </a:r>
            <a:r>
              <a:rPr lang="en-US" altLang="zh-CN" dirty="0" err="1">
                <a:solidFill>
                  <a:srgbClr val="FFFF00"/>
                </a:solidFill>
                <a:latin typeface="+mn-lt"/>
                <a:ea typeface="宋体" pitchFamily="2" charset="-122"/>
              </a:rPr>
              <a:t>int</a:t>
            </a: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B)</a:t>
            </a:r>
          </a:p>
          <a:p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{</a:t>
            </a:r>
          </a:p>
          <a:p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       </a:t>
            </a:r>
            <a:r>
              <a:rPr lang="en-US" altLang="zh-CN" dirty="0" err="1">
                <a:solidFill>
                  <a:srgbClr val="FFFF00"/>
                </a:solidFill>
                <a:latin typeface="+mn-lt"/>
                <a:ea typeface="宋体" pitchFamily="2" charset="-122"/>
              </a:rPr>
              <a:t>int</a:t>
            </a: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</a:t>
            </a:r>
            <a:r>
              <a:rPr lang="en-US" altLang="zh-CN" dirty="0" err="1">
                <a:solidFill>
                  <a:srgbClr val="FFFF00"/>
                </a:solidFill>
                <a:latin typeface="+mn-lt"/>
                <a:ea typeface="宋体" pitchFamily="2" charset="-122"/>
              </a:rPr>
              <a:t>minVal</a:t>
            </a: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;</a:t>
            </a:r>
          </a:p>
          <a:p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       </a:t>
            </a:r>
            <a:r>
              <a:rPr lang="en-US" altLang="zh-CN" dirty="0" err="1">
                <a:solidFill>
                  <a:srgbClr val="FFFF00"/>
                </a:solidFill>
                <a:latin typeface="+mn-lt"/>
                <a:ea typeface="宋体" pitchFamily="2" charset="-122"/>
              </a:rPr>
              <a:t>minVal</a:t>
            </a: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= A;</a:t>
            </a:r>
          </a:p>
          <a:p>
            <a:r>
              <a:rPr lang="en-US" altLang="zh-CN" dirty="0" smtClean="0">
                <a:solidFill>
                  <a:srgbClr val="FFFF00"/>
                </a:solidFill>
                <a:latin typeface="+mn-lt"/>
                <a:ea typeface="宋体" pitchFamily="2" charset="-122"/>
              </a:rPr>
              <a:t>        </a:t>
            </a:r>
            <a:r>
              <a:rPr lang="en-US" altLang="zh-CN" strike="sngStrike" dirty="0" smtClean="0">
                <a:solidFill>
                  <a:srgbClr val="FFFF00"/>
                </a:solidFill>
                <a:latin typeface="+mn-lt"/>
                <a:ea typeface="宋体" pitchFamily="2" charset="-122"/>
              </a:rPr>
              <a:t>if </a:t>
            </a:r>
            <a:r>
              <a:rPr lang="en-US" altLang="zh-CN" strike="sngStrike" dirty="0">
                <a:solidFill>
                  <a:srgbClr val="FFFF00"/>
                </a:solidFill>
                <a:latin typeface="+mn-lt"/>
                <a:ea typeface="宋体" pitchFamily="2" charset="-122"/>
              </a:rPr>
              <a:t>(B &lt; A)</a:t>
            </a:r>
          </a:p>
          <a:p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 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       if (B&lt; </a:t>
            </a:r>
            <a:r>
              <a:rPr lang="en-US" altLang="zh-CN" dirty="0" err="1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minVal</a:t>
            </a:r>
            <a:r>
              <a:rPr lang="en-US" altLang="zh-CN" dirty="0" smtClean="0">
                <a:solidFill>
                  <a:schemeClr val="bg1"/>
                </a:solidFill>
                <a:latin typeface="+mn-lt"/>
                <a:ea typeface="宋体" pitchFamily="2" charset="-122"/>
              </a:rPr>
              <a:t>)</a:t>
            </a:r>
          </a:p>
          <a:p>
            <a:r>
              <a:rPr lang="en-US" altLang="zh-CN" dirty="0" smtClean="0">
                <a:solidFill>
                  <a:srgbClr val="FFFF00"/>
                </a:solidFill>
                <a:latin typeface="+mn-lt"/>
                <a:ea typeface="宋体" pitchFamily="2" charset="-122"/>
              </a:rPr>
              <a:t>        </a:t>
            </a: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{</a:t>
            </a:r>
          </a:p>
          <a:p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            </a:t>
            </a:r>
            <a:r>
              <a:rPr lang="en-US" altLang="zh-CN" dirty="0" err="1">
                <a:solidFill>
                  <a:srgbClr val="FFFF00"/>
                </a:solidFill>
                <a:latin typeface="+mn-lt"/>
                <a:ea typeface="宋体" pitchFamily="2" charset="-122"/>
              </a:rPr>
              <a:t>minVal</a:t>
            </a: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= B; </a:t>
            </a:r>
          </a:p>
          <a:p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        }</a:t>
            </a:r>
          </a:p>
          <a:p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        return (</a:t>
            </a:r>
            <a:r>
              <a:rPr lang="en-US" altLang="zh-CN" dirty="0" err="1">
                <a:solidFill>
                  <a:srgbClr val="FFFF00"/>
                </a:solidFill>
                <a:latin typeface="+mn-lt"/>
                <a:ea typeface="宋体" pitchFamily="2" charset="-122"/>
              </a:rPr>
              <a:t>minVal</a:t>
            </a: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);</a:t>
            </a:r>
          </a:p>
          <a:p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} // end Min</a:t>
            </a:r>
          </a:p>
        </p:txBody>
      </p:sp>
    </p:spTree>
    <p:extLst>
      <p:ext uri="{BB962C8B-B14F-4D97-AF65-F5344CB8AC3E}">
        <p14:creationId xmlns:p14="http://schemas.microsoft.com/office/powerpoint/2010/main" val="359686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8640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Fuerte vs. débil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12</a:t>
            </a:fld>
            <a:endParaRPr lang="es-ES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9852" y="1733525"/>
            <a:ext cx="5416244" cy="3170099"/>
          </a:xfrm>
          <a:prstGeom prst="rect">
            <a:avLst/>
          </a:prstGeom>
          <a:solidFill>
            <a:srgbClr val="00206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zh-CN" dirty="0">
                <a:latin typeface="Helvetica" charset="0"/>
              </a:rPr>
              <a:t>1     </a:t>
            </a:r>
            <a:r>
              <a:rPr lang="en-US" altLang="zh-CN" dirty="0" err="1">
                <a:latin typeface="Helvetica" charset="0"/>
              </a:rPr>
              <a:t>boolean</a:t>
            </a:r>
            <a:r>
              <a:rPr lang="en-US" altLang="zh-CN" dirty="0">
                <a:latin typeface="Helvetica" charset="0"/>
              </a:rPr>
              <a:t> </a:t>
            </a:r>
            <a:r>
              <a:rPr lang="en-US" altLang="zh-CN" dirty="0" err="1">
                <a:latin typeface="Helvetica" charset="0"/>
              </a:rPr>
              <a:t>isEven</a:t>
            </a:r>
            <a:r>
              <a:rPr lang="en-US" altLang="zh-CN" dirty="0">
                <a:latin typeface="Helvetica" charset="0"/>
              </a:rPr>
              <a:t> (</a:t>
            </a:r>
            <a:r>
              <a:rPr lang="en-US" altLang="zh-CN" dirty="0" err="1">
                <a:latin typeface="Helvetica" charset="0"/>
              </a:rPr>
              <a:t>int</a:t>
            </a:r>
            <a:r>
              <a:rPr lang="en-US" altLang="zh-CN" dirty="0">
                <a:latin typeface="Helvetica" charset="0"/>
              </a:rPr>
              <a:t> X)</a:t>
            </a:r>
          </a:p>
          <a:p>
            <a:pPr>
              <a:buFontTx/>
              <a:buNone/>
            </a:pPr>
            <a:r>
              <a:rPr lang="en-US" altLang="zh-CN" dirty="0">
                <a:latin typeface="Helvetica" charset="0"/>
              </a:rPr>
              <a:t>2     {</a:t>
            </a:r>
          </a:p>
          <a:p>
            <a:pPr>
              <a:buFontTx/>
              <a:buNone/>
            </a:pPr>
            <a:r>
              <a:rPr lang="en-US" altLang="zh-CN" dirty="0">
                <a:latin typeface="Helvetica" charset="0"/>
              </a:rPr>
              <a:t>3          if (X &lt; 0)</a:t>
            </a:r>
          </a:p>
          <a:p>
            <a:pPr>
              <a:buFontTx/>
              <a:buNone/>
            </a:pPr>
            <a:r>
              <a:rPr lang="en-US" altLang="zh-CN" dirty="0">
                <a:latin typeface="Helvetica" charset="0"/>
              </a:rPr>
              <a:t>4               </a:t>
            </a:r>
            <a:r>
              <a:rPr lang="en-US" altLang="zh-CN" strike="sngStrike" dirty="0">
                <a:latin typeface="Helvetica" charset="0"/>
              </a:rPr>
              <a:t>X = 0 - X;</a:t>
            </a:r>
          </a:p>
          <a:p>
            <a:pPr>
              <a:buFontTx/>
              <a:buNone/>
            </a:pPr>
            <a:r>
              <a:rPr lang="en-US" altLang="zh-CN" dirty="0">
                <a:solidFill>
                  <a:schemeClr val="bg1"/>
                </a:solidFill>
                <a:latin typeface="Helvetica" charset="0"/>
              </a:rPr>
              <a:t>∆ 4            X = 0;</a:t>
            </a:r>
          </a:p>
          <a:p>
            <a:pPr>
              <a:buFontTx/>
              <a:buNone/>
            </a:pPr>
            <a:r>
              <a:rPr lang="en-US" altLang="zh-CN" dirty="0">
                <a:latin typeface="Helvetica" charset="0"/>
              </a:rPr>
              <a:t>5           if (double) (X/2) == ((double) X) / 2.0</a:t>
            </a:r>
          </a:p>
          <a:p>
            <a:pPr>
              <a:buFontTx/>
              <a:buNone/>
            </a:pPr>
            <a:r>
              <a:rPr lang="en-US" altLang="zh-CN" dirty="0">
                <a:latin typeface="Helvetica" charset="0"/>
              </a:rPr>
              <a:t>6               return (true);</a:t>
            </a:r>
          </a:p>
          <a:p>
            <a:pPr>
              <a:buFontTx/>
              <a:buNone/>
            </a:pPr>
            <a:r>
              <a:rPr lang="en-US" altLang="zh-CN" dirty="0">
                <a:latin typeface="Helvetica" charset="0"/>
              </a:rPr>
              <a:t>7           else</a:t>
            </a:r>
          </a:p>
          <a:p>
            <a:pPr>
              <a:buFontTx/>
              <a:buNone/>
            </a:pPr>
            <a:r>
              <a:rPr lang="en-US" altLang="zh-CN" dirty="0">
                <a:latin typeface="Helvetica" charset="0"/>
              </a:rPr>
              <a:t>8               return (false);</a:t>
            </a:r>
          </a:p>
          <a:p>
            <a:pPr>
              <a:buFontTx/>
              <a:buNone/>
            </a:pPr>
            <a:r>
              <a:rPr lang="en-US" altLang="zh-CN" dirty="0">
                <a:latin typeface="Helvetica" charset="0"/>
              </a:rPr>
              <a:t>9     }</a:t>
            </a:r>
            <a:endParaRPr lang="zh-CN" altLang="en-US" dirty="0">
              <a:latin typeface="Helvetica" charset="0"/>
            </a:endParaRPr>
          </a:p>
        </p:txBody>
      </p:sp>
      <p:grpSp>
        <p:nvGrpSpPr>
          <p:cNvPr id="12" name="Group 14"/>
          <p:cNvGrpSpPr>
            <a:grpSpLocks/>
          </p:cNvGrpSpPr>
          <p:nvPr/>
        </p:nvGrpSpPr>
        <p:grpSpPr bwMode="auto">
          <a:xfrm>
            <a:off x="2051050" y="1801813"/>
            <a:ext cx="6330950" cy="1362076"/>
            <a:chOff x="616" y="1142"/>
            <a:chExt cx="3988" cy="858"/>
          </a:xfrm>
        </p:grpSpPr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3042" y="1142"/>
              <a:ext cx="1562" cy="233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0" u="sng" dirty="0" err="1" smtClean="0">
                  <a:solidFill>
                    <a:schemeClr val="bg1"/>
                  </a:solidFill>
                </a:rPr>
                <a:t>Alcance</a:t>
              </a:r>
              <a:r>
                <a:rPr lang="en-US" b="0" dirty="0" smtClean="0">
                  <a:solidFill>
                    <a:schemeClr val="bg1"/>
                  </a:solidFill>
                </a:rPr>
                <a:t>: </a:t>
              </a:r>
              <a:r>
                <a:rPr lang="en-US" b="0" dirty="0">
                  <a:solidFill>
                    <a:schemeClr val="bg1"/>
                  </a:solidFill>
                </a:rPr>
                <a:t>X &lt; 0</a:t>
              </a:r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 flipH="1">
              <a:off x="616" y="1262"/>
              <a:ext cx="2426" cy="7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oup 15"/>
          <p:cNvGrpSpPr>
            <a:grpSpLocks/>
          </p:cNvGrpSpPr>
          <p:nvPr/>
        </p:nvGrpSpPr>
        <p:grpSpPr bwMode="auto">
          <a:xfrm>
            <a:off x="2046288" y="2490071"/>
            <a:ext cx="6189663" cy="676275"/>
            <a:chOff x="816" y="1580"/>
            <a:chExt cx="3899" cy="426"/>
          </a:xfrm>
        </p:grpSpPr>
        <p:sp>
          <p:nvSpPr>
            <p:cNvPr id="16" name="Line 10"/>
            <p:cNvSpPr>
              <a:spLocks noChangeShapeType="1"/>
            </p:cNvSpPr>
            <p:nvPr/>
          </p:nvSpPr>
          <p:spPr bwMode="auto">
            <a:xfrm flipH="1">
              <a:off x="816" y="1742"/>
              <a:ext cx="2337" cy="2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solidFill>
                  <a:schemeClr val="bg1"/>
                </a:solidFill>
              </a:endParaRPr>
            </a:p>
          </p:txBody>
        </p:sp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3153" y="1580"/>
              <a:ext cx="1562" cy="233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0" u="sng" dirty="0" err="1" smtClean="0">
                  <a:solidFill>
                    <a:schemeClr val="bg1"/>
                  </a:solidFill>
                </a:rPr>
                <a:t>Infección</a:t>
              </a:r>
              <a:r>
                <a:rPr lang="en-US" b="0" dirty="0" smtClean="0">
                  <a:solidFill>
                    <a:schemeClr val="bg1"/>
                  </a:solidFill>
                </a:rPr>
                <a:t>: </a:t>
              </a:r>
              <a:r>
                <a:rPr lang="en-US" b="0" dirty="0">
                  <a:solidFill>
                    <a:schemeClr val="bg1"/>
                  </a:solidFill>
                </a:rPr>
                <a:t>X != 0</a:t>
              </a:r>
            </a:p>
          </p:txBody>
        </p:sp>
      </p:grp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5497459" y="3163928"/>
            <a:ext cx="3615028" cy="369332"/>
          </a:xfrm>
          <a:prstGeom prst="rect">
            <a:avLst/>
          </a:prstGeom>
          <a:solidFill>
            <a:srgbClr val="0033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0" dirty="0">
                <a:solidFill>
                  <a:schemeClr val="bg1"/>
                </a:solidFill>
              </a:rPr>
              <a:t>(X = -6) </a:t>
            </a:r>
            <a:r>
              <a:rPr lang="en-US" b="0" dirty="0" smtClean="0">
                <a:solidFill>
                  <a:schemeClr val="bg1"/>
                </a:solidFill>
              </a:rPr>
              <a:t>lo </a:t>
            </a:r>
            <a:r>
              <a:rPr lang="en-US" b="0" dirty="0" err="1" smtClean="0">
                <a:solidFill>
                  <a:schemeClr val="bg1"/>
                </a:solidFill>
              </a:rPr>
              <a:t>mata</a:t>
            </a:r>
            <a:r>
              <a:rPr lang="en-US" b="0" dirty="0" smtClean="0">
                <a:solidFill>
                  <a:schemeClr val="bg1"/>
                </a:solidFill>
              </a:rPr>
              <a:t> </a:t>
            </a:r>
            <a:r>
              <a:rPr lang="en-US" b="0" dirty="0" err="1" smtClean="0">
                <a:solidFill>
                  <a:schemeClr val="bg1"/>
                </a:solidFill>
              </a:rPr>
              <a:t>bajo</a:t>
            </a:r>
            <a:r>
              <a:rPr lang="en-US" b="0" dirty="0" smtClean="0">
                <a:solidFill>
                  <a:schemeClr val="bg1"/>
                </a:solidFill>
              </a:rPr>
              <a:t> </a:t>
            </a:r>
            <a:r>
              <a:rPr lang="en-US" b="0" u="sng" dirty="0" err="1" smtClean="0">
                <a:solidFill>
                  <a:schemeClr val="bg1"/>
                </a:solidFill>
              </a:rPr>
              <a:t>mutación</a:t>
            </a:r>
            <a:r>
              <a:rPr lang="en-US" b="0" u="sng" dirty="0" smtClean="0">
                <a:solidFill>
                  <a:schemeClr val="bg1"/>
                </a:solidFill>
              </a:rPr>
              <a:t> </a:t>
            </a:r>
            <a:r>
              <a:rPr lang="en-US" b="0" u="sng" dirty="0" err="1" smtClean="0">
                <a:solidFill>
                  <a:schemeClr val="bg1"/>
                </a:solidFill>
              </a:rPr>
              <a:t>débil</a:t>
            </a:r>
            <a:endParaRPr lang="en-US" b="0" u="sng" dirty="0">
              <a:solidFill>
                <a:schemeClr val="bg1"/>
              </a:solidFill>
            </a:endParaRPr>
          </a:p>
        </p:txBody>
      </p:sp>
      <p:grpSp>
        <p:nvGrpSpPr>
          <p:cNvPr id="19" name="Group 16"/>
          <p:cNvGrpSpPr>
            <a:grpSpLocks/>
          </p:cNvGrpSpPr>
          <p:nvPr/>
        </p:nvGrpSpPr>
        <p:grpSpPr bwMode="auto">
          <a:xfrm>
            <a:off x="3314700" y="3519488"/>
            <a:ext cx="5573713" cy="2428875"/>
            <a:chOff x="2088" y="2217"/>
            <a:chExt cx="3511" cy="1530"/>
          </a:xfrm>
        </p:grpSpPr>
        <p:sp>
          <p:nvSpPr>
            <p:cNvPr id="20" name="Line 9"/>
            <p:cNvSpPr>
              <a:spLocks noChangeShapeType="1"/>
            </p:cNvSpPr>
            <p:nvPr/>
          </p:nvSpPr>
          <p:spPr bwMode="auto">
            <a:xfrm flipH="1" flipV="1">
              <a:off x="2088" y="2217"/>
              <a:ext cx="835" cy="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solidFill>
                  <a:schemeClr val="bg1"/>
                </a:solidFill>
              </a:endParaRPr>
            </a:p>
          </p:txBody>
        </p:sp>
        <p:sp>
          <p:nvSpPr>
            <p:cNvPr id="21" name="Text Box 13"/>
            <p:cNvSpPr txBox="1">
              <a:spLocks noChangeArrowheads="1"/>
            </p:cNvSpPr>
            <p:nvPr/>
          </p:nvSpPr>
          <p:spPr bwMode="auto">
            <a:xfrm>
              <a:off x="2277" y="2467"/>
              <a:ext cx="3322" cy="1280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0" u="sng" dirty="0" err="1" smtClean="0">
                  <a:solidFill>
                    <a:schemeClr val="bg1"/>
                  </a:solidFill>
                </a:rPr>
                <a:t>Propagación</a:t>
              </a:r>
              <a:r>
                <a:rPr lang="en-US" b="0" dirty="0" smtClean="0">
                  <a:solidFill>
                    <a:schemeClr val="bg1"/>
                  </a:solidFill>
                </a:rPr>
                <a:t> </a:t>
              </a:r>
              <a:r>
                <a:rPr lang="en-US" b="0" dirty="0">
                  <a:solidFill>
                    <a:schemeClr val="bg1"/>
                  </a:solidFill>
                </a:rPr>
                <a:t>: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altLang="zh-CN" b="0" dirty="0">
                  <a:solidFill>
                    <a:schemeClr val="bg1"/>
                  </a:solidFill>
                  <a:ea typeface="SimSun" pitchFamily="2" charset="-122"/>
                </a:rPr>
                <a:t>((double) ((0-X)/2) == ((double) 0-X) / 2.0)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altLang="zh-CN" b="0" dirty="0">
                  <a:solidFill>
                    <a:schemeClr val="bg1"/>
                  </a:solidFill>
                  <a:ea typeface="SimSun" pitchFamily="2" charset="-122"/>
                </a:rPr>
                <a:t>!=   ((double) (0/2) == ((double) 0) / 2.0)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altLang="zh-CN" b="0" dirty="0" err="1" smtClean="0">
                  <a:solidFill>
                    <a:schemeClr val="bg1"/>
                  </a:solidFill>
                  <a:ea typeface="SimSun" pitchFamily="2" charset="-122"/>
                </a:rPr>
                <a:t>Esto</a:t>
              </a:r>
              <a:r>
                <a:rPr lang="en-US" altLang="zh-CN" b="0" dirty="0" smtClean="0">
                  <a:solidFill>
                    <a:schemeClr val="bg1"/>
                  </a:solidFill>
                  <a:ea typeface="SimSun" pitchFamily="2" charset="-122"/>
                </a:rPr>
                <a:t> </a:t>
              </a:r>
              <a:r>
                <a:rPr lang="en-US" altLang="zh-CN" b="0" dirty="0" err="1" smtClean="0">
                  <a:solidFill>
                    <a:schemeClr val="bg1"/>
                  </a:solidFill>
                  <a:ea typeface="SimSun" pitchFamily="2" charset="-122"/>
                </a:rPr>
                <a:t>es</a:t>
              </a:r>
              <a:r>
                <a:rPr lang="en-US" altLang="zh-CN" b="0" dirty="0" smtClean="0">
                  <a:solidFill>
                    <a:schemeClr val="bg1"/>
                  </a:solidFill>
                  <a:ea typeface="SimSun" pitchFamily="2" charset="-122"/>
                </a:rPr>
                <a:t>, </a:t>
              </a:r>
              <a:r>
                <a:rPr lang="en-US" altLang="zh-CN" b="0" dirty="0">
                  <a:solidFill>
                    <a:schemeClr val="bg1"/>
                  </a:solidFill>
                  <a:ea typeface="SimSun" pitchFamily="2" charset="-122"/>
                </a:rPr>
                <a:t>X </a:t>
              </a:r>
              <a:r>
                <a:rPr lang="en-US" altLang="zh-CN" b="0" u="sng" dirty="0" smtClean="0">
                  <a:solidFill>
                    <a:schemeClr val="bg1"/>
                  </a:solidFill>
                  <a:ea typeface="SimSun" pitchFamily="2" charset="-122"/>
                </a:rPr>
                <a:t>no </a:t>
              </a:r>
              <a:r>
                <a:rPr lang="en-US" altLang="zh-CN" b="0" dirty="0" smtClean="0">
                  <a:solidFill>
                    <a:schemeClr val="bg1"/>
                  </a:solidFill>
                  <a:ea typeface="SimSun" pitchFamily="2" charset="-122"/>
                </a:rPr>
                <a:t> </a:t>
              </a:r>
              <a:r>
                <a:rPr lang="en-US" altLang="zh-CN" b="0" dirty="0" err="1" smtClean="0">
                  <a:solidFill>
                    <a:schemeClr val="bg1"/>
                  </a:solidFill>
                  <a:ea typeface="SimSun" pitchFamily="2" charset="-122"/>
                </a:rPr>
                <a:t>es</a:t>
              </a:r>
              <a:r>
                <a:rPr lang="en-US" altLang="zh-CN" b="0" dirty="0" smtClean="0">
                  <a:solidFill>
                    <a:schemeClr val="bg1"/>
                  </a:solidFill>
                  <a:ea typeface="SimSun" pitchFamily="2" charset="-122"/>
                </a:rPr>
                <a:t> par </a:t>
              </a:r>
              <a:r>
                <a:rPr lang="en-US" altLang="zh-CN" b="0" dirty="0">
                  <a:solidFill>
                    <a:schemeClr val="bg1"/>
                  </a:solidFill>
                  <a:ea typeface="SimSun" pitchFamily="2" charset="-122"/>
                </a:rPr>
                <a:t>…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altLang="zh-CN" b="0" dirty="0" err="1" smtClean="0">
                  <a:solidFill>
                    <a:schemeClr val="bg1"/>
                  </a:solidFill>
                  <a:ea typeface="SimSun" pitchFamily="2" charset="-122"/>
                </a:rPr>
                <a:t>Por</a:t>
              </a:r>
              <a:r>
                <a:rPr lang="en-US" altLang="zh-CN" b="0" dirty="0" smtClean="0">
                  <a:solidFill>
                    <a:schemeClr val="bg1"/>
                  </a:solidFill>
                  <a:ea typeface="SimSun" pitchFamily="2" charset="-122"/>
                </a:rPr>
                <a:t> </a:t>
              </a:r>
              <a:r>
                <a:rPr lang="en-US" altLang="zh-CN" b="0" dirty="0" err="1" smtClean="0">
                  <a:solidFill>
                    <a:schemeClr val="bg1"/>
                  </a:solidFill>
                  <a:ea typeface="SimSun" pitchFamily="2" charset="-122"/>
                </a:rPr>
                <a:t>tanto</a:t>
              </a:r>
              <a:r>
                <a:rPr lang="en-US" altLang="zh-CN" b="0" dirty="0" smtClean="0">
                  <a:solidFill>
                    <a:schemeClr val="bg1"/>
                  </a:solidFill>
                  <a:ea typeface="SimSun" pitchFamily="2" charset="-122"/>
                </a:rPr>
                <a:t> (X </a:t>
              </a:r>
              <a:r>
                <a:rPr lang="en-US" altLang="zh-CN" b="0" dirty="0">
                  <a:solidFill>
                    <a:schemeClr val="bg1"/>
                  </a:solidFill>
                  <a:ea typeface="SimSun" pitchFamily="2" charset="-122"/>
                </a:rPr>
                <a:t>= </a:t>
              </a:r>
              <a:r>
                <a:rPr lang="en-US" altLang="zh-CN" b="0" dirty="0" smtClean="0">
                  <a:solidFill>
                    <a:schemeClr val="bg1"/>
                  </a:solidFill>
                  <a:ea typeface="SimSun" pitchFamily="2" charset="-122"/>
                </a:rPr>
                <a:t>- 6</a:t>
              </a:r>
              <a:r>
                <a:rPr lang="en-US" altLang="zh-CN" b="0" dirty="0">
                  <a:solidFill>
                    <a:schemeClr val="bg1"/>
                  </a:solidFill>
                  <a:ea typeface="SimSun" pitchFamily="2" charset="-122"/>
                </a:rPr>
                <a:t>) </a:t>
              </a:r>
              <a:r>
                <a:rPr lang="en-US" altLang="zh-CN" b="0" i="1" u="sng" dirty="0" smtClean="0">
                  <a:solidFill>
                    <a:schemeClr val="bg1"/>
                  </a:solidFill>
                  <a:ea typeface="SimSun" pitchFamily="2" charset="-122"/>
                </a:rPr>
                <a:t>no</a:t>
              </a:r>
              <a:r>
                <a:rPr lang="en-US" altLang="zh-CN" b="0" dirty="0" smtClean="0">
                  <a:solidFill>
                    <a:schemeClr val="bg1"/>
                  </a:solidFill>
                  <a:ea typeface="SimSun" pitchFamily="2" charset="-122"/>
                </a:rPr>
                <a:t> </a:t>
              </a:r>
              <a:r>
                <a:rPr lang="en-US" altLang="zh-CN" b="0" dirty="0" err="1" smtClean="0">
                  <a:solidFill>
                    <a:schemeClr val="bg1"/>
                  </a:solidFill>
                  <a:ea typeface="SimSun" pitchFamily="2" charset="-122"/>
                </a:rPr>
                <a:t>mata</a:t>
              </a:r>
              <a:r>
                <a:rPr lang="en-US" altLang="zh-CN" b="0" dirty="0" smtClean="0">
                  <a:solidFill>
                    <a:schemeClr val="bg1"/>
                  </a:solidFill>
                  <a:ea typeface="SimSun" pitchFamily="2" charset="-122"/>
                </a:rPr>
                <a:t> </a:t>
              </a:r>
              <a:r>
                <a:rPr lang="en-US" altLang="zh-CN" b="0" dirty="0" err="1" smtClean="0">
                  <a:solidFill>
                    <a:schemeClr val="bg1"/>
                  </a:solidFill>
                  <a:ea typeface="SimSun" pitchFamily="2" charset="-122"/>
                </a:rPr>
                <a:t>fuertemente</a:t>
              </a:r>
              <a:r>
                <a:rPr lang="en-US" altLang="zh-CN" b="0" dirty="0" smtClean="0">
                  <a:solidFill>
                    <a:schemeClr val="bg1"/>
                  </a:solidFill>
                  <a:ea typeface="SimSun" pitchFamily="2" charset="-122"/>
                </a:rPr>
                <a:t> al </a:t>
              </a:r>
              <a:r>
                <a:rPr lang="en-US" altLang="zh-CN" b="0" dirty="0" err="1" smtClean="0">
                  <a:solidFill>
                    <a:schemeClr val="bg1"/>
                  </a:solidFill>
                  <a:ea typeface="SimSun" pitchFamily="2" charset="-122"/>
                </a:rPr>
                <a:t>mutante</a:t>
              </a:r>
              <a:endParaRPr lang="en-US" b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0421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2776538" y="995363"/>
            <a:ext cx="6264275" cy="4857750"/>
            <a:chOff x="1749" y="627"/>
            <a:chExt cx="3946" cy="3060"/>
          </a:xfrm>
        </p:grpSpPr>
        <p:sp>
          <p:nvSpPr>
            <p:cNvPr id="15416" name="AutoShape 42"/>
            <p:cNvSpPr>
              <a:spLocks noChangeArrowheads="1"/>
            </p:cNvSpPr>
            <p:nvPr/>
          </p:nvSpPr>
          <p:spPr bwMode="auto">
            <a:xfrm flipV="1">
              <a:off x="1749" y="627"/>
              <a:ext cx="3946" cy="3060"/>
            </a:xfrm>
            <a:prstGeom prst="flowChartPunchedCard">
              <a:avLst/>
            </a:prstGeom>
            <a:solidFill>
              <a:srgbClr val="0033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 b="0">
                <a:latin typeface="Gill Sans MT" panose="020B0502020104020203" pitchFamily="34" charset="0"/>
              </a:endParaRPr>
            </a:p>
          </p:txBody>
        </p:sp>
        <p:sp>
          <p:nvSpPr>
            <p:cNvPr id="279595" name="Text Box 43"/>
            <p:cNvSpPr txBox="1">
              <a:spLocks noChangeArrowheads="1"/>
            </p:cNvSpPr>
            <p:nvPr/>
          </p:nvSpPr>
          <p:spPr bwMode="auto">
            <a:xfrm>
              <a:off x="1838" y="1584"/>
              <a:ext cx="1541" cy="60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800" b="0" dirty="0" err="1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Pasos</a:t>
              </a:r>
              <a:r>
                <a:rPr lang="en-US" sz="2800" b="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800" b="0" dirty="0" err="1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automatizados</a:t>
              </a:r>
              <a:endParaRPr lang="en-US" sz="28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1190626" y="1246805"/>
            <a:ext cx="1417637" cy="646331"/>
          </a:xfrm>
          <a:prstGeom prst="rect">
            <a:avLst/>
          </a:prstGeom>
          <a:solidFill>
            <a:srgbClr val="0000FF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0" dirty="0" err="1" smtClean="0">
                <a:solidFill>
                  <a:schemeClr val="bg1"/>
                </a:solidFill>
                <a:latin typeface="+mn-lt"/>
              </a:rPr>
              <a:t>Programa</a:t>
            </a:r>
            <a:r>
              <a:rPr lang="en-US" altLang="en-US" sz="1800" b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n-US" sz="1800" b="0" dirty="0" err="1" smtClean="0">
                <a:solidFill>
                  <a:schemeClr val="bg1"/>
                </a:solidFill>
                <a:latin typeface="+mn-lt"/>
              </a:rPr>
              <a:t>testeado</a:t>
            </a:r>
            <a:endParaRPr lang="en-US" altLang="en-US" sz="1800" b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255875" y="614105"/>
            <a:ext cx="357188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Programa</a:t>
            </a:r>
            <a:endParaRPr lang="en-US" altLang="en-US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2608263" y="1222376"/>
            <a:ext cx="1746250" cy="646113"/>
            <a:chOff x="1643" y="770"/>
            <a:chExt cx="1100" cy="407"/>
          </a:xfrm>
        </p:grpSpPr>
        <p:sp>
          <p:nvSpPr>
            <p:cNvPr id="15414" name="Text Box 6"/>
            <p:cNvSpPr txBox="1">
              <a:spLocks noChangeArrowheads="1"/>
            </p:cNvSpPr>
            <p:nvPr/>
          </p:nvSpPr>
          <p:spPr bwMode="auto">
            <a:xfrm>
              <a:off x="1866" y="770"/>
              <a:ext cx="877" cy="407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b="0" dirty="0" err="1" smtClean="0">
                  <a:solidFill>
                    <a:schemeClr val="bg1"/>
                  </a:solidFill>
                  <a:latin typeface="+mn-lt"/>
                </a:rPr>
                <a:t>Crear</a:t>
              </a:r>
              <a:r>
                <a:rPr lang="en-US" altLang="en-US" sz="1800" b="0" dirty="0" smtClean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en-US" altLang="en-US" sz="1800" b="0" dirty="0" err="1" smtClean="0">
                  <a:solidFill>
                    <a:schemeClr val="bg1"/>
                  </a:solidFill>
                  <a:latin typeface="+mn-lt"/>
                </a:rPr>
                <a:t>mutantes</a:t>
              </a:r>
              <a:endParaRPr lang="en-US" altLang="en-US" sz="1800" b="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5415" name="Line 26"/>
            <p:cNvSpPr>
              <a:spLocks noChangeShapeType="1"/>
            </p:cNvSpPr>
            <p:nvPr/>
          </p:nvSpPr>
          <p:spPr bwMode="auto">
            <a:xfrm>
              <a:off x="1643" y="1000"/>
              <a:ext cx="22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7348539" y="1222377"/>
            <a:ext cx="1387475" cy="646113"/>
            <a:chOff x="4577" y="770"/>
            <a:chExt cx="874" cy="407"/>
          </a:xfrm>
        </p:grpSpPr>
        <p:sp>
          <p:nvSpPr>
            <p:cNvPr id="15412" name="Text Box 9"/>
            <p:cNvSpPr txBox="1">
              <a:spLocks noChangeArrowheads="1"/>
            </p:cNvSpPr>
            <p:nvPr/>
          </p:nvSpPr>
          <p:spPr bwMode="auto">
            <a:xfrm>
              <a:off x="4818" y="770"/>
              <a:ext cx="633" cy="407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b="0" dirty="0" err="1" smtClean="0">
                  <a:solidFill>
                    <a:schemeClr val="bg1"/>
                  </a:solidFill>
                  <a:latin typeface="+mn-lt"/>
                </a:rPr>
                <a:t>Aplicar</a:t>
              </a:r>
              <a:r>
                <a:rPr lang="en-US" altLang="en-US" sz="1800" b="0" dirty="0" smtClean="0">
                  <a:solidFill>
                    <a:schemeClr val="bg1"/>
                  </a:solidFill>
                  <a:latin typeface="+mn-lt"/>
                </a:rPr>
                <a:t> T a P</a:t>
              </a:r>
              <a:endParaRPr lang="en-US" altLang="en-US" sz="1800" b="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5413" name="Line 27"/>
            <p:cNvSpPr>
              <a:spLocks noChangeShapeType="1"/>
            </p:cNvSpPr>
            <p:nvPr/>
          </p:nvSpPr>
          <p:spPr bwMode="auto">
            <a:xfrm>
              <a:off x="4577" y="1000"/>
              <a:ext cx="223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7085013" y="1868813"/>
            <a:ext cx="1873250" cy="1987225"/>
            <a:chOff x="4463" y="1204"/>
            <a:chExt cx="1180" cy="535"/>
          </a:xfrm>
        </p:grpSpPr>
        <p:sp>
          <p:nvSpPr>
            <p:cNvPr id="15410" name="Text Box 10"/>
            <p:cNvSpPr txBox="1">
              <a:spLocks noChangeArrowheads="1"/>
            </p:cNvSpPr>
            <p:nvPr/>
          </p:nvSpPr>
          <p:spPr bwMode="auto">
            <a:xfrm>
              <a:off x="4463" y="1550"/>
              <a:ext cx="1180" cy="189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en-US" b="0" dirty="0" err="1" smtClean="0">
                  <a:solidFill>
                    <a:schemeClr val="bg1"/>
                  </a:solidFill>
                  <a:latin typeface="+mn-lt"/>
                </a:rPr>
                <a:t>Aplicar</a:t>
              </a:r>
              <a:r>
                <a:rPr lang="en-US" altLang="en-US" b="0" dirty="0" smtClean="0">
                  <a:solidFill>
                    <a:schemeClr val="bg1"/>
                  </a:solidFill>
                  <a:latin typeface="+mn-lt"/>
                </a:rPr>
                <a:t> T a </a:t>
              </a:r>
              <a:r>
                <a:rPr lang="en-US" altLang="en-US" b="0" dirty="0" err="1" smtClean="0">
                  <a:solidFill>
                    <a:schemeClr val="bg1"/>
                  </a:solidFill>
                  <a:latin typeface="+mn-lt"/>
                </a:rPr>
                <a:t>los</a:t>
              </a:r>
              <a:r>
                <a:rPr lang="en-US" altLang="en-US" b="0" dirty="0" smtClean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en-US" altLang="en-US" b="0" dirty="0" err="1" smtClean="0">
                  <a:solidFill>
                    <a:schemeClr val="bg1"/>
                  </a:solidFill>
                  <a:latin typeface="+mn-lt"/>
                </a:rPr>
                <a:t>mutantes</a:t>
              </a:r>
              <a:endParaRPr lang="en-US" altLang="en-US" b="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5411" name="Line 30"/>
            <p:cNvSpPr>
              <a:spLocks noChangeShapeType="1"/>
            </p:cNvSpPr>
            <p:nvPr/>
          </p:nvSpPr>
          <p:spPr bwMode="auto">
            <a:xfrm flipH="1">
              <a:off x="5054" y="1204"/>
              <a:ext cx="267" cy="34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7348538" y="3856038"/>
            <a:ext cx="1382712" cy="1354137"/>
            <a:chOff x="4629" y="2429"/>
            <a:chExt cx="871" cy="853"/>
          </a:xfrm>
        </p:grpSpPr>
        <p:sp>
          <p:nvSpPr>
            <p:cNvPr id="15408" name="Text Box 11"/>
            <p:cNvSpPr txBox="1">
              <a:spLocks noChangeArrowheads="1"/>
            </p:cNvSpPr>
            <p:nvPr/>
          </p:nvSpPr>
          <p:spPr bwMode="auto">
            <a:xfrm>
              <a:off x="4629" y="2700"/>
              <a:ext cx="871" cy="582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b="0" dirty="0" err="1" smtClean="0">
                  <a:solidFill>
                    <a:schemeClr val="bg1"/>
                  </a:solidFill>
                  <a:latin typeface="+mn-lt"/>
                </a:rPr>
                <a:t>Eliminar</a:t>
              </a:r>
              <a:r>
                <a:rPr lang="en-US" altLang="en-US" sz="1800" b="0" dirty="0" smtClean="0">
                  <a:solidFill>
                    <a:schemeClr val="bg1"/>
                  </a:solidFill>
                  <a:latin typeface="+mn-lt"/>
                </a:rPr>
                <a:t> tests </a:t>
              </a:r>
              <a:r>
                <a:rPr lang="en-US" altLang="en-US" sz="1800" b="0" dirty="0" err="1" smtClean="0">
                  <a:solidFill>
                    <a:schemeClr val="bg1"/>
                  </a:solidFill>
                  <a:latin typeface="+mn-lt"/>
                </a:rPr>
                <a:t>inefectivos</a:t>
              </a:r>
              <a:endParaRPr lang="en-US" altLang="en-US" sz="1800" b="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5409" name="Line 31"/>
            <p:cNvSpPr>
              <a:spLocks noChangeShapeType="1"/>
            </p:cNvSpPr>
            <p:nvPr/>
          </p:nvSpPr>
          <p:spPr bwMode="auto">
            <a:xfrm>
              <a:off x="5054" y="2429"/>
              <a:ext cx="15" cy="271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6000750" y="1222376"/>
            <a:ext cx="1333501" cy="646113"/>
            <a:chOff x="3780" y="770"/>
            <a:chExt cx="1007" cy="407"/>
          </a:xfrm>
        </p:grpSpPr>
        <p:sp>
          <p:nvSpPr>
            <p:cNvPr id="15406" name="Text Box 8"/>
            <p:cNvSpPr txBox="1">
              <a:spLocks noChangeArrowheads="1"/>
            </p:cNvSpPr>
            <p:nvPr/>
          </p:nvSpPr>
          <p:spPr bwMode="auto">
            <a:xfrm>
              <a:off x="4002" y="770"/>
              <a:ext cx="785" cy="407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b="0" dirty="0" err="1" smtClean="0">
                  <a:solidFill>
                    <a:schemeClr val="bg1"/>
                  </a:solidFill>
                  <a:latin typeface="+mn-lt"/>
                </a:rPr>
                <a:t>Generar</a:t>
              </a:r>
              <a:r>
                <a:rPr lang="en-US" altLang="en-US" sz="1800" b="0" dirty="0" smtClean="0">
                  <a:solidFill>
                    <a:schemeClr val="bg1"/>
                  </a:solidFill>
                  <a:latin typeface="+mn-lt"/>
                </a:rPr>
                <a:t> tests</a:t>
              </a:r>
              <a:endParaRPr lang="en-US" altLang="en-US" sz="1800" b="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5407" name="Line 28"/>
            <p:cNvSpPr>
              <a:spLocks noChangeShapeType="1"/>
            </p:cNvSpPr>
            <p:nvPr/>
          </p:nvSpPr>
          <p:spPr bwMode="auto">
            <a:xfrm>
              <a:off x="3780" y="1000"/>
              <a:ext cx="223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4354513" y="1222376"/>
            <a:ext cx="1647825" cy="923926"/>
            <a:chOff x="2743" y="770"/>
            <a:chExt cx="1038" cy="582"/>
          </a:xfrm>
        </p:grpSpPr>
        <p:sp>
          <p:nvSpPr>
            <p:cNvPr id="15404" name="Line 29"/>
            <p:cNvSpPr>
              <a:spLocks noChangeShapeType="1"/>
            </p:cNvSpPr>
            <p:nvPr/>
          </p:nvSpPr>
          <p:spPr bwMode="auto">
            <a:xfrm flipV="1">
              <a:off x="2743" y="1000"/>
              <a:ext cx="174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solidFill>
                  <a:schemeClr val="bg1"/>
                </a:solidFill>
              </a:endParaRPr>
            </a:p>
          </p:txBody>
        </p:sp>
        <p:sp>
          <p:nvSpPr>
            <p:cNvPr id="15405" name="Text Box 7"/>
            <p:cNvSpPr txBox="1">
              <a:spLocks noChangeArrowheads="1"/>
            </p:cNvSpPr>
            <p:nvPr/>
          </p:nvSpPr>
          <p:spPr bwMode="auto">
            <a:xfrm>
              <a:off x="2917" y="770"/>
              <a:ext cx="864" cy="582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b="0" dirty="0" err="1" smtClean="0">
                  <a:solidFill>
                    <a:schemeClr val="bg1"/>
                  </a:solidFill>
                  <a:latin typeface="+mn-lt"/>
                </a:rPr>
                <a:t>Correr</a:t>
              </a:r>
              <a:r>
                <a:rPr lang="en-US" altLang="en-US" sz="1800" b="0" dirty="0" smtClean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en-US" altLang="en-US" sz="1800" b="0" dirty="0" err="1" smtClean="0">
                  <a:solidFill>
                    <a:schemeClr val="bg1"/>
                  </a:solidFill>
                  <a:latin typeface="+mn-lt"/>
                </a:rPr>
                <a:t>heurística</a:t>
              </a:r>
              <a:r>
                <a:rPr lang="en-US" altLang="en-US" sz="1800" b="0" dirty="0" smtClean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en-US" altLang="en-US" sz="1800" b="0" dirty="0" err="1" smtClean="0">
                  <a:solidFill>
                    <a:schemeClr val="bg1"/>
                  </a:solidFill>
                  <a:latin typeface="+mn-lt"/>
                </a:rPr>
                <a:t>equivalentes</a:t>
              </a:r>
              <a:endParaRPr lang="en-US" altLang="en-US" sz="1800" b="0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9" name="Group 52"/>
          <p:cNvGrpSpPr>
            <a:grpSpLocks/>
          </p:cNvGrpSpPr>
          <p:nvPr/>
        </p:nvGrpSpPr>
        <p:grpSpPr bwMode="auto">
          <a:xfrm>
            <a:off x="4397375" y="3946525"/>
            <a:ext cx="2936875" cy="1714500"/>
            <a:chOff x="2770" y="2486"/>
            <a:chExt cx="1850" cy="1080"/>
          </a:xfrm>
        </p:grpSpPr>
        <p:sp>
          <p:nvSpPr>
            <p:cNvPr id="15400" name="Line 32"/>
            <p:cNvSpPr>
              <a:spLocks noChangeShapeType="1"/>
            </p:cNvSpPr>
            <p:nvPr/>
          </p:nvSpPr>
          <p:spPr bwMode="auto">
            <a:xfrm>
              <a:off x="3815" y="3026"/>
              <a:ext cx="805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solidFill>
                  <a:schemeClr val="bg1"/>
                </a:solidFill>
              </a:endParaRPr>
            </a:p>
          </p:txBody>
        </p:sp>
        <p:grpSp>
          <p:nvGrpSpPr>
            <p:cNvPr id="15401" name="Group 25"/>
            <p:cNvGrpSpPr>
              <a:grpSpLocks/>
            </p:cNvGrpSpPr>
            <p:nvPr/>
          </p:nvGrpSpPr>
          <p:grpSpPr bwMode="auto">
            <a:xfrm>
              <a:off x="2770" y="2486"/>
              <a:ext cx="1037" cy="1080"/>
              <a:chOff x="3110" y="2486"/>
              <a:chExt cx="1037" cy="1080"/>
            </a:xfrm>
          </p:grpSpPr>
          <p:sp>
            <p:nvSpPr>
              <p:cNvPr id="15402" name="AutoShape 19"/>
              <p:cNvSpPr>
                <a:spLocks noChangeArrowheads="1"/>
              </p:cNvSpPr>
              <p:nvPr/>
            </p:nvSpPr>
            <p:spPr bwMode="auto">
              <a:xfrm>
                <a:off x="3110" y="2486"/>
                <a:ext cx="1037" cy="1080"/>
              </a:xfrm>
              <a:prstGeom prst="diamond">
                <a:avLst/>
              </a:prstGeom>
              <a:solidFill>
                <a:srgbClr val="0000FF"/>
              </a:solidFill>
              <a:ln w="28575">
                <a:solidFill>
                  <a:schemeClr val="tx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 sz="1800" b="0">
                  <a:solidFill>
                    <a:schemeClr val="bg1"/>
                  </a:solidFill>
                  <a:latin typeface="+mn-lt"/>
                </a:endParaRPr>
              </a:p>
            </p:txBody>
          </p:sp>
          <p:sp>
            <p:nvSpPr>
              <p:cNvPr id="15403" name="Text Box 16"/>
              <p:cNvSpPr txBox="1">
                <a:spLocks noChangeArrowheads="1"/>
              </p:cNvSpPr>
              <p:nvPr/>
            </p:nvSpPr>
            <p:spPr bwMode="auto">
              <a:xfrm>
                <a:off x="3212" y="2793"/>
                <a:ext cx="834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800" b="0" dirty="0" smtClean="0">
                    <a:solidFill>
                      <a:schemeClr val="bg1"/>
                    </a:solidFill>
                    <a:latin typeface="+mn-lt"/>
                  </a:rPr>
                  <a:t>¿</a:t>
                </a:r>
                <a:r>
                  <a:rPr lang="en-US" altLang="en-US" sz="1800" b="0" dirty="0" err="1" smtClean="0">
                    <a:solidFill>
                      <a:schemeClr val="bg1"/>
                    </a:solidFill>
                    <a:latin typeface="+mn-lt"/>
                  </a:rPr>
                  <a:t>Límite</a:t>
                </a:r>
                <a:r>
                  <a:rPr lang="en-US" altLang="en-US" sz="1800" b="0" dirty="0" smtClean="0">
                    <a:solidFill>
                      <a:schemeClr val="bg1"/>
                    </a:solidFill>
                    <a:latin typeface="+mn-lt"/>
                  </a:rPr>
                  <a:t> </a:t>
                </a:r>
                <a:r>
                  <a:rPr lang="en-US" altLang="en-US" sz="1800" b="0" dirty="0" err="1" smtClean="0">
                    <a:solidFill>
                      <a:schemeClr val="bg1"/>
                    </a:solidFill>
                    <a:latin typeface="+mn-lt"/>
                  </a:rPr>
                  <a:t>alcanzado</a:t>
                </a:r>
                <a:r>
                  <a:rPr lang="en-US" altLang="en-US" sz="1800" b="0" dirty="0" smtClean="0">
                    <a:solidFill>
                      <a:schemeClr val="bg1"/>
                    </a:solidFill>
                    <a:latin typeface="+mn-lt"/>
                  </a:rPr>
                  <a:t>?</a:t>
                </a:r>
                <a:endParaRPr lang="en-US" altLang="en-US" sz="1800" b="0" dirty="0">
                  <a:solidFill>
                    <a:schemeClr val="bg1"/>
                  </a:solidFill>
                  <a:latin typeface="+mn-lt"/>
                </a:endParaRPr>
              </a:p>
            </p:txBody>
          </p:sp>
        </p:grpSp>
      </p:grpSp>
      <p:grpSp>
        <p:nvGrpSpPr>
          <p:cNvPr id="11" name="Group 55"/>
          <p:cNvGrpSpPr>
            <a:grpSpLocks/>
          </p:cNvGrpSpPr>
          <p:nvPr/>
        </p:nvGrpSpPr>
        <p:grpSpPr bwMode="auto">
          <a:xfrm>
            <a:off x="705932" y="1720851"/>
            <a:ext cx="468313" cy="3875087"/>
            <a:chOff x="540" y="1073"/>
            <a:chExt cx="295" cy="2441"/>
          </a:xfrm>
        </p:grpSpPr>
        <p:sp>
          <p:nvSpPr>
            <p:cNvPr id="15398" name="Line 37"/>
            <p:cNvSpPr>
              <a:spLocks noChangeShapeType="1"/>
            </p:cNvSpPr>
            <p:nvPr/>
          </p:nvSpPr>
          <p:spPr bwMode="auto">
            <a:xfrm>
              <a:off x="545" y="1073"/>
              <a:ext cx="0" cy="24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solidFill>
                  <a:schemeClr val="bg1"/>
                </a:solidFill>
              </a:endParaRPr>
            </a:p>
          </p:txBody>
        </p:sp>
        <p:sp>
          <p:nvSpPr>
            <p:cNvPr id="15399" name="Line 38"/>
            <p:cNvSpPr>
              <a:spLocks noChangeShapeType="1"/>
            </p:cNvSpPr>
            <p:nvPr/>
          </p:nvSpPr>
          <p:spPr bwMode="auto">
            <a:xfrm>
              <a:off x="540" y="1073"/>
              <a:ext cx="29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solidFill>
                  <a:schemeClr val="bg1"/>
                </a:solidFill>
              </a:endParaRPr>
            </a:p>
          </p:txBody>
        </p:sp>
      </p:grpSp>
      <p:sp>
        <p:nvSpPr>
          <p:cNvPr id="15377" name="Line 39"/>
          <p:cNvSpPr>
            <a:spLocks noChangeShapeType="1"/>
          </p:cNvSpPr>
          <p:nvPr/>
        </p:nvSpPr>
        <p:spPr bwMode="auto">
          <a:xfrm>
            <a:off x="550864" y="1412776"/>
            <a:ext cx="62338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solidFill>
                <a:schemeClr val="bg1"/>
              </a:solidFill>
            </a:endParaRPr>
          </a:p>
        </p:txBody>
      </p:sp>
      <p:grpSp>
        <p:nvGrpSpPr>
          <p:cNvPr id="12" name="Group 56"/>
          <p:cNvGrpSpPr>
            <a:grpSpLocks/>
          </p:cNvGrpSpPr>
          <p:nvPr/>
        </p:nvGrpSpPr>
        <p:grpSpPr bwMode="auto">
          <a:xfrm>
            <a:off x="1327150" y="2516188"/>
            <a:ext cx="3049588" cy="2287587"/>
            <a:chOff x="836" y="1585"/>
            <a:chExt cx="1921" cy="1441"/>
          </a:xfrm>
        </p:grpSpPr>
        <p:sp>
          <p:nvSpPr>
            <p:cNvPr id="15395" name="Text Box 12"/>
            <p:cNvSpPr txBox="1">
              <a:spLocks noChangeArrowheads="1"/>
            </p:cNvSpPr>
            <p:nvPr/>
          </p:nvSpPr>
          <p:spPr bwMode="auto">
            <a:xfrm>
              <a:off x="836" y="1585"/>
              <a:ext cx="806" cy="407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b="0" dirty="0" err="1" smtClean="0">
                  <a:solidFill>
                    <a:schemeClr val="bg1"/>
                  </a:solidFill>
                  <a:latin typeface="+mn-lt"/>
                </a:rPr>
                <a:t>Definir</a:t>
              </a:r>
              <a:r>
                <a:rPr lang="en-US" altLang="en-US" sz="1800" b="0" dirty="0" smtClean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en-US" altLang="en-US" sz="1800" b="0" dirty="0" err="1" smtClean="0">
                  <a:solidFill>
                    <a:schemeClr val="bg1"/>
                  </a:solidFill>
                  <a:latin typeface="+mn-lt"/>
                </a:rPr>
                <a:t>límite</a:t>
              </a:r>
              <a:endParaRPr lang="en-US" altLang="en-US" sz="1800" b="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5396" name="Line 44"/>
            <p:cNvSpPr>
              <a:spLocks noChangeShapeType="1"/>
            </p:cNvSpPr>
            <p:nvPr/>
          </p:nvSpPr>
          <p:spPr bwMode="auto">
            <a:xfrm flipH="1">
              <a:off x="1238" y="3026"/>
              <a:ext cx="151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solidFill>
                  <a:schemeClr val="bg1"/>
                </a:solidFill>
              </a:endParaRPr>
            </a:p>
          </p:txBody>
        </p:sp>
        <p:sp>
          <p:nvSpPr>
            <p:cNvPr id="15397" name="Line 45"/>
            <p:cNvSpPr>
              <a:spLocks noChangeShapeType="1"/>
            </p:cNvSpPr>
            <p:nvPr/>
          </p:nvSpPr>
          <p:spPr bwMode="auto">
            <a:xfrm flipH="1" flipV="1">
              <a:off x="1238" y="1992"/>
              <a:ext cx="1" cy="103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Group 66"/>
          <p:cNvGrpSpPr>
            <a:grpSpLocks/>
          </p:cNvGrpSpPr>
          <p:nvPr/>
        </p:nvGrpSpPr>
        <p:grpSpPr bwMode="auto">
          <a:xfrm>
            <a:off x="5221288" y="1893888"/>
            <a:ext cx="1560512" cy="2047875"/>
            <a:chOff x="3289" y="1193"/>
            <a:chExt cx="983" cy="1290"/>
          </a:xfrm>
        </p:grpSpPr>
        <p:sp>
          <p:nvSpPr>
            <p:cNvPr id="15393" name="Line 33"/>
            <p:cNvSpPr>
              <a:spLocks noChangeShapeType="1"/>
            </p:cNvSpPr>
            <p:nvPr/>
          </p:nvSpPr>
          <p:spPr bwMode="auto">
            <a:xfrm flipV="1">
              <a:off x="3289" y="1193"/>
              <a:ext cx="983" cy="129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solidFill>
                  <a:schemeClr val="bg1"/>
                </a:solidFill>
              </a:endParaRPr>
            </a:p>
          </p:txBody>
        </p:sp>
        <p:sp>
          <p:nvSpPr>
            <p:cNvPr id="15394" name="Text Box 60"/>
            <p:cNvSpPr txBox="1">
              <a:spLocks noChangeArrowheads="1"/>
            </p:cNvSpPr>
            <p:nvPr/>
          </p:nvSpPr>
          <p:spPr bwMode="auto">
            <a:xfrm>
              <a:off x="3325" y="2218"/>
              <a:ext cx="37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b="0" i="1" dirty="0">
                  <a:solidFill>
                    <a:srgbClr val="FFC000"/>
                  </a:solidFill>
                  <a:latin typeface="+mn-lt"/>
                </a:rPr>
                <a:t>no</a:t>
              </a:r>
            </a:p>
          </p:txBody>
        </p:sp>
      </p:grpSp>
      <p:grpSp>
        <p:nvGrpSpPr>
          <p:cNvPr id="14" name="Group 64"/>
          <p:cNvGrpSpPr>
            <a:grpSpLocks/>
          </p:cNvGrpSpPr>
          <p:nvPr/>
        </p:nvGrpSpPr>
        <p:grpSpPr bwMode="auto">
          <a:xfrm>
            <a:off x="2390775" y="5218113"/>
            <a:ext cx="2833688" cy="1485900"/>
            <a:chOff x="1506" y="3287"/>
            <a:chExt cx="1785" cy="936"/>
          </a:xfrm>
        </p:grpSpPr>
        <p:grpSp>
          <p:nvGrpSpPr>
            <p:cNvPr id="15386" name="Group 53"/>
            <p:cNvGrpSpPr>
              <a:grpSpLocks/>
            </p:cNvGrpSpPr>
            <p:nvPr/>
          </p:nvGrpSpPr>
          <p:grpSpPr bwMode="auto">
            <a:xfrm>
              <a:off x="1506" y="3287"/>
              <a:ext cx="1785" cy="936"/>
              <a:chOff x="1506" y="3287"/>
              <a:chExt cx="1785" cy="936"/>
            </a:xfrm>
          </p:grpSpPr>
          <p:grpSp>
            <p:nvGrpSpPr>
              <p:cNvPr id="15388" name="Group 23"/>
              <p:cNvGrpSpPr>
                <a:grpSpLocks/>
              </p:cNvGrpSpPr>
              <p:nvPr/>
            </p:nvGrpSpPr>
            <p:grpSpPr bwMode="auto">
              <a:xfrm>
                <a:off x="1506" y="3287"/>
                <a:ext cx="878" cy="936"/>
                <a:chOff x="2520" y="2681"/>
                <a:chExt cx="878" cy="936"/>
              </a:xfrm>
            </p:grpSpPr>
            <p:sp>
              <p:nvSpPr>
                <p:cNvPr id="15391" name="AutoShape 20"/>
                <p:cNvSpPr>
                  <a:spLocks noChangeArrowheads="1"/>
                </p:cNvSpPr>
                <p:nvPr/>
              </p:nvSpPr>
              <p:spPr bwMode="auto">
                <a:xfrm>
                  <a:off x="2520" y="2681"/>
                  <a:ext cx="878" cy="936"/>
                </a:xfrm>
                <a:prstGeom prst="diamond">
                  <a:avLst/>
                </a:prstGeom>
                <a:solidFill>
                  <a:srgbClr val="0000FF"/>
                </a:solidFill>
                <a:ln w="2857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 b="0">
                    <a:latin typeface="Gill Sans MT" panose="020B0502020104020203" pitchFamily="34" charset="0"/>
                  </a:endParaRPr>
                </a:p>
              </p:txBody>
            </p:sp>
            <p:sp>
              <p:nvSpPr>
                <p:cNvPr id="15392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588" y="2869"/>
                  <a:ext cx="747" cy="4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800" b="0" dirty="0" smtClean="0">
                      <a:solidFill>
                        <a:schemeClr val="bg1"/>
                      </a:solidFill>
                      <a:latin typeface="+mn-lt"/>
                    </a:rPr>
                    <a:t>¿P </a:t>
                  </a:r>
                  <a:r>
                    <a:rPr lang="en-US" altLang="en-US" sz="1800" b="0" dirty="0">
                      <a:solidFill>
                        <a:schemeClr val="bg1"/>
                      </a:solidFill>
                      <a:latin typeface="+mn-lt"/>
                    </a:rPr>
                    <a:t>(T) </a:t>
                  </a:r>
                  <a:r>
                    <a:rPr lang="en-US" altLang="en-US" sz="1800" b="0" dirty="0" err="1" smtClean="0">
                      <a:solidFill>
                        <a:schemeClr val="bg1"/>
                      </a:solidFill>
                      <a:latin typeface="+mn-lt"/>
                    </a:rPr>
                    <a:t>correcto</a:t>
                  </a:r>
                  <a:r>
                    <a:rPr lang="en-US" altLang="en-US" sz="1800" b="0" dirty="0" smtClean="0">
                      <a:solidFill>
                        <a:schemeClr val="bg1"/>
                      </a:solidFill>
                      <a:latin typeface="+mn-lt"/>
                    </a:rPr>
                    <a:t> </a:t>
                  </a:r>
                  <a:r>
                    <a:rPr lang="en-US" altLang="en-US" sz="1800" b="0" dirty="0">
                      <a:solidFill>
                        <a:schemeClr val="bg1"/>
                      </a:solidFill>
                      <a:latin typeface="+mn-lt"/>
                    </a:rPr>
                    <a:t>?</a:t>
                  </a:r>
                </a:p>
              </p:txBody>
            </p:sp>
          </p:grpSp>
          <p:sp>
            <p:nvSpPr>
              <p:cNvPr id="15389" name="Line 34"/>
              <p:cNvSpPr>
                <a:spLocks noChangeShapeType="1"/>
              </p:cNvSpPr>
              <p:nvPr/>
            </p:nvSpPr>
            <p:spPr bwMode="auto">
              <a:xfrm>
                <a:off x="2391" y="3755"/>
                <a:ext cx="9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0">
                  <a:latin typeface="Gill Sans MT" panose="020B0502020104020203" pitchFamily="34" charset="0"/>
                </a:endParaRPr>
              </a:p>
            </p:txBody>
          </p:sp>
          <p:sp>
            <p:nvSpPr>
              <p:cNvPr id="15390" name="Line 35"/>
              <p:cNvSpPr>
                <a:spLocks noChangeShapeType="1"/>
              </p:cNvSpPr>
              <p:nvPr/>
            </p:nvSpPr>
            <p:spPr bwMode="auto">
              <a:xfrm flipV="1">
                <a:off x="3291" y="3564"/>
                <a:ext cx="0" cy="19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0"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15387" name="Text Box 61"/>
            <p:cNvSpPr txBox="1">
              <a:spLocks noChangeArrowheads="1"/>
            </p:cNvSpPr>
            <p:nvPr/>
          </p:nvSpPr>
          <p:spPr bwMode="auto">
            <a:xfrm>
              <a:off x="2555" y="3722"/>
              <a:ext cx="37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b="0" i="1" dirty="0" err="1" smtClean="0">
                  <a:solidFill>
                    <a:schemeClr val="tx1"/>
                  </a:solidFill>
                  <a:latin typeface="+mn-lt"/>
                </a:rPr>
                <a:t>si</a:t>
              </a:r>
              <a:endParaRPr lang="en-US" altLang="en-US" sz="1800" b="0" i="1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17" name="Group 65"/>
          <p:cNvGrpSpPr>
            <a:grpSpLocks/>
          </p:cNvGrpSpPr>
          <p:nvPr/>
        </p:nvGrpSpPr>
        <p:grpSpPr bwMode="auto">
          <a:xfrm>
            <a:off x="134938" y="5595942"/>
            <a:ext cx="2371725" cy="646113"/>
            <a:chOff x="85" y="3525"/>
            <a:chExt cx="1494" cy="407"/>
          </a:xfrm>
        </p:grpSpPr>
        <p:grpSp>
          <p:nvGrpSpPr>
            <p:cNvPr id="15382" name="Group 54"/>
            <p:cNvGrpSpPr>
              <a:grpSpLocks/>
            </p:cNvGrpSpPr>
            <p:nvPr/>
          </p:nvGrpSpPr>
          <p:grpSpPr bwMode="auto">
            <a:xfrm>
              <a:off x="85" y="3525"/>
              <a:ext cx="1414" cy="407"/>
              <a:chOff x="85" y="3525"/>
              <a:chExt cx="1414" cy="407"/>
            </a:xfrm>
          </p:grpSpPr>
          <p:sp>
            <p:nvSpPr>
              <p:cNvPr id="15384" name="Text Box 13"/>
              <p:cNvSpPr txBox="1">
                <a:spLocks noChangeArrowheads="1"/>
              </p:cNvSpPr>
              <p:nvPr/>
            </p:nvSpPr>
            <p:spPr bwMode="auto">
              <a:xfrm>
                <a:off x="85" y="3525"/>
                <a:ext cx="658" cy="407"/>
              </a:xfrm>
              <a:prstGeom prst="rect">
                <a:avLst/>
              </a:prstGeom>
              <a:solidFill>
                <a:srgbClr val="0000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800" b="0" dirty="0" err="1" smtClean="0">
                    <a:solidFill>
                      <a:schemeClr val="bg1"/>
                    </a:solidFill>
                    <a:latin typeface="+mn-lt"/>
                  </a:rPr>
                  <a:t>Arreglar</a:t>
                </a:r>
                <a:r>
                  <a:rPr lang="en-US" altLang="en-US" sz="1800" b="0" dirty="0" smtClean="0">
                    <a:solidFill>
                      <a:schemeClr val="bg1"/>
                    </a:solidFill>
                    <a:latin typeface="+mn-lt"/>
                  </a:rPr>
                  <a:t> </a:t>
                </a:r>
                <a:r>
                  <a:rPr lang="en-US" altLang="en-US" sz="1800" b="0" dirty="0">
                    <a:solidFill>
                      <a:schemeClr val="bg1"/>
                    </a:solidFill>
                    <a:latin typeface="+mn-lt"/>
                  </a:rPr>
                  <a:t>P</a:t>
                </a:r>
              </a:p>
            </p:txBody>
          </p:sp>
          <p:sp>
            <p:nvSpPr>
              <p:cNvPr id="15385" name="Line 36"/>
              <p:cNvSpPr>
                <a:spLocks noChangeShapeType="1"/>
              </p:cNvSpPr>
              <p:nvPr/>
            </p:nvSpPr>
            <p:spPr bwMode="auto">
              <a:xfrm>
                <a:off x="750" y="3755"/>
                <a:ext cx="74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5383" name="Text Box 62"/>
            <p:cNvSpPr txBox="1">
              <a:spLocks noChangeArrowheads="1"/>
            </p:cNvSpPr>
            <p:nvPr/>
          </p:nvSpPr>
          <p:spPr bwMode="auto">
            <a:xfrm>
              <a:off x="1205" y="3532"/>
              <a:ext cx="37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 b="0" i="1">
                  <a:solidFill>
                    <a:schemeClr val="bg1"/>
                  </a:solidFill>
                  <a:latin typeface="+mn-lt"/>
                </a:rPr>
                <a:t>no</a:t>
              </a:r>
            </a:p>
          </p:txBody>
        </p:sp>
      </p:grpSp>
      <p:sp>
        <p:nvSpPr>
          <p:cNvPr id="59" name="Title 1"/>
          <p:cNvSpPr>
            <a:spLocks noGrp="1"/>
          </p:cNvSpPr>
          <p:nvPr>
            <p:ph type="title"/>
          </p:nvPr>
        </p:nvSpPr>
        <p:spPr>
          <a:xfrm>
            <a:off x="874424" y="77153"/>
            <a:ext cx="8321041" cy="843598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Mutación para testear programas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0" name="Text Box 61"/>
          <p:cNvSpPr txBox="1">
            <a:spLocks noChangeArrowheads="1"/>
          </p:cNvSpPr>
          <p:nvPr/>
        </p:nvSpPr>
        <p:spPr bwMode="auto">
          <a:xfrm>
            <a:off x="1635125" y="5473185"/>
            <a:ext cx="5937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0" i="1" dirty="0" smtClean="0">
                <a:solidFill>
                  <a:schemeClr val="tx1"/>
                </a:solidFill>
                <a:latin typeface="+mn-lt"/>
              </a:rPr>
              <a:t>no</a:t>
            </a:r>
            <a:endParaRPr lang="en-US" altLang="en-US" sz="1800" b="0" i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13435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853497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¿Por qué funciona la mutación?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14</a:t>
            </a:fld>
            <a:endParaRPr lang="es-E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22959" y="3491686"/>
            <a:ext cx="7586403" cy="27456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¡Esto no es una verdad absoluta!</a:t>
            </a: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Si es verdad que, habitualmente, los mutantes </a:t>
            </a:r>
            <a:r>
              <a:rPr lang="es-ES" altLang="en-US" i="1" dirty="0" smtClean="0">
                <a:solidFill>
                  <a:schemeClr val="tx1"/>
                </a:solidFill>
              </a:rPr>
              <a:t>guían </a:t>
            </a:r>
            <a:r>
              <a:rPr lang="es-ES" altLang="en-US" dirty="0" smtClean="0">
                <a:solidFill>
                  <a:schemeClr val="tx1"/>
                </a:solidFill>
              </a:rPr>
              <a:t>al </a:t>
            </a:r>
            <a:r>
              <a:rPr lang="es-ES" altLang="en-US" dirty="0" err="1" smtClean="0">
                <a:solidFill>
                  <a:schemeClr val="tx1"/>
                </a:solidFill>
              </a:rPr>
              <a:t>testeador</a:t>
            </a:r>
            <a:r>
              <a:rPr lang="es-ES" altLang="en-US" dirty="0" smtClean="0">
                <a:solidFill>
                  <a:schemeClr val="tx1"/>
                </a:solidFill>
              </a:rPr>
              <a:t> para que construya un conjunto de </a:t>
            </a:r>
            <a:r>
              <a:rPr lang="es-ES" altLang="en-US" dirty="0" err="1" smtClean="0">
                <a:solidFill>
                  <a:schemeClr val="tx1"/>
                </a:solidFill>
              </a:rPr>
              <a:t>tests</a:t>
            </a:r>
            <a:r>
              <a:rPr lang="es-ES" altLang="en-US" dirty="0" smtClean="0">
                <a:solidFill>
                  <a:schemeClr val="tx1"/>
                </a:solidFill>
              </a:rPr>
              <a:t> efectivos.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Un problema muy interesante: </a:t>
            </a:r>
            <a:r>
              <a:rPr lang="es-ES" altLang="en-US" dirty="0">
                <a:solidFill>
                  <a:schemeClr val="tx1"/>
                </a:solidFill>
              </a:rPr>
              <a:t>e</a:t>
            </a:r>
            <a:r>
              <a:rPr lang="es-ES" altLang="en-US" dirty="0" smtClean="0">
                <a:solidFill>
                  <a:schemeClr val="tx1"/>
                </a:solidFill>
              </a:rPr>
              <a:t>ncontrar un defecto y un conjunto de </a:t>
            </a:r>
            <a:r>
              <a:rPr lang="es-ES" altLang="en-US" dirty="0" err="1" smtClean="0">
                <a:solidFill>
                  <a:schemeClr val="tx1"/>
                </a:solidFill>
              </a:rPr>
              <a:t>tests</a:t>
            </a:r>
            <a:r>
              <a:rPr lang="es-ES" altLang="en-US" dirty="0" smtClean="0">
                <a:solidFill>
                  <a:schemeClr val="tx1"/>
                </a:solidFill>
              </a:rPr>
              <a:t> </a:t>
            </a:r>
            <a:r>
              <a:rPr lang="es-ES" altLang="en-US" i="1" dirty="0" smtClean="0">
                <a:solidFill>
                  <a:schemeClr val="tx1"/>
                </a:solidFill>
              </a:rPr>
              <a:t>adecuados</a:t>
            </a:r>
            <a:r>
              <a:rPr lang="es-ES" altLang="en-US" dirty="0" smtClean="0">
                <a:solidFill>
                  <a:schemeClr val="tx1"/>
                </a:solidFill>
              </a:rPr>
              <a:t> que no encuentren dicho defecto.</a:t>
            </a: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Por supuesto, esto depende de los operadores de mutación….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26623" y="1737361"/>
            <a:ext cx="8446168" cy="1754326"/>
          </a:xfrm>
          <a:prstGeom prst="rect">
            <a:avLst/>
          </a:prstGeom>
          <a:solidFill>
            <a:srgbClr val="0033CC"/>
          </a:solidFill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Premisa</a:t>
            </a:r>
            <a:r>
              <a:rPr lang="en-US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Fundamental de </a:t>
            </a:r>
            <a:r>
              <a:rPr lang="en-US" sz="24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Mutation Testing</a:t>
            </a: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 el software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contiene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un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defecto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(fault),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usualmente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habrá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un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conjunto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de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mutantes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que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pueden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ser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matados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solamente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por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un test que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también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detecta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este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defecto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3858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853497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Diseño de operadores de mutación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15</a:t>
            </a:fld>
            <a:endParaRPr lang="es-E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22959" y="1737361"/>
            <a:ext cx="7586403" cy="44999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Si nos fijamos en </a:t>
            </a:r>
            <a:r>
              <a:rPr lang="es-ES" altLang="en-US" dirty="0" smtClean="0">
                <a:solidFill>
                  <a:srgbClr val="00B0F0"/>
                </a:solidFill>
              </a:rPr>
              <a:t>métodos</a:t>
            </a:r>
            <a:r>
              <a:rPr lang="es-ES" altLang="en-US" dirty="0" smtClean="0">
                <a:solidFill>
                  <a:schemeClr val="tx1"/>
                </a:solidFill>
              </a:rPr>
              <a:t>, los </a:t>
            </a:r>
            <a:r>
              <a:rPr lang="es-ES" altLang="en-US" dirty="0" smtClean="0">
                <a:solidFill>
                  <a:srgbClr val="00B0F0"/>
                </a:solidFill>
              </a:rPr>
              <a:t>operadores</a:t>
            </a:r>
            <a:r>
              <a:rPr lang="es-ES" altLang="en-US" dirty="0" smtClean="0">
                <a:solidFill>
                  <a:schemeClr val="tx1"/>
                </a:solidFill>
              </a:rPr>
              <a:t> de mutación son </a:t>
            </a:r>
            <a:r>
              <a:rPr lang="es-ES" altLang="en-US" dirty="0" smtClean="0">
                <a:solidFill>
                  <a:srgbClr val="00B0F0"/>
                </a:solidFill>
              </a:rPr>
              <a:t>similares</a:t>
            </a:r>
            <a:r>
              <a:rPr lang="es-ES" altLang="en-US" dirty="0" smtClean="0">
                <a:solidFill>
                  <a:schemeClr val="tx1"/>
                </a:solidFill>
              </a:rPr>
              <a:t> en distintos lenguajes de programación.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Los operadores de mutación hacen una de las siguientes cosas: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rgbClr val="00B0F0"/>
                </a:solidFill>
              </a:rPr>
              <a:t>Imitan</a:t>
            </a:r>
            <a:r>
              <a:rPr lang="es-ES" altLang="en-US" sz="2000" dirty="0" smtClean="0">
                <a:solidFill>
                  <a:schemeClr val="tx1"/>
                </a:solidFill>
              </a:rPr>
              <a:t> los errores típicos de los programadores (nombres incorrectos de variables).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chemeClr val="tx1"/>
                </a:solidFill>
              </a:rPr>
              <a:t>Alientan a usar unas </a:t>
            </a:r>
            <a:r>
              <a:rPr lang="es-ES" altLang="en-US" sz="2000" dirty="0" smtClean="0">
                <a:solidFill>
                  <a:srgbClr val="00B0F0"/>
                </a:solidFill>
              </a:rPr>
              <a:t>heurísticas</a:t>
            </a:r>
            <a:r>
              <a:rPr lang="es-ES" altLang="en-US" sz="2000" dirty="0" smtClean="0">
                <a:solidFill>
                  <a:schemeClr val="tx1"/>
                </a:solidFill>
              </a:rPr>
              <a:t> de test </a:t>
            </a:r>
            <a:r>
              <a:rPr lang="es-ES" altLang="en-US" sz="2000" dirty="0" smtClean="0">
                <a:solidFill>
                  <a:srgbClr val="00B0F0"/>
                </a:solidFill>
              </a:rPr>
              <a:t>comunes</a:t>
            </a:r>
            <a:r>
              <a:rPr lang="es-ES" altLang="en-US" sz="2000" dirty="0" smtClean="0">
                <a:solidFill>
                  <a:schemeClr val="tx1"/>
                </a:solidFill>
              </a:rPr>
              <a:t> (causar que las expresiones valgan cero).</a:t>
            </a:r>
          </a:p>
          <a:p>
            <a:pPr marL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Los investigadores han </a:t>
            </a:r>
            <a:r>
              <a:rPr lang="es-ES" altLang="en-US" dirty="0" smtClean="0">
                <a:solidFill>
                  <a:srgbClr val="00B0F0"/>
                </a:solidFill>
              </a:rPr>
              <a:t>diseñado</a:t>
            </a:r>
            <a:r>
              <a:rPr lang="es-ES" altLang="en-US" dirty="0" smtClean="0">
                <a:solidFill>
                  <a:schemeClr val="tx1"/>
                </a:solidFill>
              </a:rPr>
              <a:t> </a:t>
            </a:r>
            <a:r>
              <a:rPr lang="es-ES" altLang="en-US" dirty="0" smtClean="0">
                <a:solidFill>
                  <a:srgbClr val="00B0F0"/>
                </a:solidFill>
              </a:rPr>
              <a:t>montones</a:t>
            </a:r>
            <a:r>
              <a:rPr lang="es-ES" altLang="en-US" dirty="0" smtClean="0">
                <a:solidFill>
                  <a:schemeClr val="tx1"/>
                </a:solidFill>
              </a:rPr>
              <a:t> de operadores y después han </a:t>
            </a:r>
            <a:r>
              <a:rPr lang="es-ES" altLang="en-US" dirty="0" smtClean="0">
                <a:solidFill>
                  <a:srgbClr val="00B0F0"/>
                </a:solidFill>
              </a:rPr>
              <a:t>seleccionado</a:t>
            </a:r>
            <a:r>
              <a:rPr lang="es-ES" altLang="en-US" dirty="0" smtClean="0">
                <a:solidFill>
                  <a:schemeClr val="tx1"/>
                </a:solidFill>
              </a:rPr>
              <a:t>, tras experimentación, los más útiles.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925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853497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Diseño de operadores de mutación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16</a:t>
            </a:fld>
            <a:endParaRPr lang="es-ES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987915" y="1988840"/>
            <a:ext cx="7421448" cy="2862322"/>
          </a:xfrm>
          <a:prstGeom prst="rect">
            <a:avLst/>
          </a:prstGeom>
          <a:solidFill>
            <a:srgbClr val="0033CC"/>
          </a:solidFill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altLang="zh-CN" sz="24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Operadores de mutación efectivos</a:t>
            </a:r>
          </a:p>
          <a:p>
            <a:pPr>
              <a:spcBef>
                <a:spcPct val="50000"/>
              </a:spcBef>
              <a:defRPr/>
            </a:pPr>
            <a:r>
              <a:rPr lang="es-ES" altLang="zh-CN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Si unos </a:t>
            </a:r>
            <a:r>
              <a:rPr lang="es-ES" altLang="zh-CN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tests</a:t>
            </a:r>
            <a:r>
              <a:rPr lang="es-ES" altLang="zh-CN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que se han creado específicamente para matar mutantes creados por unos operadores de mutación </a:t>
            </a:r>
            <a:r>
              <a:rPr lang="es-ES" altLang="zh-CN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O</a:t>
            </a:r>
            <a:r>
              <a:rPr lang="es-ES" altLang="zh-CN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= {</a:t>
            </a:r>
            <a:r>
              <a:rPr lang="es-ES" altLang="zh-CN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o1, o2,</a:t>
            </a:r>
            <a:r>
              <a:rPr lang="es-ES" altLang="zh-CN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…} </a:t>
            </a:r>
            <a:r>
              <a:rPr lang="es-ES" altLang="zh-CN" sz="24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también </a:t>
            </a:r>
            <a:r>
              <a:rPr lang="es-ES" altLang="zh-CN" sz="24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matan </a:t>
            </a:r>
            <a:r>
              <a:rPr lang="es-ES" altLang="zh-CN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mutantes creados por todos los demás operadores con una alta probabilidad, entonces </a:t>
            </a:r>
            <a:r>
              <a:rPr lang="es-ES" altLang="zh-CN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O</a:t>
            </a:r>
            <a:r>
              <a:rPr lang="es-ES" altLang="zh-CN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define un conjunto </a:t>
            </a:r>
            <a:r>
              <a:rPr lang="es-ES" altLang="zh-CN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efectivo</a:t>
            </a:r>
            <a:r>
              <a:rPr lang="es-ES" altLang="zh-CN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rPr>
              <a:t> de operadores de mutación.</a:t>
            </a:r>
            <a:endParaRPr lang="es-E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9671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8007055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Operadores de mutación en Java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17</a:t>
            </a:fld>
            <a:endParaRPr lang="es-E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22959" y="1737361"/>
            <a:ext cx="7586403" cy="4499951"/>
          </a:xfrm>
        </p:spPr>
        <p:txBody>
          <a:bodyPr>
            <a:noAutofit/>
          </a:bodyPr>
          <a:lstStyle/>
          <a:p>
            <a:pPr marL="514350" indent="-514350">
              <a:spcBef>
                <a:spcPts val="800"/>
              </a:spcBef>
              <a:buFont typeface="+mj-lt"/>
              <a:buAutoNum type="arabicPeriod"/>
            </a:pPr>
            <a:r>
              <a:rPr lang="en-US" altLang="zh-CN" dirty="0">
                <a:solidFill>
                  <a:srgbClr val="00B0F0"/>
                </a:solidFill>
              </a:rPr>
              <a:t>ABS</a:t>
            </a:r>
            <a:r>
              <a:rPr lang="en-US" altLang="zh-CN" dirty="0"/>
              <a:t> –– Absolute Value Insertion</a:t>
            </a:r>
          </a:p>
          <a:p>
            <a:pPr marL="514350" indent="-514350">
              <a:spcBef>
                <a:spcPts val="800"/>
              </a:spcBef>
              <a:buFont typeface="+mj-lt"/>
              <a:buAutoNum type="arabicPeriod"/>
            </a:pPr>
            <a:r>
              <a:rPr lang="en-US" altLang="zh-CN" dirty="0">
                <a:solidFill>
                  <a:srgbClr val="00B0F0"/>
                </a:solidFill>
              </a:rPr>
              <a:t>AOR </a:t>
            </a:r>
            <a:r>
              <a:rPr lang="en-US" altLang="zh-CN" dirty="0"/>
              <a:t>–– Arithmetic Operator Replacement</a:t>
            </a:r>
          </a:p>
          <a:p>
            <a:pPr marL="514350" indent="-514350">
              <a:spcBef>
                <a:spcPts val="800"/>
              </a:spcBef>
              <a:buFont typeface="+mj-lt"/>
              <a:buAutoNum type="arabicPeriod"/>
            </a:pPr>
            <a:r>
              <a:rPr lang="en-US" altLang="en-US" dirty="0">
                <a:solidFill>
                  <a:srgbClr val="00B0F0"/>
                </a:solidFill>
              </a:rPr>
              <a:t>ROR</a:t>
            </a:r>
            <a:r>
              <a:rPr lang="en-US" altLang="zh-CN" dirty="0">
                <a:solidFill>
                  <a:srgbClr val="00B0F0"/>
                </a:solidFill>
              </a:rPr>
              <a:t> </a:t>
            </a:r>
            <a:r>
              <a:rPr lang="en-US" altLang="zh-CN" dirty="0"/>
              <a:t>–– </a:t>
            </a:r>
            <a:r>
              <a:rPr lang="en-US" altLang="en-US" dirty="0"/>
              <a:t>Relational Operator Replacement</a:t>
            </a:r>
          </a:p>
          <a:p>
            <a:pPr marL="514350" indent="-514350">
              <a:spcBef>
                <a:spcPts val="800"/>
              </a:spcBef>
              <a:buFont typeface="+mj-lt"/>
              <a:buAutoNum type="arabicPeriod"/>
            </a:pPr>
            <a:r>
              <a:rPr lang="en-US" altLang="zh-CN" dirty="0">
                <a:solidFill>
                  <a:srgbClr val="00B0F0"/>
                </a:solidFill>
              </a:rPr>
              <a:t>COR </a:t>
            </a:r>
            <a:r>
              <a:rPr lang="en-US" altLang="zh-CN" dirty="0"/>
              <a:t>–– Conditional Operator Replacement</a:t>
            </a:r>
          </a:p>
          <a:p>
            <a:pPr marL="514350" indent="-514350">
              <a:spcBef>
                <a:spcPts val="800"/>
              </a:spcBef>
              <a:buFont typeface="+mj-lt"/>
              <a:buAutoNum type="arabicPeriod"/>
            </a:pPr>
            <a:r>
              <a:rPr lang="en-US" altLang="zh-CN" dirty="0">
                <a:solidFill>
                  <a:srgbClr val="00B0F0"/>
                </a:solidFill>
              </a:rPr>
              <a:t>SOR</a:t>
            </a:r>
            <a:r>
              <a:rPr lang="en-US" altLang="zh-CN" dirty="0">
                <a:solidFill>
                  <a:schemeClr val="tx2"/>
                </a:solidFill>
              </a:rPr>
              <a:t> </a:t>
            </a:r>
            <a:r>
              <a:rPr lang="en-US" altLang="zh-CN" dirty="0"/>
              <a:t>–– Shift Operator Replacement</a:t>
            </a:r>
          </a:p>
          <a:p>
            <a:pPr marL="514350" indent="-514350">
              <a:spcBef>
                <a:spcPts val="800"/>
              </a:spcBef>
              <a:buFont typeface="+mj-lt"/>
              <a:buAutoNum type="arabicPeriod"/>
            </a:pPr>
            <a:r>
              <a:rPr lang="en-US" altLang="en-US" dirty="0">
                <a:solidFill>
                  <a:srgbClr val="00B0F0"/>
                </a:solidFill>
              </a:rPr>
              <a:t>LOR</a:t>
            </a:r>
            <a:r>
              <a:rPr lang="en-US" altLang="zh-CN" dirty="0">
                <a:solidFill>
                  <a:srgbClr val="00B0F0"/>
                </a:solidFill>
              </a:rPr>
              <a:t> </a:t>
            </a:r>
            <a:r>
              <a:rPr lang="en-US" altLang="zh-CN" dirty="0"/>
              <a:t>–– </a:t>
            </a:r>
            <a:r>
              <a:rPr lang="en-US" altLang="en-US" dirty="0"/>
              <a:t>Logical Operator Replacement</a:t>
            </a:r>
          </a:p>
          <a:p>
            <a:pPr marL="514350" indent="-514350">
              <a:spcBef>
                <a:spcPts val="800"/>
              </a:spcBef>
              <a:buFont typeface="+mj-lt"/>
              <a:buAutoNum type="arabicPeriod"/>
            </a:pPr>
            <a:r>
              <a:rPr lang="en-US" altLang="zh-CN" dirty="0">
                <a:solidFill>
                  <a:srgbClr val="00B0F0"/>
                </a:solidFill>
              </a:rPr>
              <a:t>ASR </a:t>
            </a:r>
            <a:r>
              <a:rPr lang="en-US" altLang="zh-CN" dirty="0"/>
              <a:t>–– Assignment Operator Replacement</a:t>
            </a:r>
          </a:p>
          <a:p>
            <a:pPr marL="514350" indent="-514350">
              <a:spcBef>
                <a:spcPts val="800"/>
              </a:spcBef>
              <a:buFont typeface="+mj-lt"/>
              <a:buAutoNum type="arabicPeriod"/>
            </a:pPr>
            <a:r>
              <a:rPr lang="en-US" altLang="zh-CN" dirty="0">
                <a:solidFill>
                  <a:srgbClr val="00B0F0"/>
                </a:solidFill>
              </a:rPr>
              <a:t>UOI </a:t>
            </a:r>
            <a:r>
              <a:rPr lang="en-US" altLang="zh-CN" dirty="0"/>
              <a:t>–– Unary Operator Insertion</a:t>
            </a:r>
          </a:p>
          <a:p>
            <a:pPr marL="514350" indent="-514350">
              <a:spcBef>
                <a:spcPts val="800"/>
              </a:spcBef>
              <a:buFont typeface="+mj-lt"/>
              <a:buAutoNum type="arabicPeriod"/>
            </a:pPr>
            <a:r>
              <a:rPr lang="en-US" altLang="zh-CN" dirty="0">
                <a:solidFill>
                  <a:srgbClr val="00B0F0"/>
                </a:solidFill>
              </a:rPr>
              <a:t>UOD </a:t>
            </a:r>
            <a:r>
              <a:rPr lang="en-US" altLang="zh-CN" dirty="0"/>
              <a:t>–– Unary Operator Deletion</a:t>
            </a:r>
          </a:p>
          <a:p>
            <a:pPr marL="514350" indent="-514350">
              <a:spcBef>
                <a:spcPts val="800"/>
              </a:spcBef>
              <a:buFont typeface="+mj-lt"/>
              <a:buAutoNum type="arabicPeriod"/>
            </a:pPr>
            <a:r>
              <a:rPr lang="en-US" altLang="zh-CN" dirty="0">
                <a:solidFill>
                  <a:srgbClr val="00B0F0"/>
                </a:solidFill>
              </a:rPr>
              <a:t>SVR </a:t>
            </a:r>
            <a:r>
              <a:rPr lang="en-US" altLang="zh-CN" dirty="0"/>
              <a:t>–– Scalar Variable Replacement</a:t>
            </a:r>
          </a:p>
          <a:p>
            <a:pPr marL="514350" indent="-514350">
              <a:spcBef>
                <a:spcPts val="800"/>
              </a:spcBef>
              <a:buFont typeface="+mj-lt"/>
              <a:buAutoNum type="arabicPeriod"/>
            </a:pPr>
            <a:r>
              <a:rPr lang="en-US" altLang="zh-CN" dirty="0">
                <a:solidFill>
                  <a:srgbClr val="00B0F0"/>
                </a:solidFill>
              </a:rPr>
              <a:t>BSR </a:t>
            </a:r>
            <a:r>
              <a:rPr lang="en-US" altLang="zh-CN" dirty="0"/>
              <a:t>–– Bomb Statement Replacement</a:t>
            </a:r>
            <a:endParaRPr lang="en-US" dirty="0"/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381742" y="3987336"/>
            <a:ext cx="2448272" cy="1015663"/>
          </a:xfrm>
          <a:prstGeom prst="rect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Pasemos a ver definiciones completas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24146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76225" y="3509963"/>
            <a:ext cx="8650288" cy="2392363"/>
            <a:chOff x="174" y="1665"/>
            <a:chExt cx="5449" cy="1507"/>
          </a:xfrm>
        </p:grpSpPr>
        <p:sp>
          <p:nvSpPr>
            <p:cNvPr id="18444" name="Text Box 5"/>
            <p:cNvSpPr txBox="1">
              <a:spLocks noChangeArrowheads="1"/>
            </p:cNvSpPr>
            <p:nvPr/>
          </p:nvSpPr>
          <p:spPr bwMode="auto">
            <a:xfrm>
              <a:off x="174" y="1951"/>
              <a:ext cx="2244" cy="1221"/>
            </a:xfrm>
            <a:prstGeom prst="rect">
              <a:avLst/>
            </a:prstGeom>
            <a:solidFill>
              <a:srgbClr val="3333CC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s-ES" altLang="zh-CN" b="0" dirty="0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Cada aparición de uno de los operadores aritmético</a:t>
              </a:r>
              <a:r>
                <a:rPr lang="en-US" altLang="zh-CN" b="0" dirty="0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s </a:t>
              </a:r>
              <a:r>
                <a:rPr lang="en-US" altLang="zh-CN" b="0" dirty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+</a:t>
              </a:r>
              <a:r>
                <a:rPr lang="en-US" altLang="zh-CN" b="0" i="1" dirty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,</a:t>
              </a:r>
              <a:r>
                <a:rPr lang="zh-CN" altLang="en-US" b="0" i="1" dirty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－</a:t>
              </a:r>
              <a:r>
                <a:rPr lang="en-US" altLang="zh-CN" b="0" i="1" dirty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,*,</a:t>
              </a:r>
              <a:r>
                <a:rPr lang="zh-CN" altLang="en-US" b="0" i="1" dirty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／</a:t>
              </a:r>
              <a:r>
                <a:rPr lang="en-US" altLang="zh-CN" b="0" i="1" dirty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,</a:t>
              </a:r>
              <a:r>
                <a:rPr lang="en-US" altLang="zh-CN" b="0" dirty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 </a:t>
              </a:r>
              <a:r>
                <a:rPr lang="en-US" altLang="zh-CN" b="0" dirty="0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% </a:t>
              </a:r>
              <a:r>
                <a:rPr lang="es-ES" altLang="zh-CN" b="0" dirty="0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se sustituye por los demás operadores. Además, también se sustituye por los operadores especiales </a:t>
              </a:r>
              <a:r>
                <a:rPr lang="en-US" altLang="zh-CN" b="0" i="1" dirty="0" err="1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leftOp</a:t>
              </a:r>
              <a:r>
                <a:rPr lang="en-US" altLang="zh-CN" b="0" dirty="0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 y </a:t>
              </a:r>
              <a:r>
                <a:rPr lang="en-US" altLang="zh-CN" b="0" i="1" dirty="0" err="1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rightOp</a:t>
              </a:r>
              <a:r>
                <a:rPr lang="en-US" altLang="zh-CN" b="0" dirty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.</a:t>
              </a:r>
            </a:p>
          </p:txBody>
        </p:sp>
        <p:sp>
          <p:nvSpPr>
            <p:cNvPr id="18445" name="Rectangle 6"/>
            <p:cNvSpPr>
              <a:spLocks noChangeArrowheads="1"/>
            </p:cNvSpPr>
            <p:nvPr/>
          </p:nvSpPr>
          <p:spPr bwMode="auto">
            <a:xfrm>
              <a:off x="174" y="1665"/>
              <a:ext cx="5449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2857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buSzPct val="85000"/>
              </a:pPr>
              <a:r>
                <a:rPr lang="en-US" altLang="zh-CN" b="0" i="1" dirty="0">
                  <a:solidFill>
                    <a:schemeClr val="tx1"/>
                  </a:solidFill>
                  <a:latin typeface="+mn-lt"/>
                  <a:ea typeface="宋体" pitchFamily="2" charset="-122"/>
                </a:rPr>
                <a:t>2. </a:t>
              </a:r>
              <a:r>
                <a:rPr lang="en-US" altLang="zh-CN" b="0" i="1" dirty="0" smtClean="0">
                  <a:solidFill>
                    <a:schemeClr val="tx1"/>
                  </a:solidFill>
                  <a:latin typeface="+mn-lt"/>
                  <a:ea typeface="宋体" pitchFamily="2" charset="-122"/>
                </a:rPr>
                <a:t>AOR ––</a:t>
              </a:r>
              <a:r>
                <a:rPr lang="en-US" altLang="zh-CN" dirty="0" smtClean="0">
                  <a:solidFill>
                    <a:schemeClr val="tx1"/>
                  </a:solidFill>
                  <a:latin typeface="+mn-lt"/>
                  <a:ea typeface="宋体" pitchFamily="2" charset="-122"/>
                </a:rPr>
                <a:t> </a:t>
              </a:r>
              <a:r>
                <a:rPr lang="en-US" altLang="zh-CN" b="0" i="1" dirty="0" smtClean="0">
                  <a:solidFill>
                    <a:schemeClr val="tx1"/>
                  </a:solidFill>
                  <a:latin typeface="+mn-lt"/>
                  <a:ea typeface="宋体" pitchFamily="2" charset="-122"/>
                </a:rPr>
                <a:t>Arithmetic Operator Replacement</a:t>
              </a:r>
              <a:r>
                <a:rPr lang="en-US" altLang="zh-CN" b="0" dirty="0" smtClean="0">
                  <a:solidFill>
                    <a:schemeClr val="tx1"/>
                  </a:solidFill>
                  <a:latin typeface="+mn-lt"/>
                  <a:ea typeface="宋体" pitchFamily="2" charset="-122"/>
                </a:rPr>
                <a:t>:</a:t>
              </a:r>
              <a:endParaRPr lang="en-US" altLang="zh-CN" b="0" dirty="0">
                <a:solidFill>
                  <a:schemeClr val="tx1"/>
                </a:solidFill>
                <a:latin typeface="+mn-lt"/>
                <a:ea typeface="宋体" pitchFamily="2" charset="-122"/>
              </a:endParaRPr>
            </a:p>
          </p:txBody>
        </p:sp>
      </p:grpSp>
      <p:grpSp>
        <p:nvGrpSpPr>
          <p:cNvPr id="18439" name="Group 12"/>
          <p:cNvGrpSpPr>
            <a:grpSpLocks/>
          </p:cNvGrpSpPr>
          <p:nvPr/>
        </p:nvGrpSpPr>
        <p:grpSpPr bwMode="auto">
          <a:xfrm>
            <a:off x="211137" y="1707107"/>
            <a:ext cx="5296967" cy="1460500"/>
            <a:chOff x="194" y="1326"/>
            <a:chExt cx="3682" cy="920"/>
          </a:xfrm>
        </p:grpSpPr>
        <p:sp>
          <p:nvSpPr>
            <p:cNvPr id="282628" name="Text Box 4"/>
            <p:cNvSpPr txBox="1">
              <a:spLocks noChangeArrowheads="1"/>
            </p:cNvSpPr>
            <p:nvPr/>
          </p:nvSpPr>
          <p:spPr bwMode="auto">
            <a:xfrm>
              <a:off x="228" y="1606"/>
              <a:ext cx="2501" cy="640"/>
            </a:xfrm>
            <a:prstGeom prst="rect">
              <a:avLst/>
            </a:prstGeom>
            <a:solidFill>
              <a:srgbClr val="3333CC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s-ES" altLang="zh-CN" sz="2000" b="0" dirty="0" smtClean="0">
                  <a:solidFill>
                    <a:schemeClr val="bg1"/>
                  </a:solidFill>
                  <a:ea typeface="SimSun" pitchFamily="2" charset="-122"/>
                </a:rPr>
                <a:t>Cada expresión (y </a:t>
              </a:r>
              <a:r>
                <a:rPr lang="es-ES" altLang="zh-CN" sz="2000" b="0" dirty="0" err="1" smtClean="0">
                  <a:solidFill>
                    <a:schemeClr val="bg1"/>
                  </a:solidFill>
                  <a:ea typeface="SimSun" pitchFamily="2" charset="-122"/>
                </a:rPr>
                <a:t>subexpresión</a:t>
              </a:r>
              <a:r>
                <a:rPr lang="es-ES" altLang="zh-CN" sz="2000" b="0" dirty="0" smtClean="0">
                  <a:solidFill>
                    <a:schemeClr val="bg1"/>
                  </a:solidFill>
                  <a:ea typeface="SimSun" pitchFamily="2" charset="-122"/>
                </a:rPr>
                <a:t>) se sustituye por las funciones </a:t>
              </a:r>
              <a:r>
                <a:rPr lang="en-US" altLang="zh-CN" sz="2000" b="0" i="1" dirty="0" smtClean="0">
                  <a:solidFill>
                    <a:schemeClr val="bg1"/>
                  </a:solidFill>
                  <a:ea typeface="SimSun" pitchFamily="2" charset="-122"/>
                </a:rPr>
                <a:t>abs</a:t>
              </a:r>
              <a:r>
                <a:rPr lang="en-US" altLang="zh-CN" sz="2000" b="0" i="1" dirty="0">
                  <a:solidFill>
                    <a:schemeClr val="bg1"/>
                  </a:solidFill>
                  <a:ea typeface="SimSun" pitchFamily="2" charset="-122"/>
                </a:rPr>
                <a:t>()</a:t>
              </a:r>
              <a:r>
                <a:rPr lang="en-US" altLang="zh-CN" sz="2000" b="0" dirty="0">
                  <a:solidFill>
                    <a:schemeClr val="bg1"/>
                  </a:solidFill>
                  <a:ea typeface="SimSun" pitchFamily="2" charset="-122"/>
                </a:rPr>
                <a:t>, </a:t>
              </a:r>
              <a:r>
                <a:rPr lang="en-US" altLang="zh-CN" sz="2000" b="0" i="1" dirty="0" err="1">
                  <a:solidFill>
                    <a:schemeClr val="bg1"/>
                  </a:solidFill>
                  <a:ea typeface="SimSun" pitchFamily="2" charset="-122"/>
                </a:rPr>
                <a:t>negAbs</a:t>
              </a:r>
              <a:r>
                <a:rPr lang="en-US" altLang="zh-CN" sz="2000" b="0" i="1" dirty="0" smtClean="0">
                  <a:solidFill>
                    <a:schemeClr val="bg1"/>
                  </a:solidFill>
                  <a:ea typeface="SimSun" pitchFamily="2" charset="-122"/>
                </a:rPr>
                <a:t>()</a:t>
              </a:r>
              <a:r>
                <a:rPr lang="en-US" altLang="zh-CN" sz="2000" b="0" dirty="0" smtClean="0">
                  <a:solidFill>
                    <a:schemeClr val="bg1"/>
                  </a:solidFill>
                  <a:ea typeface="SimSun" pitchFamily="2" charset="-122"/>
                </a:rPr>
                <a:t> y </a:t>
              </a:r>
              <a:r>
                <a:rPr lang="en-US" altLang="zh-CN" sz="2000" b="0" i="1" dirty="0" err="1">
                  <a:solidFill>
                    <a:schemeClr val="bg1"/>
                  </a:solidFill>
                  <a:ea typeface="SimSun" pitchFamily="2" charset="-122"/>
                </a:rPr>
                <a:t>failOnZero</a:t>
              </a:r>
              <a:r>
                <a:rPr lang="en-US" altLang="zh-CN" sz="2000" b="0" i="1" dirty="0">
                  <a:solidFill>
                    <a:schemeClr val="bg1"/>
                  </a:solidFill>
                  <a:ea typeface="SimSun" pitchFamily="2" charset="-122"/>
                </a:rPr>
                <a:t>()</a:t>
              </a:r>
              <a:r>
                <a:rPr lang="en-US" altLang="zh-CN" sz="2000" b="0" dirty="0">
                  <a:solidFill>
                    <a:schemeClr val="bg1"/>
                  </a:solidFill>
                  <a:ea typeface="SimSun" pitchFamily="2" charset="-122"/>
                </a:rPr>
                <a:t>.</a:t>
              </a:r>
              <a:endParaRPr lang="en-US" altLang="zh-CN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endParaRPr>
            </a:p>
          </p:txBody>
        </p:sp>
        <p:sp>
          <p:nvSpPr>
            <p:cNvPr id="18443" name="Text Box 7"/>
            <p:cNvSpPr txBox="1">
              <a:spLocks noChangeArrowheads="1"/>
            </p:cNvSpPr>
            <p:nvPr/>
          </p:nvSpPr>
          <p:spPr bwMode="auto">
            <a:xfrm>
              <a:off x="194" y="1326"/>
              <a:ext cx="368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b="0" i="1" dirty="0">
                  <a:solidFill>
                    <a:schemeClr val="tx1"/>
                  </a:solidFill>
                  <a:latin typeface="+mn-lt"/>
                  <a:ea typeface="宋体" pitchFamily="2" charset="-122"/>
                </a:rPr>
                <a:t>1. ABS –– Absolute Value Insertion:</a:t>
              </a:r>
              <a:endParaRPr lang="zh-CN" altLang="en-US" b="0" i="1" dirty="0">
                <a:solidFill>
                  <a:schemeClr val="tx1"/>
                </a:solidFill>
                <a:latin typeface="+mn-lt"/>
                <a:ea typeface="宋体" pitchFamily="2" charset="-122"/>
              </a:endParaRPr>
            </a:p>
          </p:txBody>
        </p:sp>
      </p:grp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4235442" y="1859965"/>
            <a:ext cx="4292600" cy="1477328"/>
          </a:xfrm>
          <a:prstGeom prst="rect">
            <a:avLst/>
          </a:prstGeom>
          <a:solidFill>
            <a:srgbClr val="3333CC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0" dirty="0" err="1" smtClean="0">
                <a:solidFill>
                  <a:srgbClr val="FFFF00"/>
                </a:solidFill>
                <a:ea typeface="SimSun" pitchFamily="2" charset="-122"/>
              </a:rPr>
              <a:t>Ejemplos</a:t>
            </a:r>
            <a:r>
              <a:rPr lang="en-US" altLang="zh-CN" b="0" dirty="0" smtClean="0">
                <a:solidFill>
                  <a:srgbClr val="FFFF00"/>
                </a:solidFill>
                <a:ea typeface="SimSun" pitchFamily="2" charset="-122"/>
              </a:rPr>
              <a:t>:</a:t>
            </a:r>
            <a:endParaRPr lang="en-US" altLang="zh-CN" b="0" dirty="0">
              <a:solidFill>
                <a:srgbClr val="FFFF00"/>
              </a:solidFill>
              <a:ea typeface="SimSun" pitchFamily="2" charset="-122"/>
            </a:endParaRPr>
          </a:p>
          <a:p>
            <a:pPr>
              <a:defRPr/>
            </a:pPr>
            <a:r>
              <a:rPr lang="en-US" altLang="zh-CN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  <a:cs typeface="Helvetica" pitchFamily="34" charset="0"/>
              </a:rPr>
              <a:t>       a = m * (o + p);</a:t>
            </a:r>
          </a:p>
          <a:p>
            <a:pPr>
              <a:defRPr/>
            </a:pPr>
            <a:r>
              <a:rPr lang="en-US" altLang="zh-CN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∆1   a = abs (m * (o + p));</a:t>
            </a:r>
          </a:p>
          <a:p>
            <a:pPr>
              <a:defRPr/>
            </a:pPr>
            <a:r>
              <a:rPr lang="en-US" altLang="zh-CN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∆2   a = m * abs ((o + p));</a:t>
            </a:r>
          </a:p>
          <a:p>
            <a:pPr>
              <a:defRPr/>
            </a:pPr>
            <a:r>
              <a:rPr lang="en-US" altLang="zh-CN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∆3   a = </a:t>
            </a:r>
            <a:r>
              <a:rPr lang="en-US" altLang="zh-CN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failOnZero</a:t>
            </a:r>
            <a:r>
              <a:rPr lang="en-US" altLang="zh-CN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 (m * (o + p));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4237029" y="3963988"/>
            <a:ext cx="4291013" cy="1477328"/>
          </a:xfrm>
          <a:prstGeom prst="rect">
            <a:avLst/>
          </a:prstGeom>
          <a:solidFill>
            <a:srgbClr val="3333CC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0" dirty="0" err="1" smtClean="0">
                <a:solidFill>
                  <a:srgbClr val="FFFF00"/>
                </a:solidFill>
                <a:ea typeface="SimSun" pitchFamily="2" charset="-122"/>
              </a:rPr>
              <a:t>Ejemplos</a:t>
            </a:r>
            <a:r>
              <a:rPr lang="en-US" altLang="zh-CN" b="0" dirty="0" smtClean="0">
                <a:solidFill>
                  <a:srgbClr val="FFFF00"/>
                </a:solidFill>
                <a:ea typeface="SimSun" pitchFamily="2" charset="-122"/>
              </a:rPr>
              <a:t>:</a:t>
            </a:r>
            <a:endParaRPr lang="en-US" altLang="zh-CN" b="0" dirty="0">
              <a:solidFill>
                <a:srgbClr val="FFFF00"/>
              </a:solidFill>
              <a:ea typeface="SimSun" pitchFamily="2" charset="-122"/>
            </a:endParaRPr>
          </a:p>
          <a:p>
            <a:pPr>
              <a:defRPr/>
            </a:pPr>
            <a:r>
              <a:rPr lang="en-US" altLang="zh-CN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  <a:cs typeface="Helvetica" pitchFamily="34" charset="0"/>
              </a:rPr>
              <a:t>       a = m * (o + p);</a:t>
            </a:r>
          </a:p>
          <a:p>
            <a:pPr>
              <a:defRPr/>
            </a:pPr>
            <a:r>
              <a:rPr lang="en-US" altLang="zh-CN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∆1   a = m + (o + p);</a:t>
            </a:r>
          </a:p>
          <a:p>
            <a:pPr>
              <a:defRPr/>
            </a:pPr>
            <a:r>
              <a:rPr lang="en-US" altLang="zh-CN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∆2   a = m * (o * p);</a:t>
            </a:r>
          </a:p>
          <a:p>
            <a:pPr>
              <a:defRPr/>
            </a:pPr>
            <a:r>
              <a:rPr lang="en-US" altLang="zh-CN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∆3   a = m </a:t>
            </a:r>
            <a:r>
              <a:rPr lang="en-US" altLang="zh-CN" b="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leftOp</a:t>
            </a:r>
            <a:r>
              <a:rPr lang="en-US" altLang="zh-CN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 (o + p);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8007055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Operadores de mutación en Java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76225" y="3509963"/>
            <a:ext cx="8650288" cy="2700339"/>
            <a:chOff x="174" y="1665"/>
            <a:chExt cx="5449" cy="1701"/>
          </a:xfrm>
        </p:grpSpPr>
        <p:sp>
          <p:nvSpPr>
            <p:cNvPr id="18444" name="Text Box 5"/>
            <p:cNvSpPr txBox="1">
              <a:spLocks noChangeArrowheads="1"/>
            </p:cNvSpPr>
            <p:nvPr/>
          </p:nvSpPr>
          <p:spPr bwMode="auto">
            <a:xfrm>
              <a:off x="174" y="1951"/>
              <a:ext cx="2978" cy="1415"/>
            </a:xfrm>
            <a:prstGeom prst="rect">
              <a:avLst/>
            </a:prstGeom>
            <a:solidFill>
              <a:srgbClr val="3333CC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s-ES" altLang="zh-CN" b="0" dirty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Cada aparición </a:t>
              </a:r>
              <a:r>
                <a:rPr lang="es-ES" altLang="zh-CN" b="0" dirty="0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de uno de </a:t>
              </a:r>
              <a:r>
                <a:rPr lang="es-ES" altLang="zh-CN" b="0" dirty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los operadores lógico</a:t>
              </a:r>
              <a:r>
                <a:rPr lang="en-US" altLang="zh-CN" b="0" dirty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s (and - &amp;&amp;, or - || , and sin </a:t>
              </a:r>
              <a:r>
                <a:rPr lang="en-US" altLang="zh-CN" b="0" dirty="0" err="1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evaluación</a:t>
              </a:r>
              <a:r>
                <a:rPr lang="en-US" altLang="zh-CN" b="0" dirty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 </a:t>
              </a:r>
              <a:r>
                <a:rPr lang="en-US" altLang="zh-CN" b="0" dirty="0" err="1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condicional</a:t>
              </a:r>
              <a:r>
                <a:rPr lang="en-US" altLang="zh-CN" b="0" dirty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 - &amp;, or sin </a:t>
              </a:r>
              <a:r>
                <a:rPr lang="en-US" altLang="zh-CN" b="0" dirty="0" err="1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evaluación</a:t>
              </a:r>
              <a:r>
                <a:rPr lang="en-US" altLang="zh-CN" b="0" dirty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 </a:t>
              </a:r>
              <a:r>
                <a:rPr lang="en-US" altLang="zh-CN" b="0" dirty="0" err="1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condicional</a:t>
              </a:r>
              <a:r>
                <a:rPr lang="en-US" altLang="zh-CN" b="0" dirty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 - |, no </a:t>
              </a:r>
              <a:r>
                <a:rPr lang="en-US" altLang="zh-CN" b="0" dirty="0" err="1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equivalente</a:t>
              </a:r>
              <a:r>
                <a:rPr lang="en-US" altLang="zh-CN" b="0" dirty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 - ^) </a:t>
              </a:r>
              <a:r>
                <a:rPr lang="es-ES" altLang="zh-CN" b="0" dirty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se sustituye por los demás operadores. Además, también se </a:t>
              </a:r>
              <a:r>
                <a:rPr lang="es-ES" altLang="zh-CN" b="0" dirty="0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sustituye  </a:t>
              </a:r>
              <a:r>
                <a:rPr lang="es-ES" altLang="zh-CN" b="0" dirty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por </a:t>
              </a:r>
              <a:r>
                <a:rPr lang="en-US" altLang="zh-CN" b="0" dirty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by </a:t>
              </a:r>
              <a:r>
                <a:rPr lang="en-US" altLang="zh-CN" b="0" i="1" dirty="0" err="1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falseOp</a:t>
              </a:r>
              <a:r>
                <a:rPr lang="en-US" altLang="zh-CN" b="0" dirty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, </a:t>
              </a:r>
              <a:r>
                <a:rPr lang="en-US" altLang="zh-CN" b="0" i="1" dirty="0" err="1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trueOp</a:t>
              </a:r>
              <a:r>
                <a:rPr lang="en-US" altLang="zh-CN" b="0" dirty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, </a:t>
              </a:r>
              <a:r>
                <a:rPr lang="en-US" altLang="zh-CN" b="0" i="1" dirty="0" err="1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leftOp</a:t>
              </a:r>
              <a:r>
                <a:rPr lang="en-US" altLang="zh-CN" b="0" dirty="0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 y </a:t>
              </a:r>
              <a:r>
                <a:rPr lang="en-US" altLang="zh-CN" b="0" i="1" dirty="0" err="1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rightOp</a:t>
              </a:r>
              <a:r>
                <a:rPr lang="en-US" altLang="zh-CN" b="0" dirty="0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.</a:t>
              </a:r>
              <a:endParaRPr lang="en-US" altLang="zh-CN" b="0" dirty="0">
                <a:solidFill>
                  <a:schemeClr val="bg1"/>
                </a:solidFill>
                <a:latin typeface="+mn-lt"/>
                <a:ea typeface="宋体" pitchFamily="2" charset="-122"/>
              </a:endParaRPr>
            </a:p>
          </p:txBody>
        </p:sp>
        <p:sp>
          <p:nvSpPr>
            <p:cNvPr id="18445" name="Rectangle 6"/>
            <p:cNvSpPr>
              <a:spLocks noChangeArrowheads="1"/>
            </p:cNvSpPr>
            <p:nvPr/>
          </p:nvSpPr>
          <p:spPr bwMode="auto">
            <a:xfrm>
              <a:off x="174" y="1665"/>
              <a:ext cx="5449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2857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buSzPct val="85000"/>
              </a:pPr>
              <a:r>
                <a:rPr lang="en-US" altLang="zh-CN" b="0" i="1" dirty="0">
                  <a:solidFill>
                    <a:schemeClr val="tx1"/>
                  </a:solidFill>
                  <a:latin typeface="+mn-lt"/>
                  <a:ea typeface="宋体" pitchFamily="2" charset="-122"/>
                </a:rPr>
                <a:t>4. COR –– Conditional Operator Replacement:</a:t>
              </a:r>
            </a:p>
            <a:p>
              <a:pPr>
                <a:buSzPct val="85000"/>
              </a:pPr>
              <a:endParaRPr lang="en-US" altLang="zh-CN" b="0" dirty="0">
                <a:solidFill>
                  <a:schemeClr val="tx1"/>
                </a:solidFill>
                <a:latin typeface="+mn-lt"/>
                <a:ea typeface="宋体" pitchFamily="2" charset="-122"/>
              </a:endParaRPr>
            </a:p>
          </p:txBody>
        </p:sp>
      </p:grpSp>
      <p:grpSp>
        <p:nvGrpSpPr>
          <p:cNvPr id="18439" name="Group 12"/>
          <p:cNvGrpSpPr>
            <a:grpSpLocks/>
          </p:cNvGrpSpPr>
          <p:nvPr/>
        </p:nvGrpSpPr>
        <p:grpSpPr bwMode="auto">
          <a:xfrm>
            <a:off x="211137" y="1707107"/>
            <a:ext cx="5296967" cy="1768475"/>
            <a:chOff x="194" y="1326"/>
            <a:chExt cx="3682" cy="1114"/>
          </a:xfrm>
        </p:grpSpPr>
        <p:sp>
          <p:nvSpPr>
            <p:cNvPr id="282628" name="Text Box 4"/>
            <p:cNvSpPr txBox="1">
              <a:spLocks noChangeArrowheads="1"/>
            </p:cNvSpPr>
            <p:nvPr/>
          </p:nvSpPr>
          <p:spPr bwMode="auto">
            <a:xfrm>
              <a:off x="228" y="1606"/>
              <a:ext cx="2897" cy="834"/>
            </a:xfrm>
            <a:prstGeom prst="rect">
              <a:avLst/>
            </a:prstGeom>
            <a:solidFill>
              <a:srgbClr val="3333CC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s-ES" altLang="zh-CN" sz="2000" b="0" dirty="0" smtClean="0">
                  <a:solidFill>
                    <a:schemeClr val="bg1"/>
                  </a:solidFill>
                  <a:ea typeface="SimSun" pitchFamily="2" charset="-122"/>
                </a:rPr>
                <a:t>Cada </a:t>
              </a:r>
              <a:r>
                <a:rPr lang="es-ES" altLang="zh-CN" sz="2000" dirty="0">
                  <a:solidFill>
                    <a:schemeClr val="bg1"/>
                  </a:solidFill>
                </a:rPr>
                <a:t>aparición </a:t>
              </a:r>
              <a:r>
                <a:rPr lang="es-ES" altLang="zh-CN" sz="2000" dirty="0" smtClean="0">
                  <a:solidFill>
                    <a:schemeClr val="bg1"/>
                  </a:solidFill>
                  <a:ea typeface="SimSun" pitchFamily="2" charset="-122"/>
                </a:rPr>
                <a:t>de uno de </a:t>
              </a:r>
              <a:r>
                <a:rPr lang="es-ES" altLang="zh-CN" sz="2000" dirty="0" smtClean="0">
                  <a:solidFill>
                    <a:schemeClr val="bg1"/>
                  </a:solidFill>
                </a:rPr>
                <a:t>los operadores </a:t>
              </a:r>
              <a:r>
                <a:rPr lang="es-ES" altLang="zh-CN" sz="2000" dirty="0">
                  <a:solidFill>
                    <a:schemeClr val="bg1"/>
                  </a:solidFill>
                </a:rPr>
                <a:t>relacionales </a:t>
              </a:r>
              <a:r>
                <a:rPr lang="en-US" altLang="zh-CN" sz="2000" dirty="0" smtClean="0">
                  <a:solidFill>
                    <a:schemeClr val="bg1"/>
                  </a:solidFill>
                </a:rPr>
                <a:t>&lt;, </a:t>
              </a:r>
              <a:r>
                <a:rPr lang="en-US" altLang="zh-CN" sz="2000" dirty="0">
                  <a:solidFill>
                    <a:schemeClr val="bg1"/>
                  </a:solidFill>
                </a:rPr>
                <a:t>≤, &gt;, ≥, =, </a:t>
              </a:r>
              <a:r>
                <a:rPr lang="en-US" altLang="zh-CN" sz="2000" dirty="0" smtClean="0">
                  <a:solidFill>
                    <a:schemeClr val="bg1"/>
                  </a:solidFill>
                </a:rPr>
                <a:t>≠ </a:t>
              </a:r>
              <a:r>
                <a:rPr lang="es-ES" altLang="zh-CN" sz="2000" dirty="0">
                  <a:solidFill>
                    <a:schemeClr val="bg1"/>
                  </a:solidFill>
                </a:rPr>
                <a:t>se sustituye por los demás </a:t>
              </a:r>
              <a:r>
                <a:rPr lang="es-ES" altLang="zh-CN" sz="2000" dirty="0" smtClean="0">
                  <a:solidFill>
                    <a:schemeClr val="bg1"/>
                  </a:solidFill>
                </a:rPr>
                <a:t>operadores y por el operador </a:t>
              </a:r>
              <a:r>
                <a:rPr lang="es-ES" altLang="zh-CN" sz="2000" i="1" dirty="0" err="1" smtClean="0">
                  <a:solidFill>
                    <a:schemeClr val="bg1"/>
                  </a:solidFill>
                </a:rPr>
                <a:t>falseOP</a:t>
              </a:r>
              <a:r>
                <a:rPr lang="es-ES" altLang="zh-CN" sz="2000" dirty="0" smtClean="0">
                  <a:solidFill>
                    <a:schemeClr val="bg1"/>
                  </a:solidFill>
                </a:rPr>
                <a:t>. </a:t>
              </a:r>
              <a:endParaRPr lang="en-US" altLang="zh-CN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endParaRPr>
            </a:p>
          </p:txBody>
        </p:sp>
        <p:sp>
          <p:nvSpPr>
            <p:cNvPr id="18443" name="Text Box 7"/>
            <p:cNvSpPr txBox="1">
              <a:spLocks noChangeArrowheads="1"/>
            </p:cNvSpPr>
            <p:nvPr/>
          </p:nvSpPr>
          <p:spPr bwMode="auto">
            <a:xfrm>
              <a:off x="194" y="1326"/>
              <a:ext cx="368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b="0" i="1" dirty="0">
                  <a:solidFill>
                    <a:schemeClr val="tx1"/>
                  </a:solidFill>
                  <a:latin typeface="+mn-lt"/>
                  <a:ea typeface="宋体" pitchFamily="2" charset="-122"/>
                </a:rPr>
                <a:t>3. </a:t>
              </a:r>
              <a:r>
                <a:rPr lang="en-US" altLang="en-US" b="0" i="1" dirty="0">
                  <a:solidFill>
                    <a:schemeClr val="tx1"/>
                  </a:solidFill>
                  <a:latin typeface="+mn-lt"/>
                  <a:ea typeface="宋体" pitchFamily="2" charset="-122"/>
                </a:rPr>
                <a:t>ROR</a:t>
              </a:r>
              <a:r>
                <a:rPr lang="en-US" altLang="zh-CN" b="0" i="1" dirty="0">
                  <a:solidFill>
                    <a:schemeClr val="tx1"/>
                  </a:solidFill>
                  <a:latin typeface="+mn-lt"/>
                  <a:ea typeface="宋体" pitchFamily="2" charset="-122"/>
                </a:rPr>
                <a:t> –– </a:t>
              </a:r>
              <a:r>
                <a:rPr lang="en-US" altLang="en-US" b="0" i="1" dirty="0">
                  <a:solidFill>
                    <a:schemeClr val="tx1"/>
                  </a:solidFill>
                  <a:latin typeface="+mn-lt"/>
                  <a:ea typeface="宋体" pitchFamily="2" charset="-122"/>
                </a:rPr>
                <a:t>Relational Operator Replacement:</a:t>
              </a:r>
            </a:p>
          </p:txBody>
        </p:sp>
      </p:grp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725220" y="2068793"/>
            <a:ext cx="4201293" cy="1477328"/>
          </a:xfrm>
          <a:prstGeom prst="rect">
            <a:avLst/>
          </a:prstGeom>
          <a:solidFill>
            <a:srgbClr val="3333CC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b="0" dirty="0" err="1" smtClean="0">
                <a:solidFill>
                  <a:srgbClr val="FFFF00"/>
                </a:solidFill>
                <a:ea typeface="SimSun" pitchFamily="2" charset="-122"/>
              </a:rPr>
              <a:t>Ejemplos</a:t>
            </a:r>
            <a:r>
              <a:rPr lang="en-US" altLang="zh-CN" b="0" dirty="0" smtClean="0">
                <a:solidFill>
                  <a:srgbClr val="FFFF00"/>
                </a:solidFill>
                <a:ea typeface="SimSun" pitchFamily="2" charset="-122"/>
              </a:rPr>
              <a:t>:</a:t>
            </a:r>
            <a:endParaRPr lang="en-US" altLang="zh-CN" b="0" dirty="0">
              <a:solidFill>
                <a:srgbClr val="FFFF00"/>
              </a:solidFill>
              <a:ea typeface="SimSun" pitchFamily="2" charset="-122"/>
            </a:endParaRPr>
          </a:p>
          <a:p>
            <a:pPr>
              <a:defRPr/>
            </a:pPr>
            <a:r>
              <a:rPr lang="en-US" altLang="zh-CN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  <a:cs typeface="Helvetica" pitchFamily="34" charset="0"/>
              </a:rPr>
              <a:t>       if (X &lt;= Y)</a:t>
            </a:r>
          </a:p>
          <a:p>
            <a:pPr>
              <a:defRPr/>
            </a:pPr>
            <a:r>
              <a:rPr lang="en-US" altLang="zh-CN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∆1   if (X &gt; Y)</a:t>
            </a:r>
          </a:p>
          <a:p>
            <a:pPr>
              <a:defRPr/>
            </a:pPr>
            <a:r>
              <a:rPr lang="en-US" altLang="zh-CN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∆2   if (X &lt; Y)</a:t>
            </a:r>
          </a:p>
          <a:p>
            <a:pPr>
              <a:defRPr/>
            </a:pPr>
            <a:r>
              <a:rPr lang="en-US" altLang="zh-CN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∆3   if (X </a:t>
            </a:r>
            <a:r>
              <a:rPr lang="en-US" altLang="zh-CN" b="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falseOp</a:t>
            </a:r>
            <a:r>
              <a:rPr lang="en-US" altLang="zh-CN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 Y)  // </a:t>
            </a:r>
            <a:r>
              <a:rPr lang="en-US" altLang="zh-CN" b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devuelve</a:t>
            </a:r>
            <a:r>
              <a:rPr lang="en-US" altLang="zh-CN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 false</a:t>
            </a:r>
            <a:endParaRPr lang="en-US" altLang="zh-CN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charset="-122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148065" y="3963988"/>
            <a:ext cx="3778448" cy="1754326"/>
          </a:xfrm>
          <a:prstGeom prst="rect">
            <a:avLst/>
          </a:prstGeom>
          <a:solidFill>
            <a:srgbClr val="3333CC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b="0" dirty="0" err="1" smtClean="0">
                <a:solidFill>
                  <a:srgbClr val="FFFF00"/>
                </a:solidFill>
                <a:ea typeface="SimSun" pitchFamily="2" charset="-122"/>
              </a:rPr>
              <a:t>Ejemplos</a:t>
            </a:r>
            <a:r>
              <a:rPr lang="en-US" altLang="zh-CN" b="0" dirty="0">
                <a:solidFill>
                  <a:srgbClr val="FFFF00"/>
                </a:solidFill>
                <a:ea typeface="SimSun" pitchFamily="2" charset="-122"/>
              </a:rPr>
              <a:t>:</a:t>
            </a:r>
          </a:p>
          <a:p>
            <a:pPr>
              <a:defRPr/>
            </a:pPr>
            <a:r>
              <a:rPr lang="en-US" altLang="zh-CN" sz="18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  <a:cs typeface="Helvetica" pitchFamily="34" charset="0"/>
              </a:rPr>
              <a:t>       if (X &lt;= Y &amp;&amp; a &gt; 0)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∆1   if (X &lt;= Y || a &gt; 0)</a:t>
            </a:r>
          </a:p>
          <a:p>
            <a:pPr>
              <a:defRPr/>
            </a:pPr>
            <a:r>
              <a:rPr lang="en-US" altLang="zh-CN" sz="1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∆2   if (X &lt;= Y </a:t>
            </a:r>
            <a:r>
              <a:rPr lang="en-US" altLang="zh-CN" sz="1800" b="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leftOp</a:t>
            </a:r>
            <a:r>
              <a:rPr lang="en-US" altLang="zh-CN" sz="18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 a &gt; 0) </a:t>
            </a:r>
            <a:endParaRPr lang="en-US" altLang="zh-CN" sz="18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charset="-122"/>
            </a:endParaRPr>
          </a:p>
          <a:p>
            <a:pPr>
              <a:defRPr/>
            </a:pPr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 </a:t>
            </a:r>
            <a:r>
              <a:rPr lang="en-US" altLang="zh-CN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      </a:t>
            </a:r>
            <a:r>
              <a:rPr lang="en-US" altLang="zh-CN" sz="18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// </a:t>
            </a:r>
            <a:r>
              <a:rPr lang="en-US" altLang="zh-CN" sz="1800" b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devuelve</a:t>
            </a:r>
            <a:r>
              <a:rPr lang="en-US" altLang="zh-CN" sz="18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 </a:t>
            </a:r>
            <a:r>
              <a:rPr lang="en-US" altLang="zh-CN" sz="1800" b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resultado</a:t>
            </a:r>
            <a:r>
              <a:rPr lang="en-US" altLang="zh-CN" sz="18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 </a:t>
            </a:r>
          </a:p>
          <a:p>
            <a:pPr>
              <a:defRPr/>
            </a:pPr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 </a:t>
            </a:r>
            <a:r>
              <a:rPr lang="en-US" altLang="zh-CN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     // </a:t>
            </a:r>
            <a:r>
              <a:rPr lang="en-US" altLang="zh-CN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cláusula</a:t>
            </a:r>
            <a:r>
              <a:rPr lang="en-US" altLang="zh-CN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 </a:t>
            </a:r>
            <a:r>
              <a:rPr lang="en-US" altLang="zh-CN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izquierda</a:t>
            </a:r>
            <a:endParaRPr lang="en-US" altLang="zh-CN" sz="18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charset="-122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8007055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Operadores de mutación en Java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688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8640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Aplicación de </a:t>
            </a:r>
            <a:r>
              <a:rPr lang="es-ES" dirty="0" err="1" smtClean="0">
                <a:solidFill>
                  <a:schemeClr val="tx1"/>
                </a:solidFill>
              </a:rPr>
              <a:t>testing</a:t>
            </a:r>
            <a:r>
              <a:rPr lang="es-ES" dirty="0" smtClean="0">
                <a:solidFill>
                  <a:schemeClr val="tx1"/>
                </a:solidFill>
              </a:rPr>
              <a:t> basado en sintaxis a programas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853497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Los criterios basados en la sintaxis </a:t>
            </a:r>
            <a:r>
              <a:rPr lang="es-ES" altLang="en-US" dirty="0" smtClean="0">
                <a:solidFill>
                  <a:srgbClr val="00B0F0"/>
                </a:solidFill>
              </a:rPr>
              <a:t>nacieron</a:t>
            </a:r>
            <a:r>
              <a:rPr lang="es-ES" altLang="en-US" dirty="0" smtClean="0">
                <a:solidFill>
                  <a:schemeClr val="tx1"/>
                </a:solidFill>
              </a:rPr>
              <a:t> con los </a:t>
            </a:r>
            <a:r>
              <a:rPr lang="es-ES" altLang="en-US" dirty="0" smtClean="0">
                <a:solidFill>
                  <a:srgbClr val="00B0F0"/>
                </a:solidFill>
              </a:rPr>
              <a:t>programas</a:t>
            </a:r>
            <a:r>
              <a:rPr lang="es-ES" altLang="en-US" dirty="0" smtClean="0">
                <a:solidFill>
                  <a:schemeClr val="tx1"/>
                </a:solidFill>
              </a:rPr>
              <a:t> y se han utilizado, esencialmente, con programas.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Los criterios que usan </a:t>
            </a:r>
            <a:r>
              <a:rPr lang="es-ES" altLang="en-US" dirty="0" smtClean="0">
                <a:solidFill>
                  <a:srgbClr val="00B0F0"/>
                </a:solidFill>
              </a:rPr>
              <a:t>BNF</a:t>
            </a:r>
            <a:r>
              <a:rPr lang="es-ES" altLang="en-US" dirty="0" smtClean="0">
                <a:solidFill>
                  <a:schemeClr val="tx1"/>
                </a:solidFill>
              </a:rPr>
              <a:t> se han usado, habitualmente, para testear </a:t>
            </a:r>
            <a:r>
              <a:rPr lang="es-ES" altLang="en-US" dirty="0" smtClean="0">
                <a:solidFill>
                  <a:srgbClr val="00B0F0"/>
                </a:solidFill>
              </a:rPr>
              <a:t>compiladores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Los </a:t>
            </a:r>
            <a:r>
              <a:rPr lang="es-ES" altLang="en-US" dirty="0" smtClean="0">
                <a:solidFill>
                  <a:srgbClr val="00B0F0"/>
                </a:solidFill>
              </a:rPr>
              <a:t>criterios</a:t>
            </a:r>
            <a:r>
              <a:rPr lang="es-ES" altLang="en-US" dirty="0" smtClean="0">
                <a:solidFill>
                  <a:schemeClr val="tx1"/>
                </a:solidFill>
              </a:rPr>
              <a:t> de </a:t>
            </a:r>
            <a:r>
              <a:rPr lang="es-ES" altLang="en-US" i="1" dirty="0" err="1" smtClean="0">
                <a:solidFill>
                  <a:srgbClr val="00B0F0"/>
                </a:solidFill>
              </a:rPr>
              <a:t>mutation</a:t>
            </a:r>
            <a:r>
              <a:rPr lang="es-ES" altLang="en-US" i="1" dirty="0" smtClean="0">
                <a:solidFill>
                  <a:srgbClr val="00B0F0"/>
                </a:solidFill>
              </a:rPr>
              <a:t> </a:t>
            </a:r>
            <a:r>
              <a:rPr lang="es-ES" altLang="en-US" i="1" dirty="0" err="1" smtClean="0">
                <a:solidFill>
                  <a:srgbClr val="00B0F0"/>
                </a:solidFill>
              </a:rPr>
              <a:t>testing</a:t>
            </a:r>
            <a:r>
              <a:rPr lang="es-ES" altLang="en-US" dirty="0" smtClean="0">
                <a:solidFill>
                  <a:srgbClr val="00B0F0"/>
                </a:solidFill>
              </a:rPr>
              <a:t> </a:t>
            </a:r>
            <a:r>
              <a:rPr lang="es-ES" altLang="en-US" dirty="0" smtClean="0">
                <a:solidFill>
                  <a:schemeClr val="tx1"/>
                </a:solidFill>
              </a:rPr>
              <a:t>se han usado</a:t>
            </a:r>
            <a:r>
              <a:rPr lang="es-ES" altLang="en-US" dirty="0">
                <a:solidFill>
                  <a:schemeClr val="tx1"/>
                </a:solidFill>
              </a:rPr>
              <a:t>, habitualmente, </a:t>
            </a:r>
            <a:r>
              <a:rPr lang="es-ES" altLang="en-US" dirty="0" smtClean="0">
                <a:solidFill>
                  <a:schemeClr val="tx1"/>
                </a:solidFill>
              </a:rPr>
              <a:t>para </a:t>
            </a:r>
            <a:r>
              <a:rPr lang="es-ES" altLang="en-US" dirty="0" err="1" smtClean="0">
                <a:solidFill>
                  <a:schemeClr val="tx1"/>
                </a:solidFill>
              </a:rPr>
              <a:t>testing</a:t>
            </a:r>
            <a:r>
              <a:rPr lang="es-ES" altLang="en-US" dirty="0" smtClean="0">
                <a:solidFill>
                  <a:schemeClr val="tx1"/>
                </a:solidFill>
              </a:rPr>
              <a:t> </a:t>
            </a:r>
            <a:r>
              <a:rPr lang="es-ES" altLang="en-US" dirty="0" smtClean="0">
                <a:solidFill>
                  <a:srgbClr val="00B0F0"/>
                </a:solidFill>
              </a:rPr>
              <a:t>unitario</a:t>
            </a:r>
            <a:r>
              <a:rPr lang="es-ES" altLang="en-US" dirty="0" smtClean="0">
                <a:solidFill>
                  <a:schemeClr val="tx1"/>
                </a:solidFill>
              </a:rPr>
              <a:t> y para testear la </a:t>
            </a:r>
            <a:r>
              <a:rPr lang="es-ES" altLang="en-US" dirty="0" smtClean="0">
                <a:solidFill>
                  <a:srgbClr val="00B0F0"/>
                </a:solidFill>
              </a:rPr>
              <a:t>integración</a:t>
            </a:r>
            <a:r>
              <a:rPr lang="es-ES" altLang="en-US" dirty="0" smtClean="0">
                <a:solidFill>
                  <a:schemeClr val="tx1"/>
                </a:solidFill>
              </a:rPr>
              <a:t> de clases.</a:t>
            </a:r>
            <a:endParaRPr lang="es-ES" dirty="0" smtClean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083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76225" y="3509963"/>
            <a:ext cx="8650288" cy="2085976"/>
            <a:chOff x="174" y="1665"/>
            <a:chExt cx="5449" cy="1314"/>
          </a:xfrm>
        </p:grpSpPr>
        <p:sp>
          <p:nvSpPr>
            <p:cNvPr id="18444" name="Text Box 5"/>
            <p:cNvSpPr txBox="1">
              <a:spLocks noChangeArrowheads="1"/>
            </p:cNvSpPr>
            <p:nvPr/>
          </p:nvSpPr>
          <p:spPr bwMode="auto">
            <a:xfrm>
              <a:off x="174" y="1951"/>
              <a:ext cx="2978" cy="1028"/>
            </a:xfrm>
            <a:prstGeom prst="rect">
              <a:avLst/>
            </a:prstGeom>
            <a:solidFill>
              <a:srgbClr val="3333CC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s-ES" altLang="zh-CN" b="0" dirty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Cada aparición de </a:t>
              </a:r>
              <a:r>
                <a:rPr lang="es-ES" altLang="zh-CN" b="0" dirty="0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uno de los </a:t>
              </a:r>
              <a:r>
                <a:rPr lang="es-ES" altLang="zh-CN" b="0" dirty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operadores lógico</a:t>
              </a:r>
              <a:r>
                <a:rPr lang="en-US" altLang="zh-CN" b="0" dirty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s </a:t>
              </a:r>
              <a:r>
                <a:rPr lang="en-US" altLang="zh-CN" b="0" dirty="0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(bitwise and </a:t>
              </a:r>
              <a:r>
                <a:rPr lang="en-US" altLang="zh-CN" b="0" dirty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- </a:t>
              </a:r>
              <a:r>
                <a:rPr lang="en-US" altLang="zh-CN" b="0" dirty="0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&amp;, bitwise or </a:t>
              </a:r>
              <a:r>
                <a:rPr lang="en-US" altLang="zh-CN" b="0" dirty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- </a:t>
              </a:r>
              <a:r>
                <a:rPr lang="en-US" altLang="zh-CN" b="0" dirty="0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| </a:t>
              </a:r>
              <a:r>
                <a:rPr lang="en-US" altLang="zh-CN" b="0" dirty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, </a:t>
              </a:r>
              <a:r>
                <a:rPr lang="en-US" altLang="zh-CN" b="0" dirty="0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or </a:t>
              </a:r>
              <a:r>
                <a:rPr lang="en-US" altLang="zh-CN" b="0" dirty="0" err="1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exclusivo</a:t>
              </a:r>
              <a:r>
                <a:rPr lang="en-US" altLang="zh-CN" b="0" dirty="0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 </a:t>
              </a:r>
              <a:r>
                <a:rPr lang="en-US" altLang="zh-CN" b="0" dirty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- ^) </a:t>
              </a:r>
              <a:r>
                <a:rPr lang="es-ES" altLang="zh-CN" b="0" dirty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se sustituye por los demás operadores. Además, también se </a:t>
              </a:r>
              <a:r>
                <a:rPr lang="es-ES" altLang="zh-CN" b="0" dirty="0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sustituye  </a:t>
              </a:r>
              <a:r>
                <a:rPr lang="es-ES" altLang="zh-CN" b="0" dirty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por </a:t>
              </a:r>
              <a:r>
                <a:rPr lang="en-US" altLang="zh-CN" b="0" i="1" dirty="0" err="1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leftOp</a:t>
              </a:r>
              <a:r>
                <a:rPr lang="en-US" altLang="zh-CN" b="0" dirty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 </a:t>
              </a:r>
              <a:r>
                <a:rPr lang="en-US" altLang="zh-CN" b="0" dirty="0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y </a:t>
              </a:r>
              <a:r>
                <a:rPr lang="en-US" altLang="zh-CN" b="0" i="1" dirty="0" err="1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rightOp</a:t>
              </a:r>
              <a:r>
                <a:rPr lang="en-US" altLang="zh-CN" b="0" dirty="0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.</a:t>
              </a:r>
              <a:endParaRPr lang="en-US" altLang="zh-CN" b="0" dirty="0">
                <a:solidFill>
                  <a:schemeClr val="bg1"/>
                </a:solidFill>
                <a:latin typeface="+mn-lt"/>
                <a:ea typeface="宋体" pitchFamily="2" charset="-122"/>
              </a:endParaRPr>
            </a:p>
          </p:txBody>
        </p:sp>
        <p:sp>
          <p:nvSpPr>
            <p:cNvPr id="18445" name="Rectangle 6"/>
            <p:cNvSpPr>
              <a:spLocks noChangeArrowheads="1"/>
            </p:cNvSpPr>
            <p:nvPr/>
          </p:nvSpPr>
          <p:spPr bwMode="auto">
            <a:xfrm>
              <a:off x="174" y="1665"/>
              <a:ext cx="5449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2857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buSzPct val="85000"/>
              </a:pPr>
              <a:r>
                <a:rPr lang="en-US" altLang="zh-CN" b="0" i="1" dirty="0" smtClean="0">
                  <a:solidFill>
                    <a:schemeClr val="tx1"/>
                  </a:solidFill>
                  <a:latin typeface="+mn-lt"/>
                  <a:ea typeface="宋体" pitchFamily="2" charset="-122"/>
                </a:rPr>
                <a:t>6. </a:t>
              </a:r>
              <a:r>
                <a:rPr lang="en-US" altLang="en-US" b="0" i="1" dirty="0" smtClean="0">
                  <a:solidFill>
                    <a:schemeClr val="tx1"/>
                  </a:solidFill>
                  <a:latin typeface="+mn-lt"/>
                  <a:ea typeface="宋体" pitchFamily="2" charset="-122"/>
                </a:rPr>
                <a:t>LOR</a:t>
              </a:r>
              <a:r>
                <a:rPr lang="en-US" altLang="zh-CN" b="0" i="1" dirty="0" smtClean="0">
                  <a:solidFill>
                    <a:schemeClr val="tx1"/>
                  </a:solidFill>
                  <a:latin typeface="+mn-lt"/>
                  <a:ea typeface="宋体" pitchFamily="2" charset="-122"/>
                </a:rPr>
                <a:t> </a:t>
              </a:r>
              <a:r>
                <a:rPr lang="en-US" altLang="zh-CN" b="0" i="1" dirty="0">
                  <a:solidFill>
                    <a:schemeClr val="tx1"/>
                  </a:solidFill>
                  <a:latin typeface="+mn-lt"/>
                  <a:ea typeface="宋体" pitchFamily="2" charset="-122"/>
                </a:rPr>
                <a:t>–– </a:t>
              </a:r>
              <a:r>
                <a:rPr lang="en-US" altLang="en-US" b="0" i="1" dirty="0">
                  <a:solidFill>
                    <a:schemeClr val="tx1"/>
                  </a:solidFill>
                  <a:latin typeface="+mn-lt"/>
                  <a:ea typeface="宋体" pitchFamily="2" charset="-122"/>
                </a:rPr>
                <a:t>Logical Operator Replacement:</a:t>
              </a:r>
            </a:p>
            <a:p>
              <a:pPr>
                <a:buSzPct val="85000"/>
              </a:pPr>
              <a:endParaRPr lang="en-US" altLang="zh-CN" b="0" i="1" dirty="0">
                <a:solidFill>
                  <a:schemeClr val="tx1"/>
                </a:solidFill>
                <a:latin typeface="+mn-lt"/>
                <a:ea typeface="宋体" pitchFamily="2" charset="-122"/>
              </a:endParaRPr>
            </a:p>
            <a:p>
              <a:pPr>
                <a:buSzPct val="85000"/>
              </a:pPr>
              <a:endParaRPr lang="en-US" altLang="zh-CN" b="0" dirty="0">
                <a:solidFill>
                  <a:schemeClr val="tx1"/>
                </a:solidFill>
                <a:latin typeface="+mn-lt"/>
                <a:ea typeface="宋体" pitchFamily="2" charset="-122"/>
              </a:endParaRPr>
            </a:p>
          </p:txBody>
        </p:sp>
      </p:grpSp>
      <p:grpSp>
        <p:nvGrpSpPr>
          <p:cNvPr id="18439" name="Group 12"/>
          <p:cNvGrpSpPr>
            <a:grpSpLocks/>
          </p:cNvGrpSpPr>
          <p:nvPr/>
        </p:nvGrpSpPr>
        <p:grpSpPr bwMode="auto">
          <a:xfrm>
            <a:off x="211137" y="1707107"/>
            <a:ext cx="5296967" cy="1768475"/>
            <a:chOff x="194" y="1326"/>
            <a:chExt cx="3682" cy="1114"/>
          </a:xfrm>
        </p:grpSpPr>
        <p:sp>
          <p:nvSpPr>
            <p:cNvPr id="282628" name="Text Box 4"/>
            <p:cNvSpPr txBox="1">
              <a:spLocks noChangeArrowheads="1"/>
            </p:cNvSpPr>
            <p:nvPr/>
          </p:nvSpPr>
          <p:spPr bwMode="auto">
            <a:xfrm>
              <a:off x="228" y="1606"/>
              <a:ext cx="2897" cy="834"/>
            </a:xfrm>
            <a:prstGeom prst="rect">
              <a:avLst/>
            </a:prstGeom>
            <a:solidFill>
              <a:srgbClr val="3333CC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s-ES" altLang="zh-CN" sz="2000" b="0" dirty="0" smtClean="0">
                  <a:solidFill>
                    <a:schemeClr val="bg1"/>
                  </a:solidFill>
                  <a:ea typeface="SimSun" pitchFamily="2" charset="-122"/>
                </a:rPr>
                <a:t>Cada </a:t>
              </a:r>
              <a:r>
                <a:rPr lang="es-ES" altLang="zh-CN" sz="2000" dirty="0">
                  <a:solidFill>
                    <a:schemeClr val="bg1"/>
                  </a:solidFill>
                </a:rPr>
                <a:t>aparición </a:t>
              </a:r>
              <a:r>
                <a:rPr lang="es-ES" altLang="zh-CN" sz="2000" dirty="0" smtClean="0">
                  <a:solidFill>
                    <a:schemeClr val="bg1"/>
                  </a:solidFill>
                  <a:ea typeface="SimSun" pitchFamily="2" charset="-122"/>
                </a:rPr>
                <a:t>de uno de </a:t>
              </a:r>
              <a:r>
                <a:rPr lang="es-ES" altLang="zh-CN" sz="2000" dirty="0" smtClean="0">
                  <a:solidFill>
                    <a:schemeClr val="bg1"/>
                  </a:solidFill>
                </a:rPr>
                <a:t>los operadores </a:t>
              </a:r>
              <a:r>
                <a:rPr lang="en-US" altLang="zh-CN" sz="2000" dirty="0" smtClean="0">
                  <a:solidFill>
                    <a:schemeClr val="bg1"/>
                  </a:solidFill>
                </a:rPr>
                <a:t>&lt;&lt;, &gt;&gt;, &gt;&gt;&gt; </a:t>
              </a:r>
              <a:r>
                <a:rPr lang="es-ES" altLang="zh-CN" sz="2000" dirty="0" smtClean="0">
                  <a:solidFill>
                    <a:schemeClr val="bg1"/>
                  </a:solidFill>
                </a:rPr>
                <a:t>se </a:t>
              </a:r>
              <a:r>
                <a:rPr lang="es-ES" altLang="zh-CN" sz="2000" dirty="0">
                  <a:solidFill>
                    <a:schemeClr val="bg1"/>
                  </a:solidFill>
                </a:rPr>
                <a:t>sustituye por los demás </a:t>
              </a:r>
              <a:r>
                <a:rPr lang="es-ES" altLang="zh-CN" sz="2000" dirty="0" smtClean="0">
                  <a:solidFill>
                    <a:schemeClr val="bg1"/>
                  </a:solidFill>
                </a:rPr>
                <a:t>operadores y por el operador </a:t>
              </a:r>
              <a:r>
                <a:rPr lang="es-ES" altLang="zh-CN" sz="2000" i="1" dirty="0" err="1" smtClean="0">
                  <a:solidFill>
                    <a:schemeClr val="bg1"/>
                  </a:solidFill>
                </a:rPr>
                <a:t>leftOP</a:t>
              </a:r>
              <a:r>
                <a:rPr lang="es-ES" altLang="zh-CN" sz="2000" dirty="0" smtClean="0">
                  <a:solidFill>
                    <a:schemeClr val="bg1"/>
                  </a:solidFill>
                </a:rPr>
                <a:t>. </a:t>
              </a:r>
              <a:endParaRPr lang="en-US" altLang="zh-CN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endParaRPr>
            </a:p>
          </p:txBody>
        </p:sp>
        <p:sp>
          <p:nvSpPr>
            <p:cNvPr id="18443" name="Text Box 7"/>
            <p:cNvSpPr txBox="1">
              <a:spLocks noChangeArrowheads="1"/>
            </p:cNvSpPr>
            <p:nvPr/>
          </p:nvSpPr>
          <p:spPr bwMode="auto">
            <a:xfrm>
              <a:off x="194" y="1326"/>
              <a:ext cx="368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buSzPct val="85000"/>
              </a:pPr>
              <a:r>
                <a:rPr lang="en-US" altLang="zh-CN" b="0" i="1" dirty="0">
                  <a:solidFill>
                    <a:schemeClr val="tx1"/>
                  </a:solidFill>
                  <a:latin typeface="+mn-lt"/>
                  <a:ea typeface="宋体" pitchFamily="2" charset="-122"/>
                </a:rPr>
                <a:t>5. SOR –– Shift Operator Replacement:</a:t>
              </a:r>
            </a:p>
          </p:txBody>
        </p:sp>
      </p:grp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725220" y="2068793"/>
            <a:ext cx="4201293" cy="1477328"/>
          </a:xfrm>
          <a:prstGeom prst="rect">
            <a:avLst/>
          </a:prstGeom>
          <a:solidFill>
            <a:srgbClr val="3333CC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b="0" dirty="0" err="1" smtClean="0">
                <a:solidFill>
                  <a:srgbClr val="FFFF00"/>
                </a:solidFill>
                <a:ea typeface="SimSun" pitchFamily="2" charset="-122"/>
              </a:rPr>
              <a:t>Ejemplos</a:t>
            </a:r>
            <a:r>
              <a:rPr lang="en-US" altLang="zh-CN" b="0" dirty="0" smtClean="0">
                <a:solidFill>
                  <a:srgbClr val="FFFF00"/>
                </a:solidFill>
                <a:ea typeface="SimSun" pitchFamily="2" charset="-122"/>
              </a:rPr>
              <a:t>:</a:t>
            </a:r>
            <a:endParaRPr lang="en-US" altLang="zh-CN" b="0" dirty="0">
              <a:solidFill>
                <a:srgbClr val="FFFF00"/>
              </a:solidFill>
              <a:ea typeface="SimSun" pitchFamily="2" charset="-122"/>
            </a:endParaRPr>
          </a:p>
          <a:p>
            <a:pPr>
              <a:defRPr/>
            </a:pPr>
            <a:r>
              <a:rPr lang="en-US" altLang="zh-CN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  <a:cs typeface="Helvetica" pitchFamily="34" charset="0"/>
              </a:rPr>
              <a:t>       </a:t>
            </a:r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  <a:cs typeface="Helvetica" pitchFamily="34" charset="0"/>
              </a:rPr>
              <a:t>byte b = (byte) 16;</a:t>
            </a:r>
          </a:p>
          <a:p>
            <a:pPr>
              <a:defRPr/>
            </a:pPr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  <a:cs typeface="Helvetica" pitchFamily="34" charset="0"/>
              </a:rPr>
              <a:t>       b = b &gt;&gt; 2;</a:t>
            </a:r>
          </a:p>
          <a:p>
            <a:pPr>
              <a:defRPr/>
            </a:pPr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∆1   b = b &lt;&lt; 2;</a:t>
            </a:r>
          </a:p>
          <a:p>
            <a:pPr>
              <a:defRPr/>
            </a:pPr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∆2   b = b </a:t>
            </a:r>
            <a:r>
              <a:rPr lang="en-US" altLang="zh-CN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leftOp</a:t>
            </a:r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 2; // </a:t>
            </a:r>
            <a:r>
              <a:rPr lang="en-US" altLang="zh-CN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resultado</a:t>
            </a:r>
            <a:r>
              <a:rPr lang="en-US" altLang="zh-CN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 </a:t>
            </a:r>
            <a:r>
              <a:rPr lang="en-US" altLang="zh-CN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es</a:t>
            </a:r>
            <a:r>
              <a:rPr lang="en-US" altLang="zh-CN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 </a:t>
            </a:r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b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148065" y="3963988"/>
            <a:ext cx="3778448" cy="1754326"/>
          </a:xfrm>
          <a:prstGeom prst="rect">
            <a:avLst/>
          </a:prstGeom>
          <a:solidFill>
            <a:srgbClr val="3333CC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b="0" dirty="0" err="1" smtClean="0">
                <a:solidFill>
                  <a:srgbClr val="FFFF00"/>
                </a:solidFill>
                <a:ea typeface="SimSun" pitchFamily="2" charset="-122"/>
              </a:rPr>
              <a:t>Ejemplos</a:t>
            </a:r>
            <a:r>
              <a:rPr lang="en-US" altLang="zh-CN" b="0" dirty="0">
                <a:solidFill>
                  <a:srgbClr val="FFFF00"/>
                </a:solidFill>
                <a:ea typeface="SimSun" pitchFamily="2" charset="-122"/>
              </a:rPr>
              <a:t>:</a:t>
            </a:r>
          </a:p>
          <a:p>
            <a:pPr>
              <a:defRPr/>
            </a:pP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  <a:cs typeface="Helvetica" pitchFamily="34" charset="0"/>
              </a:rPr>
              <a:t>      </a:t>
            </a:r>
            <a:r>
              <a:rPr lang="en-US" altLang="zh-CN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  <a:cs typeface="Helvetica" pitchFamily="34" charset="0"/>
              </a:rPr>
              <a:t>int</a:t>
            </a: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  <a:cs typeface="Helvetica" pitchFamily="34" charset="0"/>
              </a:rPr>
              <a:t> </a:t>
            </a:r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  <a:cs typeface="Helvetica" pitchFamily="34" charset="0"/>
              </a:rPr>
              <a:t>a = 60;    </a:t>
            </a:r>
            <a:r>
              <a:rPr lang="en-US" altLang="zh-CN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  <a:cs typeface="Helvetica" pitchFamily="34" charset="0"/>
              </a:rPr>
              <a:t>int</a:t>
            </a:r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  <a:cs typeface="Helvetica" pitchFamily="34" charset="0"/>
              </a:rPr>
              <a:t> b = 13;</a:t>
            </a:r>
          </a:p>
          <a:p>
            <a:pPr>
              <a:defRPr/>
            </a:pPr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  <a:cs typeface="Helvetica" pitchFamily="34" charset="0"/>
              </a:rPr>
              <a:t>      </a:t>
            </a:r>
            <a:r>
              <a:rPr lang="en-US" altLang="zh-CN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  <a:cs typeface="Helvetica" pitchFamily="34" charset="0"/>
              </a:rPr>
              <a:t>int</a:t>
            </a:r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  <a:cs typeface="Helvetica" pitchFamily="34" charset="0"/>
              </a:rPr>
              <a:t> c = a &amp; b;</a:t>
            </a:r>
          </a:p>
          <a:p>
            <a:pPr>
              <a:defRPr/>
            </a:pPr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∆1  </a:t>
            </a:r>
            <a:r>
              <a:rPr lang="en-US" altLang="zh-CN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int</a:t>
            </a:r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 c = a | b;</a:t>
            </a:r>
          </a:p>
          <a:p>
            <a:pPr>
              <a:defRPr/>
            </a:pPr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∆2  </a:t>
            </a:r>
            <a:r>
              <a:rPr lang="en-US" altLang="zh-CN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int</a:t>
            </a:r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 c = a </a:t>
            </a:r>
            <a:r>
              <a:rPr lang="en-US" altLang="zh-CN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rightOp</a:t>
            </a:r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 b; </a:t>
            </a:r>
            <a:endParaRPr lang="en-US" altLang="zh-CN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charset="-122"/>
            </a:endParaRPr>
          </a:p>
          <a:p>
            <a:pPr>
              <a:defRPr/>
            </a:pPr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 </a:t>
            </a:r>
            <a:r>
              <a:rPr lang="en-US" altLang="zh-CN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                        // </a:t>
            </a:r>
            <a:r>
              <a:rPr lang="en-US" altLang="zh-CN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resultado</a:t>
            </a:r>
            <a:r>
              <a:rPr lang="en-US" altLang="zh-CN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 </a:t>
            </a:r>
            <a:r>
              <a:rPr lang="en-US" altLang="zh-CN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es</a:t>
            </a:r>
            <a:r>
              <a:rPr lang="en-US" altLang="zh-CN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 </a:t>
            </a:r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b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8007055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Operadores de mutación en Java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37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76225" y="3509963"/>
            <a:ext cx="8650288" cy="1470026"/>
            <a:chOff x="174" y="1665"/>
            <a:chExt cx="5449" cy="926"/>
          </a:xfrm>
        </p:grpSpPr>
        <p:sp>
          <p:nvSpPr>
            <p:cNvPr id="18444" name="Text Box 5"/>
            <p:cNvSpPr txBox="1">
              <a:spLocks noChangeArrowheads="1"/>
            </p:cNvSpPr>
            <p:nvPr/>
          </p:nvSpPr>
          <p:spPr bwMode="auto">
            <a:xfrm>
              <a:off x="174" y="1951"/>
              <a:ext cx="2978" cy="640"/>
            </a:xfrm>
            <a:prstGeom prst="rect">
              <a:avLst/>
            </a:prstGeom>
            <a:solidFill>
              <a:srgbClr val="3333CC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s-ES" altLang="zh-CN" b="0" dirty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Cada </a:t>
              </a:r>
              <a:r>
                <a:rPr lang="es-ES" altLang="zh-CN" b="0" dirty="0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operador unario </a:t>
              </a:r>
              <a:r>
                <a:rPr lang="en-US" altLang="zh-CN" b="0" dirty="0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(+ y – </a:t>
              </a:r>
              <a:r>
                <a:rPr lang="en-US" altLang="zh-CN" b="0" dirty="0" err="1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aritméticos</a:t>
              </a:r>
              <a:r>
                <a:rPr lang="en-US" altLang="zh-CN" b="0" dirty="0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, ! </a:t>
              </a:r>
              <a:r>
                <a:rPr lang="en-US" altLang="zh-CN" b="0" dirty="0" err="1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c</a:t>
              </a:r>
              <a:r>
                <a:rPr lang="en-US" altLang="zh-CN" b="0" dirty="0" err="1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ondicional</a:t>
              </a:r>
              <a:r>
                <a:rPr lang="en-US" altLang="zh-CN" b="0" dirty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, ~ </a:t>
              </a:r>
              <a:r>
                <a:rPr lang="en-US" altLang="zh-CN" b="0" dirty="0" err="1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lógico</a:t>
              </a:r>
              <a:r>
                <a:rPr lang="en-US" altLang="zh-CN" b="0" dirty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) </a:t>
              </a:r>
              <a:r>
                <a:rPr lang="en-US" altLang="zh-CN" b="0" dirty="0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se </a:t>
              </a:r>
              <a:r>
                <a:rPr lang="en-US" altLang="zh-CN" b="0" dirty="0" err="1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inserta</a:t>
              </a:r>
              <a:r>
                <a:rPr lang="en-US" altLang="zh-CN" b="0" dirty="0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 </a:t>
              </a:r>
              <a:r>
                <a:rPr lang="en-US" altLang="zh-CN" b="0" dirty="0" err="1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delante</a:t>
              </a:r>
              <a:r>
                <a:rPr lang="en-US" altLang="zh-CN" b="0" dirty="0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 de </a:t>
              </a:r>
              <a:r>
                <a:rPr lang="en-US" altLang="zh-CN" b="0" dirty="0" err="1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cada</a:t>
              </a:r>
              <a:r>
                <a:rPr lang="en-US" altLang="zh-CN" b="0" dirty="0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 expression del </a:t>
              </a:r>
              <a:r>
                <a:rPr lang="en-US" altLang="zh-CN" b="0" dirty="0" err="1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tipo</a:t>
              </a:r>
              <a:r>
                <a:rPr lang="en-US" altLang="zh-CN" b="0" dirty="0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 </a:t>
              </a:r>
              <a:r>
                <a:rPr lang="en-US" altLang="zh-CN" b="0" dirty="0" err="1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adecuado</a:t>
              </a:r>
              <a:r>
                <a:rPr lang="en-US" altLang="zh-CN" b="0" dirty="0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.</a:t>
              </a:r>
              <a:endParaRPr lang="en-US" altLang="zh-CN" b="0" dirty="0">
                <a:solidFill>
                  <a:schemeClr val="bg1"/>
                </a:solidFill>
                <a:latin typeface="+mn-lt"/>
                <a:ea typeface="宋体" pitchFamily="2" charset="-122"/>
              </a:endParaRPr>
            </a:p>
          </p:txBody>
        </p:sp>
        <p:sp>
          <p:nvSpPr>
            <p:cNvPr id="18445" name="Rectangle 6"/>
            <p:cNvSpPr>
              <a:spLocks noChangeArrowheads="1"/>
            </p:cNvSpPr>
            <p:nvPr/>
          </p:nvSpPr>
          <p:spPr bwMode="auto">
            <a:xfrm>
              <a:off x="174" y="1665"/>
              <a:ext cx="5449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2857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buSzPct val="85000"/>
              </a:pPr>
              <a:r>
                <a:rPr lang="en-US" altLang="zh-CN" b="0" i="1" dirty="0">
                  <a:solidFill>
                    <a:schemeClr val="tx1"/>
                  </a:solidFill>
                  <a:latin typeface="+mn-lt"/>
                  <a:ea typeface="宋体" pitchFamily="2" charset="-122"/>
                </a:rPr>
                <a:t>8. UOI –– Unary Operator Insertion:</a:t>
              </a:r>
            </a:p>
            <a:p>
              <a:pPr>
                <a:buSzPct val="85000"/>
              </a:pPr>
              <a:endParaRPr lang="en-US" altLang="zh-CN" b="0" i="1" dirty="0">
                <a:solidFill>
                  <a:schemeClr val="tx1"/>
                </a:solidFill>
                <a:latin typeface="+mn-lt"/>
                <a:ea typeface="宋体" pitchFamily="2" charset="-122"/>
              </a:endParaRPr>
            </a:p>
            <a:p>
              <a:pPr>
                <a:buSzPct val="85000"/>
              </a:pPr>
              <a:endParaRPr lang="en-US" altLang="zh-CN" b="0" dirty="0">
                <a:solidFill>
                  <a:schemeClr val="tx1"/>
                </a:solidFill>
                <a:latin typeface="+mn-lt"/>
                <a:ea typeface="宋体" pitchFamily="2" charset="-122"/>
              </a:endParaRPr>
            </a:p>
          </p:txBody>
        </p:sp>
      </p:grpSp>
      <p:grpSp>
        <p:nvGrpSpPr>
          <p:cNvPr id="18439" name="Group 12"/>
          <p:cNvGrpSpPr>
            <a:grpSpLocks/>
          </p:cNvGrpSpPr>
          <p:nvPr/>
        </p:nvGrpSpPr>
        <p:grpSpPr bwMode="auto">
          <a:xfrm>
            <a:off x="211137" y="1707107"/>
            <a:ext cx="5296967" cy="1768475"/>
            <a:chOff x="194" y="1326"/>
            <a:chExt cx="3682" cy="1114"/>
          </a:xfrm>
        </p:grpSpPr>
        <p:sp>
          <p:nvSpPr>
            <p:cNvPr id="282628" name="Text Box 4"/>
            <p:cNvSpPr txBox="1">
              <a:spLocks noChangeArrowheads="1"/>
            </p:cNvSpPr>
            <p:nvPr/>
          </p:nvSpPr>
          <p:spPr bwMode="auto">
            <a:xfrm>
              <a:off x="228" y="1606"/>
              <a:ext cx="2897" cy="834"/>
            </a:xfrm>
            <a:prstGeom prst="rect">
              <a:avLst/>
            </a:prstGeom>
            <a:solidFill>
              <a:srgbClr val="3333CC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s-ES" altLang="zh-CN" sz="2000" b="0" dirty="0" smtClean="0">
                  <a:solidFill>
                    <a:schemeClr val="bg1"/>
                  </a:solidFill>
                  <a:ea typeface="SimSun" pitchFamily="2" charset="-122"/>
                </a:rPr>
                <a:t>Cada </a:t>
              </a:r>
              <a:r>
                <a:rPr lang="es-ES" altLang="zh-CN" sz="2000" dirty="0">
                  <a:solidFill>
                    <a:schemeClr val="bg1"/>
                  </a:solidFill>
                </a:rPr>
                <a:t>aparición </a:t>
              </a:r>
              <a:r>
                <a:rPr lang="es-ES" altLang="zh-CN" sz="2000" dirty="0" smtClean="0">
                  <a:solidFill>
                    <a:schemeClr val="bg1"/>
                  </a:solidFill>
                  <a:ea typeface="SimSun" pitchFamily="2" charset="-122"/>
                </a:rPr>
                <a:t>de uno de </a:t>
              </a:r>
              <a:r>
                <a:rPr lang="es-ES" altLang="zh-CN" sz="2000" dirty="0" smtClean="0">
                  <a:solidFill>
                    <a:schemeClr val="bg1"/>
                  </a:solidFill>
                </a:rPr>
                <a:t>los operadores de </a:t>
              </a:r>
              <a:r>
                <a:rPr lang="es-ES" altLang="zh-CN" sz="2000" dirty="0">
                  <a:solidFill>
                    <a:schemeClr val="bg1"/>
                  </a:solidFill>
                </a:rPr>
                <a:t>asignación </a:t>
              </a:r>
              <a:r>
                <a:rPr lang="en-US" altLang="zh-CN" sz="2000" dirty="0" smtClean="0">
                  <a:solidFill>
                    <a:schemeClr val="bg1"/>
                  </a:solidFill>
                </a:rPr>
                <a:t>+=, </a:t>
              </a:r>
              <a:r>
                <a:rPr lang="en-US" altLang="zh-CN" sz="2000" dirty="0">
                  <a:solidFill>
                    <a:schemeClr val="bg1"/>
                  </a:solidFill>
                </a:rPr>
                <a:t>-=, *=, /=, %=, &amp;=, |=, ^=, &lt;&lt;=, &gt;&gt;=, </a:t>
              </a:r>
              <a:r>
                <a:rPr lang="en-US" altLang="zh-CN" sz="2000" dirty="0" smtClean="0">
                  <a:solidFill>
                    <a:schemeClr val="bg1"/>
                  </a:solidFill>
                </a:rPr>
                <a:t>&gt;&gt;&gt;= </a:t>
              </a:r>
              <a:r>
                <a:rPr lang="es-ES" altLang="zh-CN" sz="2000" dirty="0" smtClean="0">
                  <a:solidFill>
                    <a:schemeClr val="bg1"/>
                  </a:solidFill>
                </a:rPr>
                <a:t>se </a:t>
              </a:r>
              <a:r>
                <a:rPr lang="es-ES" altLang="zh-CN" sz="2000" dirty="0">
                  <a:solidFill>
                    <a:schemeClr val="bg1"/>
                  </a:solidFill>
                </a:rPr>
                <a:t>sustituye por los </a:t>
              </a:r>
              <a:r>
                <a:rPr lang="es-ES" altLang="zh-CN" sz="2000" dirty="0" smtClean="0">
                  <a:solidFill>
                    <a:schemeClr val="bg1"/>
                  </a:solidFill>
                </a:rPr>
                <a:t>demás. </a:t>
              </a:r>
              <a:endParaRPr lang="en-US" altLang="zh-CN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</a:endParaRPr>
            </a:p>
          </p:txBody>
        </p:sp>
        <p:sp>
          <p:nvSpPr>
            <p:cNvPr id="18443" name="Text Box 7"/>
            <p:cNvSpPr txBox="1">
              <a:spLocks noChangeArrowheads="1"/>
            </p:cNvSpPr>
            <p:nvPr/>
          </p:nvSpPr>
          <p:spPr bwMode="auto">
            <a:xfrm>
              <a:off x="194" y="1326"/>
              <a:ext cx="368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buSzPct val="85000"/>
              </a:pPr>
              <a:r>
                <a:rPr lang="en-US" altLang="zh-CN" b="0" i="1" dirty="0">
                  <a:solidFill>
                    <a:schemeClr val="tx1"/>
                  </a:solidFill>
                  <a:latin typeface="+mn-lt"/>
                  <a:ea typeface="宋体" pitchFamily="2" charset="-122"/>
                </a:rPr>
                <a:t>7. ASR –– Assignment Operator Replacement:</a:t>
              </a:r>
            </a:p>
          </p:txBody>
        </p:sp>
      </p:grp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725220" y="2068793"/>
            <a:ext cx="3735212" cy="1200329"/>
          </a:xfrm>
          <a:prstGeom prst="rect">
            <a:avLst/>
          </a:prstGeom>
          <a:solidFill>
            <a:srgbClr val="3333CC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b="0" dirty="0" err="1" smtClean="0">
                <a:solidFill>
                  <a:srgbClr val="FFFF00"/>
                </a:solidFill>
                <a:ea typeface="SimSun" pitchFamily="2" charset="-122"/>
              </a:rPr>
              <a:t>Ejemplos</a:t>
            </a:r>
            <a:r>
              <a:rPr lang="en-US" altLang="zh-CN" b="0" dirty="0" smtClean="0">
                <a:solidFill>
                  <a:srgbClr val="FFFF00"/>
                </a:solidFill>
                <a:ea typeface="SimSun" pitchFamily="2" charset="-122"/>
              </a:rPr>
              <a:t>:</a:t>
            </a:r>
            <a:endParaRPr lang="en-US" altLang="zh-CN" b="0" dirty="0">
              <a:solidFill>
                <a:srgbClr val="FFFF00"/>
              </a:solidFill>
              <a:ea typeface="SimSun" pitchFamily="2" charset="-122"/>
            </a:endParaRPr>
          </a:p>
          <a:p>
            <a:pPr>
              <a:defRPr/>
            </a:pPr>
            <a:r>
              <a:rPr lang="en-US" altLang="zh-CN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  <a:cs typeface="Helvetica" pitchFamily="34" charset="0"/>
              </a:rPr>
              <a:t>       </a:t>
            </a:r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  <a:cs typeface="Helvetica" pitchFamily="34" charset="0"/>
              </a:rPr>
              <a:t>a = m * (o + p);</a:t>
            </a:r>
          </a:p>
          <a:p>
            <a:pPr>
              <a:defRPr/>
            </a:pPr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∆1   a += m * (o + p);</a:t>
            </a:r>
          </a:p>
          <a:p>
            <a:pPr>
              <a:defRPr/>
            </a:pPr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∆2   a *= m * (o + p);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148065" y="3963988"/>
            <a:ext cx="3312367" cy="1200329"/>
          </a:xfrm>
          <a:prstGeom prst="rect">
            <a:avLst/>
          </a:prstGeom>
          <a:solidFill>
            <a:srgbClr val="3333CC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dirty="0" err="1">
                <a:solidFill>
                  <a:srgbClr val="FFFF00"/>
                </a:solidFill>
                <a:ea typeface="SimSun" pitchFamily="2" charset="-122"/>
              </a:rPr>
              <a:t>Ejemplos</a:t>
            </a:r>
            <a:r>
              <a:rPr lang="en-US" altLang="zh-CN" dirty="0">
                <a:solidFill>
                  <a:srgbClr val="FFFF00"/>
                </a:solidFill>
                <a:ea typeface="SimSun" pitchFamily="2" charset="-122"/>
              </a:rPr>
              <a:t>:</a:t>
            </a:r>
          </a:p>
          <a:p>
            <a:pPr>
              <a:defRPr/>
            </a:pPr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  <a:cs typeface="Helvetica" pitchFamily="34" charset="0"/>
              </a:rPr>
              <a:t>       a = m * (o + p);</a:t>
            </a:r>
          </a:p>
          <a:p>
            <a:pPr>
              <a:defRPr/>
            </a:pPr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∆1   </a:t>
            </a:r>
            <a:r>
              <a:rPr lang="en-US" altLang="zh-CN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a = </a:t>
            </a:r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m * </a:t>
            </a:r>
            <a:r>
              <a:rPr lang="en-US" altLang="zh-CN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- (</a:t>
            </a:r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o + p);</a:t>
            </a:r>
          </a:p>
          <a:p>
            <a:pPr>
              <a:defRPr/>
            </a:pPr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∆2   a </a:t>
            </a:r>
            <a:r>
              <a:rPr lang="en-US" altLang="zh-CN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= -(m </a:t>
            </a:r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* (o + p</a:t>
            </a:r>
            <a:r>
              <a:rPr lang="en-US" altLang="zh-CN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));</a:t>
            </a:r>
            <a:endParaRPr lang="en-US" altLang="zh-CN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charset="-122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8007055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Operadores de mutación en Java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519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76225" y="3509963"/>
            <a:ext cx="8650288" cy="1470026"/>
            <a:chOff x="174" y="1665"/>
            <a:chExt cx="5449" cy="926"/>
          </a:xfrm>
        </p:grpSpPr>
        <p:sp>
          <p:nvSpPr>
            <p:cNvPr id="18444" name="Text Box 5"/>
            <p:cNvSpPr txBox="1">
              <a:spLocks noChangeArrowheads="1"/>
            </p:cNvSpPr>
            <p:nvPr/>
          </p:nvSpPr>
          <p:spPr bwMode="auto">
            <a:xfrm>
              <a:off x="174" y="1951"/>
              <a:ext cx="2978" cy="640"/>
            </a:xfrm>
            <a:prstGeom prst="rect">
              <a:avLst/>
            </a:prstGeom>
            <a:solidFill>
              <a:srgbClr val="3333CC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s-ES" altLang="zh-CN" b="0" dirty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Cada </a:t>
              </a:r>
              <a:r>
                <a:rPr lang="es-ES" altLang="zh-CN" b="0" dirty="0" smtClean="0">
                  <a:solidFill>
                    <a:schemeClr val="bg1"/>
                  </a:solidFill>
                  <a:latin typeface="+mn-lt"/>
                  <a:ea typeface="宋体" pitchFamily="2" charset="-122"/>
                </a:rPr>
                <a:t>variable se sustituye por todas las demás del mismo tipo y que estén declaradas en el mismo entorno.</a:t>
              </a:r>
              <a:endParaRPr lang="en-US" altLang="zh-CN" b="0" dirty="0">
                <a:solidFill>
                  <a:schemeClr val="bg1"/>
                </a:solidFill>
                <a:latin typeface="+mn-lt"/>
                <a:ea typeface="宋体" pitchFamily="2" charset="-122"/>
              </a:endParaRPr>
            </a:p>
          </p:txBody>
        </p:sp>
        <p:sp>
          <p:nvSpPr>
            <p:cNvPr id="18445" name="Rectangle 6"/>
            <p:cNvSpPr>
              <a:spLocks noChangeArrowheads="1"/>
            </p:cNvSpPr>
            <p:nvPr/>
          </p:nvSpPr>
          <p:spPr bwMode="auto">
            <a:xfrm>
              <a:off x="174" y="1665"/>
              <a:ext cx="5449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2857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buSzPct val="85000"/>
              </a:pPr>
              <a:r>
                <a:rPr lang="en-US" altLang="zh-CN" b="0" i="1" dirty="0">
                  <a:solidFill>
                    <a:schemeClr val="tx1"/>
                  </a:solidFill>
                  <a:latin typeface="+mn-lt"/>
                  <a:ea typeface="宋体" pitchFamily="2" charset="-122"/>
                </a:rPr>
                <a:t>10. SVR –– Scalar Variable Replacement:</a:t>
              </a:r>
            </a:p>
            <a:p>
              <a:pPr>
                <a:buSzPct val="85000"/>
              </a:pPr>
              <a:endParaRPr lang="en-US" altLang="zh-CN" b="0" i="1" dirty="0">
                <a:solidFill>
                  <a:schemeClr val="tx1"/>
                </a:solidFill>
                <a:latin typeface="+mn-lt"/>
                <a:ea typeface="宋体" pitchFamily="2" charset="-122"/>
              </a:endParaRPr>
            </a:p>
            <a:p>
              <a:pPr>
                <a:buSzPct val="85000"/>
              </a:pPr>
              <a:endParaRPr lang="en-US" altLang="zh-CN" b="0" dirty="0">
                <a:solidFill>
                  <a:schemeClr val="tx1"/>
                </a:solidFill>
                <a:latin typeface="+mn-lt"/>
                <a:ea typeface="宋体" pitchFamily="2" charset="-122"/>
              </a:endParaRPr>
            </a:p>
          </p:txBody>
        </p:sp>
      </p:grpSp>
      <p:grpSp>
        <p:nvGrpSpPr>
          <p:cNvPr id="18439" name="Group 12"/>
          <p:cNvGrpSpPr>
            <a:grpSpLocks/>
          </p:cNvGrpSpPr>
          <p:nvPr/>
        </p:nvGrpSpPr>
        <p:grpSpPr bwMode="auto">
          <a:xfrm>
            <a:off x="211137" y="1707107"/>
            <a:ext cx="5296967" cy="1152525"/>
            <a:chOff x="194" y="1326"/>
            <a:chExt cx="3682" cy="726"/>
          </a:xfrm>
        </p:grpSpPr>
        <p:sp>
          <p:nvSpPr>
            <p:cNvPr id="282628" name="Text Box 4"/>
            <p:cNvSpPr txBox="1">
              <a:spLocks noChangeArrowheads="1"/>
            </p:cNvSpPr>
            <p:nvPr/>
          </p:nvSpPr>
          <p:spPr bwMode="auto">
            <a:xfrm>
              <a:off x="228" y="1606"/>
              <a:ext cx="2897" cy="446"/>
            </a:xfrm>
            <a:prstGeom prst="rect">
              <a:avLst/>
            </a:prstGeom>
            <a:solidFill>
              <a:srgbClr val="3333CC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r>
                <a:rPr lang="es-ES" altLang="zh-CN" sz="2000" dirty="0" smtClean="0">
                  <a:solidFill>
                    <a:schemeClr val="bg1"/>
                  </a:solidFill>
                </a:rPr>
                <a:t>Se borra cada operador </a:t>
              </a:r>
              <a:r>
                <a:rPr lang="es-ES" altLang="zh-CN" sz="2000" dirty="0">
                  <a:solidFill>
                    <a:schemeClr val="bg1"/>
                  </a:solidFill>
                </a:rPr>
                <a:t>unario </a:t>
              </a:r>
              <a:r>
                <a:rPr lang="en-US" altLang="zh-CN" sz="2000" dirty="0">
                  <a:solidFill>
                    <a:schemeClr val="bg1"/>
                  </a:solidFill>
                </a:rPr>
                <a:t>(+ y – </a:t>
              </a:r>
              <a:r>
                <a:rPr lang="en-US" altLang="zh-CN" sz="2000" dirty="0" err="1">
                  <a:solidFill>
                    <a:schemeClr val="bg1"/>
                  </a:solidFill>
                </a:rPr>
                <a:t>aritméticos</a:t>
              </a:r>
              <a:r>
                <a:rPr lang="en-US" altLang="zh-CN" sz="2000" dirty="0">
                  <a:solidFill>
                    <a:schemeClr val="bg1"/>
                  </a:solidFill>
                </a:rPr>
                <a:t>, ! </a:t>
              </a:r>
              <a:r>
                <a:rPr lang="en-US" altLang="zh-CN" sz="2000" dirty="0" err="1">
                  <a:solidFill>
                    <a:schemeClr val="bg1"/>
                  </a:solidFill>
                </a:rPr>
                <a:t>condicional</a:t>
              </a:r>
              <a:r>
                <a:rPr lang="en-US" altLang="zh-CN" sz="2000" dirty="0">
                  <a:solidFill>
                    <a:schemeClr val="bg1"/>
                  </a:solidFill>
                </a:rPr>
                <a:t>, ~ </a:t>
              </a:r>
              <a:r>
                <a:rPr lang="en-US" altLang="zh-CN" sz="2000" dirty="0" err="1">
                  <a:solidFill>
                    <a:schemeClr val="bg1"/>
                  </a:solidFill>
                </a:rPr>
                <a:t>lógico</a:t>
              </a:r>
              <a:r>
                <a:rPr lang="en-US" altLang="zh-CN" sz="2000" dirty="0" smtClean="0">
                  <a:solidFill>
                    <a:schemeClr val="bg1"/>
                  </a:solidFill>
                </a:rPr>
                <a:t>).</a:t>
              </a:r>
              <a:endParaRPr lang="en-US" altLang="zh-CN" sz="2000" dirty="0">
                <a:solidFill>
                  <a:schemeClr val="bg1"/>
                </a:solidFill>
              </a:endParaRPr>
            </a:p>
          </p:txBody>
        </p:sp>
        <p:sp>
          <p:nvSpPr>
            <p:cNvPr id="18443" name="Text Box 7"/>
            <p:cNvSpPr txBox="1">
              <a:spLocks noChangeArrowheads="1"/>
            </p:cNvSpPr>
            <p:nvPr/>
          </p:nvSpPr>
          <p:spPr bwMode="auto">
            <a:xfrm>
              <a:off x="194" y="1326"/>
              <a:ext cx="368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b="0" i="1" dirty="0">
                  <a:solidFill>
                    <a:schemeClr val="tx1"/>
                  </a:solidFill>
                  <a:latin typeface="+mn-lt"/>
                  <a:ea typeface="宋体" pitchFamily="2" charset="-122"/>
                </a:rPr>
                <a:t>9. UOD –– Unary Operator </a:t>
              </a:r>
              <a:r>
                <a:rPr lang="en-US" altLang="zh-CN" b="0" i="1" dirty="0" smtClean="0">
                  <a:solidFill>
                    <a:schemeClr val="tx1"/>
                  </a:solidFill>
                  <a:latin typeface="+mn-lt"/>
                  <a:ea typeface="宋体" pitchFamily="2" charset="-122"/>
                </a:rPr>
                <a:t>Deletion:</a:t>
              </a:r>
              <a:endParaRPr lang="en-US" altLang="zh-CN" b="0" i="1" dirty="0">
                <a:solidFill>
                  <a:schemeClr val="tx2"/>
                </a:solidFill>
                <a:latin typeface="Gill Sans MT" panose="020B0502020104020203" pitchFamily="34" charset="0"/>
              </a:endParaRPr>
            </a:p>
          </p:txBody>
        </p:sp>
      </p:grp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725220" y="2068793"/>
            <a:ext cx="3807220" cy="1200329"/>
          </a:xfrm>
          <a:prstGeom prst="rect">
            <a:avLst/>
          </a:prstGeom>
          <a:solidFill>
            <a:srgbClr val="3333CC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b="0" dirty="0" err="1" smtClean="0">
                <a:solidFill>
                  <a:srgbClr val="FFFF00"/>
                </a:solidFill>
                <a:ea typeface="SimSun" pitchFamily="2" charset="-122"/>
              </a:rPr>
              <a:t>Ejemplos</a:t>
            </a:r>
            <a:r>
              <a:rPr lang="en-US" altLang="zh-CN" b="0" dirty="0" smtClean="0">
                <a:solidFill>
                  <a:srgbClr val="FFFF00"/>
                </a:solidFill>
                <a:ea typeface="SimSun" pitchFamily="2" charset="-122"/>
              </a:rPr>
              <a:t>:</a:t>
            </a:r>
            <a:endParaRPr lang="en-US" altLang="zh-CN" b="0" dirty="0">
              <a:solidFill>
                <a:srgbClr val="FFFF00"/>
              </a:solidFill>
              <a:ea typeface="SimSun" pitchFamily="2" charset="-122"/>
            </a:endParaRPr>
          </a:p>
          <a:p>
            <a:pPr>
              <a:defRPr/>
            </a:pPr>
            <a:r>
              <a:rPr lang="en-US" altLang="zh-CN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  <a:cs typeface="Helvetica" pitchFamily="34" charset="0"/>
              </a:rPr>
              <a:t>       </a:t>
            </a:r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  <a:cs typeface="Helvetica" pitchFamily="34" charset="0"/>
              </a:rPr>
              <a:t>if !(X &lt;= Y &amp;&amp; !Z)</a:t>
            </a:r>
          </a:p>
          <a:p>
            <a:pPr>
              <a:defRPr/>
            </a:pPr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∆1   if (X &gt; Y &amp;&amp; !Z)</a:t>
            </a:r>
          </a:p>
          <a:p>
            <a:pPr>
              <a:defRPr/>
            </a:pPr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∆2   if !(X &lt; Y &amp;&amp; Z)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148065" y="3963988"/>
            <a:ext cx="3384375" cy="1754326"/>
          </a:xfrm>
          <a:prstGeom prst="rect">
            <a:avLst/>
          </a:prstGeom>
          <a:solidFill>
            <a:srgbClr val="3333CC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dirty="0" err="1">
                <a:solidFill>
                  <a:srgbClr val="FFFF00"/>
                </a:solidFill>
                <a:ea typeface="SimSun" pitchFamily="2" charset="-122"/>
              </a:rPr>
              <a:t>Ejemplos</a:t>
            </a:r>
            <a:r>
              <a:rPr lang="en-US" altLang="zh-CN" dirty="0">
                <a:solidFill>
                  <a:srgbClr val="FFFF00"/>
                </a:solidFill>
                <a:ea typeface="SimSun" pitchFamily="2" charset="-122"/>
              </a:rPr>
              <a:t>:</a:t>
            </a:r>
          </a:p>
          <a:p>
            <a:pPr>
              <a:defRPr/>
            </a:pPr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  <a:cs typeface="Helvetica" pitchFamily="34" charset="0"/>
              </a:rPr>
              <a:t>       a = m * (o + p);</a:t>
            </a:r>
          </a:p>
          <a:p>
            <a:pPr>
              <a:defRPr/>
            </a:pPr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∆1   </a:t>
            </a:r>
            <a:r>
              <a:rPr lang="en-US" altLang="zh-CN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a = o  * (</a:t>
            </a:r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o + p);</a:t>
            </a:r>
          </a:p>
          <a:p>
            <a:pPr>
              <a:defRPr/>
            </a:pPr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∆2   a </a:t>
            </a:r>
            <a:r>
              <a:rPr lang="en-US" altLang="zh-CN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= m </a:t>
            </a:r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* </a:t>
            </a:r>
            <a:r>
              <a:rPr lang="en-US" altLang="zh-CN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(m </a:t>
            </a:r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+ p</a:t>
            </a:r>
            <a:r>
              <a:rPr lang="en-US" altLang="zh-CN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);</a:t>
            </a:r>
          </a:p>
          <a:p>
            <a:pPr>
              <a:defRPr/>
            </a:pPr>
            <a:r>
              <a:rPr lang="en-US" altLang="zh-CN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∆3   </a:t>
            </a:r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a = m * </a:t>
            </a:r>
            <a:r>
              <a:rPr lang="en-US" altLang="zh-CN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(o  + o);</a:t>
            </a:r>
            <a:endParaRPr lang="en-US" altLang="zh-CN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charset="-122"/>
            </a:endParaRPr>
          </a:p>
          <a:p>
            <a:pPr>
              <a:defRPr/>
            </a:pPr>
            <a:r>
              <a:rPr lang="en-US" altLang="zh-CN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∆4   p </a:t>
            </a:r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= m * (o  + </a:t>
            </a:r>
            <a:r>
              <a:rPr lang="en-US" altLang="zh-CN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p);</a:t>
            </a:r>
            <a:endParaRPr lang="en-US" altLang="zh-CN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charset="-122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8007055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Operadores de mutación en Java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93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9" name="Group 12"/>
          <p:cNvGrpSpPr>
            <a:grpSpLocks/>
          </p:cNvGrpSpPr>
          <p:nvPr/>
        </p:nvGrpSpPr>
        <p:grpSpPr bwMode="auto">
          <a:xfrm>
            <a:off x="211137" y="1707107"/>
            <a:ext cx="5296967" cy="1152525"/>
            <a:chOff x="194" y="1326"/>
            <a:chExt cx="3682" cy="726"/>
          </a:xfrm>
        </p:grpSpPr>
        <p:sp>
          <p:nvSpPr>
            <p:cNvPr id="282628" name="Text Box 4"/>
            <p:cNvSpPr txBox="1">
              <a:spLocks noChangeArrowheads="1"/>
            </p:cNvSpPr>
            <p:nvPr/>
          </p:nvSpPr>
          <p:spPr bwMode="auto">
            <a:xfrm>
              <a:off x="228" y="1606"/>
              <a:ext cx="2897" cy="446"/>
            </a:xfrm>
            <a:prstGeom prst="rect">
              <a:avLst/>
            </a:prstGeom>
            <a:solidFill>
              <a:srgbClr val="3333CC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r>
                <a:rPr lang="es-ES" altLang="zh-CN" sz="2000" dirty="0" smtClean="0">
                  <a:solidFill>
                    <a:schemeClr val="bg1"/>
                  </a:solidFill>
                </a:rPr>
                <a:t>Cada instrucción se sustituye por una función especial </a:t>
              </a:r>
              <a:r>
                <a:rPr lang="es-ES" altLang="zh-CN" sz="2000" i="1" dirty="0" err="1" smtClean="0">
                  <a:solidFill>
                    <a:schemeClr val="bg1"/>
                  </a:solidFill>
                </a:rPr>
                <a:t>Bomb</a:t>
              </a:r>
              <a:r>
                <a:rPr lang="es-ES" altLang="zh-CN" sz="2000" i="1" dirty="0" smtClean="0">
                  <a:solidFill>
                    <a:schemeClr val="bg1"/>
                  </a:solidFill>
                </a:rPr>
                <a:t>()</a:t>
              </a:r>
              <a:r>
                <a:rPr lang="es-ES" altLang="zh-CN" sz="2000" dirty="0" smtClean="0">
                  <a:solidFill>
                    <a:schemeClr val="bg1"/>
                  </a:solidFill>
                </a:rPr>
                <a:t>.</a:t>
              </a:r>
              <a:endParaRPr lang="en-US" altLang="zh-CN" sz="2000" dirty="0">
                <a:solidFill>
                  <a:schemeClr val="bg1"/>
                </a:solidFill>
              </a:endParaRPr>
            </a:p>
          </p:txBody>
        </p:sp>
        <p:sp>
          <p:nvSpPr>
            <p:cNvPr id="18443" name="Text Box 7"/>
            <p:cNvSpPr txBox="1">
              <a:spLocks noChangeArrowheads="1"/>
            </p:cNvSpPr>
            <p:nvPr/>
          </p:nvSpPr>
          <p:spPr bwMode="auto">
            <a:xfrm>
              <a:off x="194" y="1326"/>
              <a:ext cx="368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buSzPct val="85000"/>
              </a:pPr>
              <a:r>
                <a:rPr lang="en-US" altLang="zh-CN" b="0" i="1" dirty="0">
                  <a:solidFill>
                    <a:schemeClr val="tx1"/>
                  </a:solidFill>
                  <a:latin typeface="+mn-lt"/>
                  <a:ea typeface="宋体" pitchFamily="2" charset="-122"/>
                </a:rPr>
                <a:t>11. BSR –– Bomb Statement Replacement:</a:t>
              </a:r>
            </a:p>
          </p:txBody>
        </p:sp>
      </p:grp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725220" y="2068793"/>
            <a:ext cx="4023244" cy="1477328"/>
          </a:xfrm>
          <a:prstGeom prst="rect">
            <a:avLst/>
          </a:prstGeom>
          <a:solidFill>
            <a:srgbClr val="3333CC"/>
          </a:solidFill>
          <a:ln w="19050" algn="ctr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b="0" dirty="0" err="1" smtClean="0">
                <a:solidFill>
                  <a:srgbClr val="FFFF00"/>
                </a:solidFill>
                <a:ea typeface="SimSun" pitchFamily="2" charset="-122"/>
              </a:rPr>
              <a:t>Ejemplos</a:t>
            </a:r>
            <a:r>
              <a:rPr lang="en-US" altLang="zh-CN" b="0" dirty="0" smtClean="0">
                <a:solidFill>
                  <a:srgbClr val="FFFF00"/>
                </a:solidFill>
                <a:ea typeface="SimSun" pitchFamily="2" charset="-122"/>
              </a:rPr>
              <a:t>:</a:t>
            </a:r>
          </a:p>
          <a:p>
            <a:pPr>
              <a:defRPr/>
            </a:pPr>
            <a:r>
              <a:rPr lang="en-US" altLang="zh-CN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  <a:cs typeface="Helvetica" pitchFamily="34" charset="0"/>
              </a:rPr>
              <a:t>        a </a:t>
            </a:r>
            <a:r>
              <a:rPr lang="en-US" altLang="zh-CN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SimSun" pitchFamily="2" charset="-122"/>
                <a:cs typeface="Helvetica" pitchFamily="34" charset="0"/>
              </a:rPr>
              <a:t>= m * (o + p);</a:t>
            </a:r>
          </a:p>
          <a:p>
            <a:pPr>
              <a:defRPr/>
            </a:pPr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∆1   </a:t>
            </a:r>
            <a:r>
              <a:rPr lang="en-US" altLang="zh-CN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Bomb()  </a:t>
            </a:r>
          </a:p>
          <a:p>
            <a:pPr>
              <a:defRPr/>
            </a:pPr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 </a:t>
            </a:r>
            <a:r>
              <a:rPr lang="en-US" altLang="zh-CN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     //</a:t>
            </a:r>
            <a:r>
              <a:rPr lang="en-US" altLang="zh-CN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lanza</a:t>
            </a:r>
            <a:r>
              <a:rPr lang="en-US" altLang="zh-CN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 </a:t>
            </a:r>
            <a:r>
              <a:rPr lang="en-US" altLang="zh-CN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una</a:t>
            </a:r>
            <a:r>
              <a:rPr lang="en-US" altLang="zh-CN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 </a:t>
            </a:r>
            <a:r>
              <a:rPr lang="en-US" altLang="zh-CN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excepción</a:t>
            </a:r>
            <a:r>
              <a:rPr lang="en-US" altLang="zh-CN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 </a:t>
            </a:r>
            <a:r>
              <a:rPr lang="en-US" altLang="zh-CN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cuando</a:t>
            </a:r>
            <a:r>
              <a:rPr lang="en-US" altLang="zh-CN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 se </a:t>
            </a:r>
          </a:p>
          <a:p>
            <a:pPr>
              <a:defRPr/>
            </a:pPr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 </a:t>
            </a:r>
            <a:r>
              <a:rPr lang="en-US" altLang="zh-CN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     //</a:t>
            </a:r>
            <a:r>
              <a:rPr lang="en-US" altLang="zh-CN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ejecuta</a:t>
            </a:r>
            <a:endParaRPr lang="en-US" altLang="zh-CN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charset="-122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8007055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Operadores de mutación en Java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468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853497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Subsunción de otros criterios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24</a:t>
            </a:fld>
            <a:endParaRPr lang="es-E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22959" y="1737361"/>
            <a:ext cx="7586403" cy="44999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Se considera que </a:t>
            </a:r>
            <a:r>
              <a:rPr lang="es-ES" altLang="en-US" i="1" dirty="0" err="1" smtClean="0">
                <a:solidFill>
                  <a:schemeClr val="tx1"/>
                </a:solidFill>
              </a:rPr>
              <a:t>mutation</a:t>
            </a:r>
            <a:r>
              <a:rPr lang="es-ES" altLang="en-US" i="1" dirty="0" smtClean="0">
                <a:solidFill>
                  <a:schemeClr val="tx1"/>
                </a:solidFill>
              </a:rPr>
              <a:t> </a:t>
            </a:r>
            <a:r>
              <a:rPr lang="es-ES" altLang="en-US" i="1" dirty="0" err="1" smtClean="0">
                <a:solidFill>
                  <a:schemeClr val="tx1"/>
                </a:solidFill>
              </a:rPr>
              <a:t>testing</a:t>
            </a:r>
            <a:r>
              <a:rPr lang="es-ES" altLang="en-US" i="1" dirty="0" smtClean="0">
                <a:solidFill>
                  <a:schemeClr val="tx1"/>
                </a:solidFill>
              </a:rPr>
              <a:t> </a:t>
            </a:r>
            <a:r>
              <a:rPr lang="es-ES" altLang="en-US" dirty="0" smtClean="0">
                <a:solidFill>
                  <a:schemeClr val="tx1"/>
                </a:solidFill>
              </a:rPr>
              <a:t>es el criterio de </a:t>
            </a:r>
            <a:r>
              <a:rPr lang="es-ES" altLang="en-US" dirty="0" err="1" smtClean="0">
                <a:solidFill>
                  <a:schemeClr val="tx1"/>
                </a:solidFill>
              </a:rPr>
              <a:t>testing</a:t>
            </a:r>
            <a:r>
              <a:rPr lang="es-ES" altLang="en-US" dirty="0" smtClean="0">
                <a:solidFill>
                  <a:schemeClr val="tx1"/>
                </a:solidFill>
              </a:rPr>
              <a:t> más </a:t>
            </a:r>
            <a:r>
              <a:rPr lang="es-ES" altLang="en-US" dirty="0" smtClean="0">
                <a:solidFill>
                  <a:srgbClr val="00B0F0"/>
                </a:solidFill>
              </a:rPr>
              <a:t>potente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¡Y también el más caro!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De largo, es el que necesita más requisitos de </a:t>
            </a:r>
            <a:r>
              <a:rPr lang="es-ES" altLang="en-US" dirty="0" err="1" smtClean="0">
                <a:solidFill>
                  <a:schemeClr val="tx1"/>
                </a:solidFill>
              </a:rPr>
              <a:t>testing</a:t>
            </a:r>
            <a:r>
              <a:rPr lang="es-ES" altLang="en-US" dirty="0" smtClean="0">
                <a:solidFill>
                  <a:schemeClr val="tx1"/>
                </a:solidFill>
              </a:rPr>
              <a:t> (uno por mutante).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Usualmente, también es el que más </a:t>
            </a:r>
            <a:r>
              <a:rPr lang="es-ES" altLang="en-US" dirty="0" err="1" smtClean="0">
                <a:solidFill>
                  <a:schemeClr val="tx1"/>
                </a:solidFill>
              </a:rPr>
              <a:t>tests</a:t>
            </a:r>
            <a:r>
              <a:rPr lang="es-ES" altLang="en-US" dirty="0" smtClean="0">
                <a:solidFill>
                  <a:schemeClr val="tx1"/>
                </a:solidFill>
              </a:rPr>
              <a:t> necesita.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Mutación subsume otros criterios al incluirlos implícitamente como operadores de mutación específicos.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27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8640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BNF </a:t>
            </a:r>
            <a:r>
              <a:rPr lang="es-ES" dirty="0" err="1" smtClean="0">
                <a:solidFill>
                  <a:schemeClr val="tx1"/>
                </a:solidFill>
              </a:rPr>
              <a:t>testing</a:t>
            </a:r>
            <a:r>
              <a:rPr lang="es-ES" dirty="0" smtClean="0">
                <a:solidFill>
                  <a:schemeClr val="tx1"/>
                </a:solidFill>
              </a:rPr>
              <a:t> para compiladores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853497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Testear compiladores es </a:t>
            </a:r>
            <a:r>
              <a:rPr lang="es-ES" altLang="en-US" b="1" dirty="0" smtClean="0">
                <a:solidFill>
                  <a:srgbClr val="FF0000"/>
                </a:solidFill>
              </a:rPr>
              <a:t>MUY DIFÍCIL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chemeClr val="tx1"/>
                </a:solidFill>
              </a:rPr>
              <a:t>Hay millones de programas correctos.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chemeClr val="tx1"/>
                </a:solidFill>
              </a:rPr>
              <a:t>Los compiladores deben reconocer y rechazar los programas incorrectos.</a:t>
            </a: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Los criterios sobre BNF se pueden usar para generar programas que permitan testear las características que los compiladores deben procesar.</a:t>
            </a:r>
          </a:p>
          <a:p>
            <a:pPr marL="0" indent="0"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Esta es una aplicación </a:t>
            </a:r>
            <a:r>
              <a:rPr lang="es-ES" altLang="en-US" dirty="0" smtClean="0">
                <a:solidFill>
                  <a:srgbClr val="00B0F0"/>
                </a:solidFill>
              </a:rPr>
              <a:t>muy especializada </a:t>
            </a:r>
            <a:r>
              <a:rPr lang="es-ES" altLang="en-US" dirty="0" smtClean="0">
                <a:solidFill>
                  <a:schemeClr val="tx1"/>
                </a:solidFill>
              </a:rPr>
              <a:t>y, por tanto, fuera del ámbito de este breve introducción al </a:t>
            </a:r>
            <a:r>
              <a:rPr lang="es-ES" altLang="en-US" dirty="0" err="1" smtClean="0">
                <a:solidFill>
                  <a:schemeClr val="tx1"/>
                </a:solidFill>
              </a:rPr>
              <a:t>testing</a:t>
            </a:r>
            <a:r>
              <a:rPr lang="es-ES" altLang="en-US" dirty="0" smtClean="0">
                <a:solidFill>
                  <a:schemeClr val="tx1"/>
                </a:solidFill>
              </a:rPr>
              <a:t> de software.</a:t>
            </a: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0482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8640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Gramáticas basadas en programas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86403" cy="44635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La aplicación original, y más conocida,  de los métodos de </a:t>
            </a:r>
            <a:r>
              <a:rPr lang="es-ES" altLang="en-US" dirty="0" err="1" smtClean="0">
                <a:solidFill>
                  <a:schemeClr val="tx1"/>
                </a:solidFill>
              </a:rPr>
              <a:t>testing</a:t>
            </a:r>
            <a:r>
              <a:rPr lang="es-ES" altLang="en-US" dirty="0" smtClean="0">
                <a:solidFill>
                  <a:schemeClr val="tx1"/>
                </a:solidFill>
              </a:rPr>
              <a:t> basados en la sintaxis consiste en </a:t>
            </a:r>
            <a:r>
              <a:rPr lang="es-ES" altLang="en-US" dirty="0" smtClean="0">
                <a:solidFill>
                  <a:srgbClr val="00B0F0"/>
                </a:solidFill>
              </a:rPr>
              <a:t>modificar programas</a:t>
            </a:r>
            <a:r>
              <a:rPr lang="es-ES" altLang="en-US" dirty="0" smtClean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Los operadores modifican una </a:t>
            </a:r>
            <a:r>
              <a:rPr lang="es-ES" altLang="en-US" i="1" dirty="0" smtClean="0">
                <a:solidFill>
                  <a:srgbClr val="00B0F0"/>
                </a:solidFill>
              </a:rPr>
              <a:t>cadena básica</a:t>
            </a:r>
            <a:r>
              <a:rPr lang="es-ES" altLang="en-US" dirty="0" smtClean="0">
                <a:solidFill>
                  <a:schemeClr val="tx1"/>
                </a:solidFill>
              </a:rPr>
              <a:t> (programa que testeamos) para crear </a:t>
            </a:r>
            <a:r>
              <a:rPr lang="es-ES" altLang="en-US" dirty="0" smtClean="0">
                <a:solidFill>
                  <a:srgbClr val="00B0F0"/>
                </a:solidFill>
              </a:rPr>
              <a:t>mutantes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Los mutantes deben compilar (deben ser </a:t>
            </a:r>
            <a:r>
              <a:rPr lang="es-ES" altLang="en-US" dirty="0" smtClean="0">
                <a:solidFill>
                  <a:srgbClr val="00B0F0"/>
                </a:solidFill>
              </a:rPr>
              <a:t>cadenas válidas</a:t>
            </a:r>
            <a:r>
              <a:rPr lang="es-ES" altLang="en-US" dirty="0" smtClean="0">
                <a:solidFill>
                  <a:schemeClr val="tx1"/>
                </a:solidFill>
              </a:rPr>
              <a:t>).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Los </a:t>
            </a:r>
            <a:r>
              <a:rPr lang="es-ES" altLang="en-US" dirty="0" smtClean="0">
                <a:solidFill>
                  <a:srgbClr val="00B0F0"/>
                </a:solidFill>
              </a:rPr>
              <a:t>mutantes</a:t>
            </a:r>
            <a:r>
              <a:rPr lang="es-ES" altLang="en-US" dirty="0" smtClean="0">
                <a:solidFill>
                  <a:schemeClr val="tx1"/>
                </a:solidFill>
              </a:rPr>
              <a:t> </a:t>
            </a:r>
            <a:r>
              <a:rPr lang="es-ES" altLang="en-US" dirty="0" smtClean="0">
                <a:solidFill>
                  <a:srgbClr val="00B0F0"/>
                </a:solidFill>
              </a:rPr>
              <a:t>no</a:t>
            </a:r>
            <a:r>
              <a:rPr lang="es-ES" altLang="en-US" dirty="0" smtClean="0">
                <a:solidFill>
                  <a:schemeClr val="tx1"/>
                </a:solidFill>
              </a:rPr>
              <a:t> son </a:t>
            </a:r>
            <a:r>
              <a:rPr lang="es-ES" altLang="en-US" dirty="0" err="1" smtClean="0">
                <a:solidFill>
                  <a:srgbClr val="00B0F0"/>
                </a:solidFill>
              </a:rPr>
              <a:t>tests</a:t>
            </a:r>
            <a:r>
              <a:rPr lang="es-ES" altLang="en-US" dirty="0" smtClean="0">
                <a:solidFill>
                  <a:schemeClr val="tx1"/>
                </a:solidFill>
              </a:rPr>
              <a:t>, pero se usan para encontrar </a:t>
            </a:r>
            <a:r>
              <a:rPr lang="es-ES" altLang="en-US" dirty="0" err="1" smtClean="0">
                <a:solidFill>
                  <a:schemeClr val="tx1"/>
                </a:solidFill>
              </a:rPr>
              <a:t>tests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Tras definir los mutantes, debemos buscar </a:t>
            </a:r>
            <a:r>
              <a:rPr lang="es-ES" altLang="en-US" dirty="0" err="1" smtClean="0">
                <a:solidFill>
                  <a:srgbClr val="00B0F0"/>
                </a:solidFill>
              </a:rPr>
              <a:t>tests</a:t>
            </a:r>
            <a:r>
              <a:rPr lang="es-ES" altLang="en-US" dirty="0" smtClean="0">
                <a:solidFill>
                  <a:srgbClr val="00B0F0"/>
                </a:solidFill>
              </a:rPr>
              <a:t> </a:t>
            </a:r>
            <a:r>
              <a:rPr lang="es-ES" altLang="en-US" dirty="0" smtClean="0">
                <a:solidFill>
                  <a:schemeClr val="tx1"/>
                </a:solidFill>
              </a:rPr>
              <a:t>que provoquen el </a:t>
            </a:r>
            <a:r>
              <a:rPr lang="es-ES" altLang="en-US" dirty="0" smtClean="0">
                <a:solidFill>
                  <a:srgbClr val="00B0F0"/>
                </a:solidFill>
              </a:rPr>
              <a:t>fallo</a:t>
            </a:r>
            <a:r>
              <a:rPr lang="es-ES" altLang="en-US" dirty="0" smtClean="0">
                <a:solidFill>
                  <a:schemeClr val="tx1"/>
                </a:solidFill>
              </a:rPr>
              <a:t> de los </a:t>
            </a:r>
            <a:r>
              <a:rPr lang="es-ES" altLang="en-US" dirty="0" smtClean="0">
                <a:solidFill>
                  <a:srgbClr val="00B0F0"/>
                </a:solidFill>
              </a:rPr>
              <a:t>mutantes</a:t>
            </a:r>
            <a:r>
              <a:rPr lang="es-ES" altLang="en-US" dirty="0" smtClean="0">
                <a:solidFill>
                  <a:schemeClr val="tx1"/>
                </a:solidFill>
              </a:rPr>
              <a:t> al ejecutarlos.</a:t>
            </a: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A este proceso se le llama </a:t>
            </a:r>
            <a:r>
              <a:rPr lang="es-ES" altLang="en-US" i="1" dirty="0" smtClean="0">
                <a:solidFill>
                  <a:srgbClr val="00B0F0"/>
                </a:solidFill>
              </a:rPr>
              <a:t>matar mutantes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  <a:endParaRPr lang="es-ES" altLang="en-U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42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8640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Matar mutantes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781489" cy="44635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Un test </a:t>
            </a:r>
            <a:r>
              <a:rPr lang="es-ES" altLang="en-US" i="1" dirty="0" smtClean="0">
                <a:solidFill>
                  <a:schemeClr val="tx1"/>
                </a:solidFill>
              </a:rPr>
              <a:t>t</a:t>
            </a:r>
            <a:r>
              <a:rPr lang="es-ES" altLang="en-US" dirty="0" smtClean="0">
                <a:solidFill>
                  <a:schemeClr val="tx1"/>
                </a:solidFill>
              </a:rPr>
              <a:t> </a:t>
            </a:r>
            <a:r>
              <a:rPr lang="es-ES" altLang="en-US" dirty="0" smtClean="0">
                <a:solidFill>
                  <a:srgbClr val="00B0F0"/>
                </a:solidFill>
              </a:rPr>
              <a:t>mata</a:t>
            </a:r>
            <a:r>
              <a:rPr lang="es-ES" altLang="en-US" dirty="0" smtClean="0">
                <a:solidFill>
                  <a:schemeClr val="tx1"/>
                </a:solidFill>
              </a:rPr>
              <a:t> a un mutante </a:t>
            </a:r>
            <a:r>
              <a:rPr lang="es-ES" altLang="en-US" i="1" dirty="0" smtClean="0">
                <a:solidFill>
                  <a:schemeClr val="tx1"/>
                </a:solidFill>
              </a:rPr>
              <a:t>m</a:t>
            </a:r>
            <a:r>
              <a:rPr lang="es-ES" altLang="en-US" dirty="0" smtClean="0">
                <a:solidFill>
                  <a:schemeClr val="tx1"/>
                </a:solidFill>
              </a:rPr>
              <a:t> de un cadena básica (programa) </a:t>
            </a:r>
            <a:r>
              <a:rPr lang="es-ES" altLang="en-US" i="1" dirty="0" smtClean="0">
                <a:solidFill>
                  <a:schemeClr val="tx1"/>
                </a:solidFill>
              </a:rPr>
              <a:t>P </a:t>
            </a:r>
            <a:r>
              <a:rPr lang="es-ES" altLang="en-US" dirty="0" err="1" smtClean="0">
                <a:solidFill>
                  <a:schemeClr val="tx1"/>
                </a:solidFill>
              </a:rPr>
              <a:t>sii</a:t>
            </a:r>
            <a:r>
              <a:rPr lang="es-ES" altLang="en-US" dirty="0" smtClean="0">
                <a:solidFill>
                  <a:schemeClr val="tx1"/>
                </a:solidFill>
              </a:rPr>
              <a:t> el output observado al aplicar </a:t>
            </a:r>
            <a:r>
              <a:rPr lang="es-ES" altLang="en-US" i="1" dirty="0" smtClean="0">
                <a:solidFill>
                  <a:schemeClr val="tx1"/>
                </a:solidFill>
              </a:rPr>
              <a:t>t</a:t>
            </a:r>
            <a:r>
              <a:rPr lang="es-ES" altLang="en-US" dirty="0" smtClean="0">
                <a:solidFill>
                  <a:schemeClr val="tx1"/>
                </a:solidFill>
              </a:rPr>
              <a:t> a </a:t>
            </a:r>
            <a:r>
              <a:rPr lang="es-ES" altLang="en-US" i="1" dirty="0" smtClean="0">
                <a:solidFill>
                  <a:schemeClr val="tx1"/>
                </a:solidFill>
              </a:rPr>
              <a:t>m</a:t>
            </a:r>
            <a:r>
              <a:rPr lang="es-ES" altLang="en-US" dirty="0" smtClean="0">
                <a:solidFill>
                  <a:schemeClr val="tx1"/>
                </a:solidFill>
              </a:rPr>
              <a:t> es distinto del resultante de aplicar </a:t>
            </a:r>
            <a:r>
              <a:rPr lang="es-ES" altLang="en-US" i="1" dirty="0" smtClean="0">
                <a:solidFill>
                  <a:schemeClr val="tx1"/>
                </a:solidFill>
              </a:rPr>
              <a:t>t</a:t>
            </a:r>
            <a:r>
              <a:rPr lang="es-ES" altLang="en-US" dirty="0" smtClean="0">
                <a:solidFill>
                  <a:schemeClr val="tx1"/>
                </a:solidFill>
              </a:rPr>
              <a:t> a </a:t>
            </a:r>
            <a:r>
              <a:rPr lang="es-ES" altLang="en-US" i="1" dirty="0" smtClean="0">
                <a:solidFill>
                  <a:schemeClr val="tx1"/>
                </a:solidFill>
              </a:rPr>
              <a:t>P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Si los operadores de mutación se diseñan bien entonces los </a:t>
            </a:r>
            <a:r>
              <a:rPr lang="es-ES" altLang="en-US" dirty="0" err="1" smtClean="0">
                <a:solidFill>
                  <a:schemeClr val="tx1"/>
                </a:solidFill>
              </a:rPr>
              <a:t>tests</a:t>
            </a:r>
            <a:r>
              <a:rPr lang="es-ES" altLang="en-US" dirty="0" smtClean="0">
                <a:solidFill>
                  <a:schemeClr val="tx1"/>
                </a:solidFill>
              </a:rPr>
              <a:t> resultantes suelen ser muy potentes.</a:t>
            </a: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Se deben definir operadores distintos para distintos lenguajes de programación y distintos objetivos.</a:t>
            </a: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Los </a:t>
            </a:r>
            <a:r>
              <a:rPr lang="es-ES" altLang="en-US" dirty="0" err="1" smtClean="0">
                <a:solidFill>
                  <a:schemeClr val="tx1"/>
                </a:solidFill>
              </a:rPr>
              <a:t>testeadores</a:t>
            </a:r>
            <a:r>
              <a:rPr lang="es-ES" altLang="en-US" dirty="0" smtClean="0">
                <a:solidFill>
                  <a:schemeClr val="tx1"/>
                </a:solidFill>
              </a:rPr>
              <a:t> </a:t>
            </a:r>
            <a:r>
              <a:rPr lang="es-ES" altLang="en-US" dirty="0" smtClean="0">
                <a:solidFill>
                  <a:srgbClr val="00B0F0"/>
                </a:solidFill>
              </a:rPr>
              <a:t>añaden</a:t>
            </a:r>
            <a:r>
              <a:rPr lang="es-ES" altLang="en-US" dirty="0" smtClean="0">
                <a:solidFill>
                  <a:schemeClr val="tx1"/>
                </a:solidFill>
              </a:rPr>
              <a:t> </a:t>
            </a:r>
            <a:r>
              <a:rPr lang="es-ES" altLang="en-US" dirty="0" err="1" smtClean="0">
                <a:solidFill>
                  <a:schemeClr val="tx1"/>
                </a:solidFill>
              </a:rPr>
              <a:t>tests</a:t>
            </a:r>
            <a:r>
              <a:rPr lang="es-ES" altLang="en-US" dirty="0" smtClean="0">
                <a:solidFill>
                  <a:schemeClr val="tx1"/>
                </a:solidFill>
              </a:rPr>
              <a:t> hasta que se </a:t>
            </a:r>
            <a:r>
              <a:rPr lang="es-ES" altLang="en-US" dirty="0" smtClean="0">
                <a:solidFill>
                  <a:srgbClr val="00B0F0"/>
                </a:solidFill>
              </a:rPr>
              <a:t>matan</a:t>
            </a:r>
            <a:r>
              <a:rPr lang="es-ES" altLang="en-US" dirty="0" smtClean="0">
                <a:solidFill>
                  <a:schemeClr val="tx1"/>
                </a:solidFill>
              </a:rPr>
              <a:t> </a:t>
            </a:r>
            <a:r>
              <a:rPr lang="es-ES" altLang="en-US" dirty="0" smtClean="0">
                <a:solidFill>
                  <a:srgbClr val="00B0F0"/>
                </a:solidFill>
              </a:rPr>
              <a:t>todos</a:t>
            </a:r>
            <a:r>
              <a:rPr lang="es-ES" altLang="en-US" dirty="0" smtClean="0">
                <a:solidFill>
                  <a:schemeClr val="tx1"/>
                </a:solidFill>
              </a:rPr>
              <a:t> los mutantes.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rgbClr val="00B0F0"/>
                </a:solidFill>
              </a:rPr>
              <a:t>Mutante muerto</a:t>
            </a:r>
            <a:r>
              <a:rPr lang="es-ES" altLang="en-US" sz="2000" dirty="0" smtClean="0">
                <a:solidFill>
                  <a:schemeClr val="tx1"/>
                </a:solidFill>
              </a:rPr>
              <a:t>: Muere por un test.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rgbClr val="00B0F0"/>
                </a:solidFill>
              </a:rPr>
              <a:t>Mutante abortado</a:t>
            </a:r>
            <a:r>
              <a:rPr lang="es-ES" altLang="en-US" sz="2000" dirty="0" smtClean="0">
                <a:solidFill>
                  <a:schemeClr val="tx1"/>
                </a:solidFill>
              </a:rPr>
              <a:t>: Sintácticamente ilegal.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rgbClr val="00B0F0"/>
                </a:solidFill>
              </a:rPr>
              <a:t>Mutante trivial</a:t>
            </a:r>
            <a:r>
              <a:rPr lang="es-ES" altLang="en-US" sz="2000" dirty="0" smtClean="0">
                <a:solidFill>
                  <a:schemeClr val="tx1"/>
                </a:solidFill>
              </a:rPr>
              <a:t>: Lo mata casi cualquier test.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rgbClr val="00B0F0"/>
                </a:solidFill>
              </a:rPr>
              <a:t>Mutante equivalente</a:t>
            </a:r>
            <a:r>
              <a:rPr lang="es-ES" altLang="en-US" sz="2000" dirty="0" smtClean="0">
                <a:solidFill>
                  <a:schemeClr val="tx1"/>
                </a:solidFill>
              </a:rPr>
              <a:t>: Ningún test lo puede matar (mismo comportamiento que el original).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1478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8640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Ejemplo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09739" y="1719263"/>
            <a:ext cx="2744787" cy="3785652"/>
          </a:xfrm>
          <a:prstGeom prst="rect">
            <a:avLst/>
          </a:prstGeom>
          <a:solidFill>
            <a:srgbClr val="00206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zh-CN" u="sng" dirty="0" err="1" smtClean="0">
                <a:latin typeface="+mn-lt"/>
                <a:ea typeface="宋体" pitchFamily="2" charset="-122"/>
              </a:rPr>
              <a:t>Método</a:t>
            </a:r>
            <a:r>
              <a:rPr lang="en-US" altLang="zh-CN" u="sng" dirty="0" smtClean="0">
                <a:latin typeface="+mn-lt"/>
                <a:ea typeface="宋体" pitchFamily="2" charset="-122"/>
              </a:rPr>
              <a:t> original</a:t>
            </a:r>
            <a:endParaRPr lang="en-US" altLang="zh-CN" u="sng" dirty="0">
              <a:latin typeface="+mn-lt"/>
              <a:ea typeface="宋体" pitchFamily="2" charset="-122"/>
            </a:endParaRPr>
          </a:p>
          <a:p>
            <a:endParaRPr lang="en-US" altLang="zh-CN" dirty="0">
              <a:latin typeface="+mn-lt"/>
              <a:ea typeface="宋体" pitchFamily="2" charset="-122"/>
            </a:endParaRPr>
          </a:p>
          <a:p>
            <a:r>
              <a:rPr lang="en-US" altLang="zh-CN" dirty="0" err="1">
                <a:solidFill>
                  <a:srgbClr val="FFFF00"/>
                </a:solidFill>
                <a:latin typeface="+mn-lt"/>
                <a:ea typeface="宋体" pitchFamily="2" charset="-122"/>
              </a:rPr>
              <a:t>int</a:t>
            </a: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Min (</a:t>
            </a:r>
            <a:r>
              <a:rPr lang="en-US" altLang="zh-CN" dirty="0" err="1">
                <a:solidFill>
                  <a:srgbClr val="FFFF00"/>
                </a:solidFill>
                <a:latin typeface="+mn-lt"/>
                <a:ea typeface="宋体" pitchFamily="2" charset="-122"/>
              </a:rPr>
              <a:t>int</a:t>
            </a: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A, </a:t>
            </a:r>
            <a:r>
              <a:rPr lang="en-US" altLang="zh-CN" dirty="0" err="1">
                <a:solidFill>
                  <a:srgbClr val="FFFF00"/>
                </a:solidFill>
                <a:latin typeface="+mn-lt"/>
                <a:ea typeface="宋体" pitchFamily="2" charset="-122"/>
              </a:rPr>
              <a:t>int</a:t>
            </a: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B)</a:t>
            </a:r>
          </a:p>
          <a:p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{</a:t>
            </a:r>
          </a:p>
          <a:p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       </a:t>
            </a:r>
            <a:r>
              <a:rPr lang="en-US" altLang="zh-CN" dirty="0" err="1">
                <a:solidFill>
                  <a:srgbClr val="FFFF00"/>
                </a:solidFill>
                <a:latin typeface="+mn-lt"/>
                <a:ea typeface="宋体" pitchFamily="2" charset="-122"/>
              </a:rPr>
              <a:t>int</a:t>
            </a: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</a:t>
            </a:r>
            <a:r>
              <a:rPr lang="en-US" altLang="zh-CN" dirty="0" err="1">
                <a:solidFill>
                  <a:srgbClr val="FFFF00"/>
                </a:solidFill>
                <a:latin typeface="+mn-lt"/>
                <a:ea typeface="宋体" pitchFamily="2" charset="-122"/>
              </a:rPr>
              <a:t>minVal</a:t>
            </a: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;</a:t>
            </a:r>
          </a:p>
          <a:p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       </a:t>
            </a:r>
            <a:r>
              <a:rPr lang="en-US" altLang="zh-CN" dirty="0" err="1">
                <a:solidFill>
                  <a:srgbClr val="FFFF00"/>
                </a:solidFill>
                <a:latin typeface="+mn-lt"/>
                <a:ea typeface="宋体" pitchFamily="2" charset="-122"/>
              </a:rPr>
              <a:t>minVal</a:t>
            </a: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= A;</a:t>
            </a:r>
          </a:p>
          <a:p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       if (B &lt; A)</a:t>
            </a:r>
          </a:p>
          <a:p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       {</a:t>
            </a:r>
          </a:p>
          <a:p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            </a:t>
            </a:r>
            <a:r>
              <a:rPr lang="en-US" altLang="zh-CN" dirty="0" err="1">
                <a:solidFill>
                  <a:srgbClr val="FFFF00"/>
                </a:solidFill>
                <a:latin typeface="+mn-lt"/>
                <a:ea typeface="宋体" pitchFamily="2" charset="-122"/>
              </a:rPr>
              <a:t>minVal</a:t>
            </a: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= B; </a:t>
            </a:r>
          </a:p>
          <a:p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        }</a:t>
            </a:r>
          </a:p>
          <a:p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        return (</a:t>
            </a:r>
            <a:r>
              <a:rPr lang="en-US" altLang="zh-CN" dirty="0" err="1">
                <a:solidFill>
                  <a:srgbClr val="FFFF00"/>
                </a:solidFill>
                <a:latin typeface="+mn-lt"/>
                <a:ea typeface="宋体" pitchFamily="2" charset="-122"/>
              </a:rPr>
              <a:t>minVal</a:t>
            </a: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);</a:t>
            </a:r>
          </a:p>
          <a:p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} // end Min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820319" y="739774"/>
            <a:ext cx="4459288" cy="5632311"/>
          </a:xfrm>
          <a:prstGeom prst="rect">
            <a:avLst/>
          </a:prstGeom>
          <a:solidFill>
            <a:srgbClr val="00206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zh-CN" u="sng" dirty="0" err="1" smtClean="0">
                <a:latin typeface="+mn-lt"/>
                <a:ea typeface="宋体" pitchFamily="2" charset="-122"/>
              </a:rPr>
              <a:t>Métodos</a:t>
            </a:r>
            <a:r>
              <a:rPr lang="en-US" altLang="zh-CN" u="sng" dirty="0" smtClean="0">
                <a:latin typeface="+mn-lt"/>
                <a:ea typeface="宋体" pitchFamily="2" charset="-122"/>
              </a:rPr>
              <a:t> </a:t>
            </a:r>
            <a:r>
              <a:rPr lang="en-US" altLang="zh-CN" u="sng" dirty="0" err="1" smtClean="0">
                <a:latin typeface="+mn-lt"/>
                <a:ea typeface="宋体" pitchFamily="2" charset="-122"/>
              </a:rPr>
              <a:t>mutados</a:t>
            </a:r>
            <a:endParaRPr lang="en-US" altLang="zh-CN" u="sng" dirty="0">
              <a:latin typeface="+mn-lt"/>
              <a:ea typeface="宋体" pitchFamily="2" charset="-122"/>
            </a:endParaRPr>
          </a:p>
          <a:p>
            <a:endParaRPr lang="en-US" altLang="zh-CN" dirty="0">
              <a:latin typeface="+mn-lt"/>
              <a:ea typeface="宋体" pitchFamily="2" charset="-122"/>
            </a:endParaRPr>
          </a:p>
          <a:p>
            <a:r>
              <a:rPr lang="en-US" altLang="zh-CN" dirty="0" err="1">
                <a:solidFill>
                  <a:srgbClr val="FFFF00"/>
                </a:solidFill>
                <a:latin typeface="+mn-lt"/>
                <a:ea typeface="宋体" pitchFamily="2" charset="-122"/>
              </a:rPr>
              <a:t>int</a:t>
            </a: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Min (</a:t>
            </a:r>
            <a:r>
              <a:rPr lang="en-US" altLang="zh-CN" dirty="0" err="1">
                <a:solidFill>
                  <a:srgbClr val="FFFF00"/>
                </a:solidFill>
                <a:latin typeface="+mn-lt"/>
                <a:ea typeface="宋体" pitchFamily="2" charset="-122"/>
              </a:rPr>
              <a:t>int</a:t>
            </a: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A, </a:t>
            </a:r>
            <a:r>
              <a:rPr lang="en-US" altLang="zh-CN" dirty="0" err="1">
                <a:solidFill>
                  <a:srgbClr val="FFFF00"/>
                </a:solidFill>
                <a:latin typeface="+mn-lt"/>
                <a:ea typeface="宋体" pitchFamily="2" charset="-122"/>
              </a:rPr>
              <a:t>int</a:t>
            </a: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B)</a:t>
            </a:r>
          </a:p>
          <a:p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{</a:t>
            </a:r>
          </a:p>
          <a:p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       </a:t>
            </a:r>
            <a:r>
              <a:rPr lang="en-US" altLang="zh-CN" dirty="0" err="1">
                <a:solidFill>
                  <a:srgbClr val="FFFF00"/>
                </a:solidFill>
                <a:latin typeface="+mn-lt"/>
                <a:ea typeface="宋体" pitchFamily="2" charset="-122"/>
              </a:rPr>
              <a:t>int</a:t>
            </a: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</a:t>
            </a:r>
            <a:r>
              <a:rPr lang="en-US" altLang="zh-CN" dirty="0" err="1">
                <a:solidFill>
                  <a:srgbClr val="FFFF00"/>
                </a:solidFill>
                <a:latin typeface="+mn-lt"/>
                <a:ea typeface="宋体" pitchFamily="2" charset="-122"/>
              </a:rPr>
              <a:t>minVal</a:t>
            </a: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;</a:t>
            </a:r>
          </a:p>
          <a:p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       </a:t>
            </a:r>
            <a:r>
              <a:rPr lang="en-US" altLang="zh-CN" dirty="0" err="1">
                <a:solidFill>
                  <a:srgbClr val="FFFF00"/>
                </a:solidFill>
                <a:latin typeface="+mn-lt"/>
                <a:ea typeface="宋体" pitchFamily="2" charset="-122"/>
              </a:rPr>
              <a:t>minVal</a:t>
            </a: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= A;</a:t>
            </a:r>
          </a:p>
          <a:p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∆ 1  </a:t>
            </a:r>
            <a:r>
              <a:rPr lang="en-US" altLang="zh-CN" dirty="0" err="1">
                <a:solidFill>
                  <a:schemeClr val="bg1"/>
                </a:solidFill>
                <a:latin typeface="+mn-lt"/>
                <a:ea typeface="宋体" pitchFamily="2" charset="-122"/>
              </a:rPr>
              <a:t>minVal</a:t>
            </a:r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 = B;</a:t>
            </a:r>
          </a:p>
          <a:p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       if (B &lt; A)</a:t>
            </a:r>
          </a:p>
          <a:p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∆ 2  if (B </a:t>
            </a:r>
            <a:r>
              <a:rPr lang="en-US" altLang="zh-CN" i="1" dirty="0">
                <a:solidFill>
                  <a:schemeClr val="bg1"/>
                </a:solidFill>
                <a:latin typeface="+mn-lt"/>
                <a:ea typeface="宋体" pitchFamily="2" charset="-122"/>
              </a:rPr>
              <a:t>&gt; </a:t>
            </a:r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A)</a:t>
            </a:r>
          </a:p>
          <a:p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∆ 3  if (B &lt; </a:t>
            </a:r>
            <a:r>
              <a:rPr lang="en-US" altLang="zh-CN" dirty="0" err="1">
                <a:solidFill>
                  <a:schemeClr val="bg1"/>
                </a:solidFill>
                <a:latin typeface="+mn-lt"/>
                <a:ea typeface="宋体" pitchFamily="2" charset="-122"/>
              </a:rPr>
              <a:t>minVal</a:t>
            </a:r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)</a:t>
            </a:r>
          </a:p>
          <a:p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       {</a:t>
            </a:r>
          </a:p>
          <a:p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               </a:t>
            </a:r>
            <a:r>
              <a:rPr lang="en-US" altLang="zh-CN" dirty="0" err="1">
                <a:solidFill>
                  <a:srgbClr val="FFFF00"/>
                </a:solidFill>
                <a:latin typeface="+mn-lt"/>
                <a:ea typeface="宋体" pitchFamily="2" charset="-122"/>
              </a:rPr>
              <a:t>minVal</a:t>
            </a: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= B;</a:t>
            </a:r>
          </a:p>
          <a:p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∆ 4          Bomb ();</a:t>
            </a:r>
          </a:p>
          <a:p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∆ 5          </a:t>
            </a:r>
            <a:r>
              <a:rPr lang="en-US" altLang="zh-CN" dirty="0" err="1">
                <a:solidFill>
                  <a:schemeClr val="bg1"/>
                </a:solidFill>
                <a:latin typeface="+mn-lt"/>
                <a:ea typeface="宋体" pitchFamily="2" charset="-122"/>
              </a:rPr>
              <a:t>minVal</a:t>
            </a:r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 = A;</a:t>
            </a:r>
          </a:p>
          <a:p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∆ 6          </a:t>
            </a:r>
            <a:r>
              <a:rPr lang="en-US" altLang="zh-CN" dirty="0" err="1">
                <a:solidFill>
                  <a:schemeClr val="bg1"/>
                </a:solidFill>
                <a:latin typeface="+mn-lt"/>
                <a:ea typeface="宋体" pitchFamily="2" charset="-122"/>
              </a:rPr>
              <a:t>minVal</a:t>
            </a:r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 = </a:t>
            </a:r>
            <a:r>
              <a:rPr lang="en-US" altLang="zh-CN" dirty="0" err="1">
                <a:solidFill>
                  <a:schemeClr val="bg1"/>
                </a:solidFill>
                <a:latin typeface="+mn-lt"/>
                <a:ea typeface="宋体" pitchFamily="2" charset="-122"/>
              </a:rPr>
              <a:t>failOnZero</a:t>
            </a:r>
            <a:r>
              <a:rPr lang="en-US" altLang="zh-CN" dirty="0">
                <a:solidFill>
                  <a:schemeClr val="bg1"/>
                </a:solidFill>
                <a:latin typeface="+mn-lt"/>
                <a:ea typeface="宋体" pitchFamily="2" charset="-122"/>
              </a:rPr>
              <a:t> (B);</a:t>
            </a:r>
          </a:p>
          <a:p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       }</a:t>
            </a:r>
          </a:p>
          <a:p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        return (</a:t>
            </a:r>
            <a:r>
              <a:rPr lang="en-US" altLang="zh-CN" dirty="0" err="1">
                <a:solidFill>
                  <a:srgbClr val="FFFF00"/>
                </a:solidFill>
                <a:latin typeface="+mn-lt"/>
                <a:ea typeface="宋体" pitchFamily="2" charset="-122"/>
              </a:rPr>
              <a:t>minVal</a:t>
            </a:r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);</a:t>
            </a:r>
          </a:p>
          <a:p>
            <a:r>
              <a:rPr lang="en-US" altLang="zh-CN" dirty="0">
                <a:solidFill>
                  <a:srgbClr val="FFFF00"/>
                </a:solidFill>
                <a:latin typeface="+mn-lt"/>
                <a:ea typeface="宋体" pitchFamily="2" charset="-122"/>
              </a:rPr>
              <a:t>} // end Min</a:t>
            </a:r>
          </a:p>
        </p:txBody>
      </p:sp>
      <p:grpSp>
        <p:nvGrpSpPr>
          <p:cNvPr id="11" name="Group 7"/>
          <p:cNvGrpSpPr>
            <a:grpSpLocks/>
          </p:cNvGrpSpPr>
          <p:nvPr/>
        </p:nvGrpSpPr>
        <p:grpSpPr bwMode="auto">
          <a:xfrm>
            <a:off x="591048" y="4169024"/>
            <a:ext cx="3213101" cy="2476500"/>
            <a:chOff x="501" y="2417"/>
            <a:chExt cx="2024" cy="1560"/>
          </a:xfrm>
          <a:solidFill>
            <a:srgbClr val="002060"/>
          </a:solidFill>
        </p:grpSpPr>
        <p:sp>
          <p:nvSpPr>
            <p:cNvPr id="23" name="Text Box 5"/>
            <p:cNvSpPr txBox="1">
              <a:spLocks noChangeArrowheads="1"/>
            </p:cNvSpPr>
            <p:nvPr/>
          </p:nvSpPr>
          <p:spPr bwMode="auto">
            <a:xfrm>
              <a:off x="501" y="3240"/>
              <a:ext cx="1940" cy="737"/>
            </a:xfrm>
            <a:prstGeom prst="rect">
              <a:avLst/>
            </a:prstGeom>
            <a:solidFill>
              <a:srgbClr val="0070C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0" dirty="0">
                  <a:solidFill>
                    <a:schemeClr val="bg1"/>
                  </a:solidFill>
                  <a:latin typeface="+mn-lt"/>
                </a:rPr>
                <a:t>6 </a:t>
              </a:r>
              <a:r>
                <a:rPr lang="en-US" altLang="en-US" b="0" dirty="0" err="1" smtClean="0">
                  <a:solidFill>
                    <a:schemeClr val="bg1"/>
                  </a:solidFill>
                  <a:latin typeface="+mn-lt"/>
                </a:rPr>
                <a:t>mutantes</a:t>
              </a:r>
              <a:endParaRPr lang="en-US" altLang="en-US" b="0" dirty="0">
                <a:solidFill>
                  <a:schemeClr val="bg1"/>
                </a:solidFill>
                <a:latin typeface="+mn-lt"/>
              </a:endParaRPr>
            </a:p>
            <a:p>
              <a:pPr>
                <a:spcBef>
                  <a:spcPct val="50000"/>
                </a:spcBef>
              </a:pPr>
              <a:r>
                <a:rPr lang="en-US" altLang="en-US" b="0" dirty="0" err="1" smtClean="0">
                  <a:solidFill>
                    <a:schemeClr val="bg1"/>
                  </a:solidFill>
                  <a:latin typeface="+mn-lt"/>
                </a:rPr>
                <a:t>Cada</a:t>
              </a:r>
              <a:r>
                <a:rPr lang="en-US" altLang="en-US" b="0" dirty="0" smtClean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en-US" altLang="en-US" b="0" dirty="0" err="1" smtClean="0">
                  <a:solidFill>
                    <a:schemeClr val="bg1"/>
                  </a:solidFill>
                  <a:latin typeface="+mn-lt"/>
                </a:rPr>
                <a:t>uno</a:t>
              </a:r>
              <a:r>
                <a:rPr lang="en-US" altLang="en-US" b="0" dirty="0" smtClean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en-US" altLang="en-US" b="0" dirty="0" err="1" smtClean="0">
                  <a:solidFill>
                    <a:schemeClr val="bg1"/>
                  </a:solidFill>
                  <a:latin typeface="+mn-lt"/>
                </a:rPr>
                <a:t>representa</a:t>
              </a:r>
              <a:r>
                <a:rPr lang="en-US" altLang="en-US" b="0" dirty="0" smtClean="0">
                  <a:solidFill>
                    <a:schemeClr val="bg1"/>
                  </a:solidFill>
                  <a:latin typeface="+mn-lt"/>
                </a:rPr>
                <a:t> un </a:t>
              </a:r>
              <a:r>
                <a:rPr lang="en-US" altLang="en-US" b="0" dirty="0" err="1" smtClean="0">
                  <a:solidFill>
                    <a:schemeClr val="bg1"/>
                  </a:solidFill>
                  <a:latin typeface="+mn-lt"/>
                </a:rPr>
                <a:t>programa</a:t>
              </a:r>
              <a:r>
                <a:rPr lang="en-US" altLang="en-US" b="0" dirty="0" smtClean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en-US" altLang="en-US" b="0" dirty="0" err="1" smtClean="0">
                  <a:solidFill>
                    <a:schemeClr val="bg1"/>
                  </a:solidFill>
                  <a:latin typeface="+mn-lt"/>
                </a:rPr>
                <a:t>distinto</a:t>
              </a:r>
              <a:endParaRPr lang="en-US" altLang="en-US" b="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24" name="Line 6"/>
            <p:cNvSpPr>
              <a:spLocks noChangeShapeType="1"/>
            </p:cNvSpPr>
            <p:nvPr/>
          </p:nvSpPr>
          <p:spPr bwMode="auto">
            <a:xfrm flipV="1">
              <a:off x="1822" y="2417"/>
              <a:ext cx="703" cy="823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 b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12" name="Group 19"/>
          <p:cNvGrpSpPr>
            <a:grpSpLocks/>
          </p:cNvGrpSpPr>
          <p:nvPr/>
        </p:nvGrpSpPr>
        <p:grpSpPr bwMode="auto">
          <a:xfrm>
            <a:off x="4953796" y="1687486"/>
            <a:ext cx="3394076" cy="3109915"/>
            <a:chOff x="3427" y="1080"/>
            <a:chExt cx="2138" cy="1959"/>
          </a:xfrm>
          <a:solidFill>
            <a:srgbClr val="0070C0"/>
          </a:solidFill>
        </p:grpSpPr>
        <p:sp>
          <p:nvSpPr>
            <p:cNvPr id="19" name="Text Box 9"/>
            <p:cNvSpPr txBox="1">
              <a:spLocks noChangeArrowheads="1"/>
            </p:cNvSpPr>
            <p:nvPr/>
          </p:nvSpPr>
          <p:spPr bwMode="auto">
            <a:xfrm>
              <a:off x="4154" y="1080"/>
              <a:ext cx="1411" cy="407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z="1800" b="0" i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Sustituir</a:t>
              </a:r>
              <a:r>
                <a:rPr lang="en-US" sz="1800" b="0" i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 </a:t>
              </a:r>
              <a:r>
                <a:rPr lang="en-US" sz="1800" b="0" i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una</a:t>
              </a:r>
              <a:r>
                <a:rPr lang="en-US" sz="1800" b="0" i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 variable con </a:t>
              </a:r>
              <a:r>
                <a:rPr lang="en-US" sz="1800" b="0" i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otra</a:t>
              </a:r>
              <a:endParaRPr lang="en-US" sz="1800" b="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endParaRPr>
            </a:p>
          </p:txBody>
        </p:sp>
        <p:sp>
          <p:nvSpPr>
            <p:cNvPr id="20" name="Line 13"/>
            <p:cNvSpPr>
              <a:spLocks noChangeShapeType="1"/>
            </p:cNvSpPr>
            <p:nvPr/>
          </p:nvSpPr>
          <p:spPr bwMode="auto">
            <a:xfrm flipH="1">
              <a:off x="3427" y="1217"/>
              <a:ext cx="727" cy="518"/>
            </a:xfrm>
            <a:prstGeom prst="line">
              <a:avLst/>
            </a:prstGeom>
            <a:grp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x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 sz="1800" b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21" name="Line 14"/>
            <p:cNvSpPr>
              <a:spLocks noChangeShapeType="1"/>
            </p:cNvSpPr>
            <p:nvPr/>
          </p:nvSpPr>
          <p:spPr bwMode="auto">
            <a:xfrm flipH="1">
              <a:off x="3668" y="1332"/>
              <a:ext cx="479" cy="906"/>
            </a:xfrm>
            <a:prstGeom prst="line">
              <a:avLst/>
            </a:prstGeom>
            <a:grp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x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 sz="1800" b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22" name="Line 15"/>
            <p:cNvSpPr>
              <a:spLocks noChangeShapeType="1"/>
            </p:cNvSpPr>
            <p:nvPr/>
          </p:nvSpPr>
          <p:spPr bwMode="auto">
            <a:xfrm flipH="1">
              <a:off x="4019" y="1426"/>
              <a:ext cx="135" cy="1613"/>
            </a:xfrm>
            <a:prstGeom prst="line">
              <a:avLst/>
            </a:prstGeom>
            <a:grp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x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 sz="1800" b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13" name="Group 20"/>
          <p:cNvGrpSpPr>
            <a:grpSpLocks/>
          </p:cNvGrpSpPr>
          <p:nvPr/>
        </p:nvGrpSpPr>
        <p:grpSpPr bwMode="auto">
          <a:xfrm>
            <a:off x="4953904" y="2706660"/>
            <a:ext cx="3517901" cy="598488"/>
            <a:chOff x="3412" y="1644"/>
            <a:chExt cx="2216" cy="377"/>
          </a:xfrm>
          <a:solidFill>
            <a:srgbClr val="0070C0"/>
          </a:solidFill>
        </p:grpSpPr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4217" y="1644"/>
              <a:ext cx="1411" cy="233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z="1800" b="0" i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Sustituir</a:t>
              </a:r>
              <a:r>
                <a:rPr lang="en-US" sz="1800" b="0" i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 </a:t>
              </a:r>
              <a:r>
                <a:rPr lang="en-US" sz="1800" b="0" i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operador</a:t>
              </a:r>
              <a:endParaRPr lang="en-US" sz="1800" b="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endParaRPr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H="1">
              <a:off x="3412" y="1734"/>
              <a:ext cx="820" cy="287"/>
            </a:xfrm>
            <a:prstGeom prst="line">
              <a:avLst/>
            </a:prstGeom>
            <a:grp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x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 sz="1800" b="0">
                <a:latin typeface="+mn-lt"/>
              </a:endParaRPr>
            </a:p>
          </p:txBody>
        </p:sp>
      </p:grpSp>
      <p:grpSp>
        <p:nvGrpSpPr>
          <p:cNvPr id="14" name="Group 22"/>
          <p:cNvGrpSpPr>
            <a:grpSpLocks/>
          </p:cNvGrpSpPr>
          <p:nvPr/>
        </p:nvGrpSpPr>
        <p:grpSpPr bwMode="auto">
          <a:xfrm>
            <a:off x="6468924" y="4088067"/>
            <a:ext cx="2466976" cy="1016001"/>
            <a:chOff x="4011" y="2600"/>
            <a:chExt cx="1554" cy="640"/>
          </a:xfrm>
          <a:solidFill>
            <a:srgbClr val="0070C0"/>
          </a:solidFill>
        </p:grpSpPr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4322" y="2600"/>
              <a:ext cx="1243" cy="582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z="1800" b="0" i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Fallo</a:t>
              </a:r>
              <a:r>
                <a:rPr lang="en-US" sz="1800" b="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 </a:t>
              </a:r>
              <a:r>
                <a:rPr lang="en-US" sz="1800" b="0" i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inmediato</a:t>
              </a:r>
              <a:r>
                <a:rPr lang="en-US" sz="1800" b="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 </a:t>
              </a:r>
              <a:r>
                <a:rPr lang="en-US" sz="1800" b="0" i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si</a:t>
              </a:r>
              <a:r>
                <a:rPr lang="en-US" sz="1800" b="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 </a:t>
              </a:r>
              <a:r>
                <a:rPr lang="en-US" sz="1800" b="0" i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B</a:t>
              </a:r>
              <a:r>
                <a:rPr lang="en-US" sz="1800" b="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==</a:t>
              </a:r>
              <a:r>
                <a:rPr lang="en-US" sz="1800" b="0" i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0, </a:t>
              </a:r>
              <a:r>
                <a:rPr lang="en-US" sz="1800" b="0" i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sino</a:t>
              </a:r>
              <a:r>
                <a:rPr lang="en-US" sz="1800" b="0" i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 no </a:t>
              </a:r>
              <a:r>
                <a:rPr lang="en-US" sz="1800" b="0" i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hace</a:t>
              </a:r>
              <a:r>
                <a:rPr lang="en-US" sz="1800" b="0" i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 nada</a:t>
              </a:r>
              <a:endParaRPr lang="en-US" sz="1800" b="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endParaRPr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 flipH="1">
              <a:off x="4011" y="2816"/>
              <a:ext cx="316" cy="424"/>
            </a:xfrm>
            <a:prstGeom prst="line">
              <a:avLst/>
            </a:prstGeom>
            <a:grp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  <a:ex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rgbClr val="FAFD00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 sz="1800" b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6437678" y="3286636"/>
            <a:ext cx="2239962" cy="646331"/>
          </a:xfrm>
          <a:prstGeom prst="rect">
            <a:avLst/>
          </a:prstGeom>
          <a:solidFill>
            <a:srgbClr val="0070C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b="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Fallo</a:t>
            </a:r>
            <a:r>
              <a:rPr lang="en-US" sz="1800" b="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1800" b="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inmediato</a:t>
            </a:r>
            <a:r>
              <a:rPr lang="en-US" sz="1800" b="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1800" b="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si</a:t>
            </a:r>
            <a:r>
              <a:rPr lang="en-US" sz="1800" b="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se </a:t>
            </a:r>
            <a:r>
              <a:rPr lang="en-US" sz="1800" b="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alcanza</a:t>
            </a:r>
            <a:endParaRPr lang="en-US" sz="1800" b="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 flipH="1">
            <a:off x="5418931" y="3613661"/>
            <a:ext cx="1010309" cy="948813"/>
          </a:xfrm>
          <a:prstGeom prst="line">
            <a:avLst/>
          </a:prstGeom>
          <a:solidFill>
            <a:srgbClr val="002060"/>
          </a:solidFill>
          <a:ln w="28575">
            <a:solidFill>
              <a:schemeClr val="bg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FAFD00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 b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475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8640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Criterios de cobertura basado en sintaxis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2509621"/>
            <a:ext cx="7853497" cy="33594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El modelo RIPR que vimos en la introducción de la asignatura se adapta a este marco de la siguiente forma: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chemeClr val="tx1"/>
                </a:solidFill>
              </a:rPr>
              <a:t>Alcance: El test hace que se alcance la instrucción defectuosa (en este caso, la instrucción mutada).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chemeClr val="tx1"/>
                </a:solidFill>
              </a:rPr>
              <a:t>Infección: El test hace que esta instrucción produzca un estado incorrecto.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chemeClr val="tx1"/>
                </a:solidFill>
              </a:rPr>
              <a:t>Propagación: El estado incorrecto se propaga a un output incorrecto.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altLang="en-US" sz="2000" dirty="0" smtClean="0">
                <a:solidFill>
                  <a:schemeClr val="tx1"/>
                </a:solidFill>
              </a:rPr>
              <a:t>Revelación: El </a:t>
            </a:r>
            <a:r>
              <a:rPr lang="es-ES" altLang="en-US" sz="2000" dirty="0" err="1" smtClean="0">
                <a:solidFill>
                  <a:schemeClr val="tx1"/>
                </a:solidFill>
              </a:rPr>
              <a:t>testeador</a:t>
            </a:r>
            <a:r>
              <a:rPr lang="es-ES" altLang="en-US" sz="2000" dirty="0" smtClean="0">
                <a:solidFill>
                  <a:schemeClr val="tx1"/>
                </a:solidFill>
              </a:rPr>
              <a:t> debe observar parte </a:t>
            </a:r>
            <a:r>
              <a:rPr lang="es-ES" altLang="en-US" sz="2000" dirty="0">
                <a:solidFill>
                  <a:schemeClr val="tx1"/>
                </a:solidFill>
              </a:rPr>
              <a:t>del output incorrecto</a:t>
            </a:r>
            <a:r>
              <a:rPr lang="es-ES" altLang="en-US" sz="20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El modelo RIPR da lugar a dos variantes de cobertura.</a:t>
            </a: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7</a:t>
            </a:fld>
            <a:endParaRPr lang="es-E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13518" y="1769548"/>
            <a:ext cx="8262938" cy="707886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u="sng" dirty="0">
                <a:solidFill>
                  <a:srgbClr val="FFFF00"/>
                </a:solidFill>
                <a:ea typeface="SimSun" pitchFamily="2" charset="-122"/>
              </a:rPr>
              <a:t>Mutation Coverage (MC</a:t>
            </a:r>
            <a:r>
              <a:rPr lang="en-US" altLang="zh-CN" sz="2000" u="sng" dirty="0" smtClean="0">
                <a:solidFill>
                  <a:srgbClr val="FFFF00"/>
                </a:solidFill>
                <a:ea typeface="SimSun" pitchFamily="2" charset="-122"/>
              </a:rPr>
              <a:t>)</a:t>
            </a:r>
            <a:r>
              <a:rPr lang="en-US" altLang="zh-CN" sz="2000" dirty="0" smtClean="0">
                <a:solidFill>
                  <a:srgbClr val="FFFF00"/>
                </a:solidFill>
                <a:ea typeface="SimSun" pitchFamily="2" charset="-122"/>
              </a:rPr>
              <a:t>: </a:t>
            </a:r>
            <a:r>
              <a:rPr lang="es-ES" altLang="zh-CN" sz="2000" dirty="0" smtClean="0">
                <a:solidFill>
                  <a:srgbClr val="FFFF00"/>
                </a:solidFill>
                <a:ea typeface="SimSun" pitchFamily="2" charset="-122"/>
              </a:rPr>
              <a:t>Para cada </a:t>
            </a:r>
            <a:r>
              <a:rPr lang="es-ES" altLang="zh-CN" sz="2000" i="1" dirty="0" smtClean="0">
                <a:solidFill>
                  <a:srgbClr val="FFFF00"/>
                </a:solidFill>
                <a:ea typeface="SimSun" pitchFamily="2" charset="-122"/>
              </a:rPr>
              <a:t>m</a:t>
            </a:r>
            <a:r>
              <a:rPr lang="es-ES" altLang="zh-CN" sz="2000" dirty="0" smtClean="0">
                <a:solidFill>
                  <a:srgbClr val="FFFF00"/>
                </a:solidFill>
                <a:ea typeface="SimSun" pitchFamily="2" charset="-122"/>
              </a:rPr>
              <a:t> </a:t>
            </a:r>
            <a:r>
              <a:rPr lang="es-ES" altLang="zh-CN" sz="2000" i="1" dirty="0" smtClean="0">
                <a:solidFill>
                  <a:srgbClr val="FFFF00"/>
                </a:solidFill>
                <a:ea typeface="SimSun" pitchFamily="2" charset="-122"/>
                <a:sym typeface="Symbol" pitchFamily="18" charset="2"/>
              </a:rPr>
              <a:t></a:t>
            </a:r>
            <a:r>
              <a:rPr lang="es-ES" altLang="zh-CN" sz="2000" dirty="0" smtClean="0">
                <a:solidFill>
                  <a:srgbClr val="FFFF00"/>
                </a:solidFill>
                <a:ea typeface="SimSun" pitchFamily="2" charset="-122"/>
              </a:rPr>
              <a:t> </a:t>
            </a:r>
            <a:r>
              <a:rPr lang="es-ES" altLang="zh-CN" sz="2000" i="1" dirty="0" smtClean="0">
                <a:solidFill>
                  <a:srgbClr val="FFFF00"/>
                </a:solidFill>
                <a:ea typeface="SimSun" pitchFamily="2" charset="-122"/>
              </a:rPr>
              <a:t>M</a:t>
            </a:r>
            <a:r>
              <a:rPr lang="es-ES" altLang="zh-CN" sz="2000" dirty="0" smtClean="0">
                <a:solidFill>
                  <a:srgbClr val="FFFF00"/>
                </a:solidFill>
                <a:ea typeface="SimSun" pitchFamily="2" charset="-122"/>
              </a:rPr>
              <a:t>, </a:t>
            </a:r>
            <a:r>
              <a:rPr lang="es-ES" altLang="zh-CN" sz="2000" i="1" dirty="0" smtClean="0">
                <a:solidFill>
                  <a:srgbClr val="FFFF00"/>
                </a:solidFill>
                <a:ea typeface="SimSun" pitchFamily="2" charset="-122"/>
              </a:rPr>
              <a:t>RT</a:t>
            </a:r>
            <a:r>
              <a:rPr lang="es-ES" altLang="zh-CN" sz="2000" dirty="0" smtClean="0">
                <a:solidFill>
                  <a:srgbClr val="FFFF00"/>
                </a:solidFill>
                <a:ea typeface="SimSun" pitchFamily="2" charset="-122"/>
              </a:rPr>
              <a:t> contiene exactamente un requisito: matar a </a:t>
            </a:r>
            <a:r>
              <a:rPr lang="es-ES" altLang="zh-CN" sz="2000" i="1" dirty="0" smtClean="0">
                <a:solidFill>
                  <a:srgbClr val="FFFF00"/>
                </a:solidFill>
                <a:ea typeface="SimSun" pitchFamily="2" charset="-122"/>
              </a:rPr>
              <a:t>m</a:t>
            </a:r>
            <a:r>
              <a:rPr lang="es-ES" altLang="zh-CN" sz="2000" dirty="0" smtClean="0">
                <a:solidFill>
                  <a:srgbClr val="FFFF00"/>
                </a:solidFill>
                <a:ea typeface="SimSun" pitchFamily="2" charset="-122"/>
              </a:rPr>
              <a:t>.</a:t>
            </a:r>
            <a:endParaRPr lang="es-ES" altLang="zh-CN" sz="2000" dirty="0">
              <a:solidFill>
                <a:srgbClr val="FFFF00"/>
              </a:solidFill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7955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8640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Criterios de cobertura basado en sintaxis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4825"/>
            <a:ext cx="7853497" cy="40242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altLang="en-US" b="1" dirty="0" smtClean="0">
                <a:solidFill>
                  <a:srgbClr val="00B0F0"/>
                </a:solidFill>
              </a:rPr>
              <a:t>Matar mutantes fuertemente</a:t>
            </a: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Dado un mutante </a:t>
            </a:r>
            <a:r>
              <a:rPr lang="es-ES" altLang="en-US" i="1" dirty="0" smtClean="0">
                <a:solidFill>
                  <a:schemeClr val="tx1"/>
                </a:solidFill>
              </a:rPr>
              <a:t>m </a:t>
            </a:r>
            <a:r>
              <a:rPr lang="es-ES" altLang="en-US" dirty="0" smtClean="0">
                <a:solidFill>
                  <a:schemeClr val="tx1"/>
                </a:solidFill>
              </a:rPr>
              <a:t>de un programa </a:t>
            </a:r>
            <a:r>
              <a:rPr lang="es-ES" altLang="en-US" i="1" dirty="0" smtClean="0">
                <a:solidFill>
                  <a:schemeClr val="tx1"/>
                </a:solidFill>
              </a:rPr>
              <a:t>P</a:t>
            </a:r>
            <a:r>
              <a:rPr lang="es-ES" altLang="en-US" dirty="0" smtClean="0">
                <a:solidFill>
                  <a:schemeClr val="tx1"/>
                </a:solidFill>
              </a:rPr>
              <a:t> y un test </a:t>
            </a:r>
            <a:r>
              <a:rPr lang="es-ES" altLang="en-US" i="1" dirty="0" smtClean="0">
                <a:solidFill>
                  <a:schemeClr val="tx1"/>
                </a:solidFill>
              </a:rPr>
              <a:t>t</a:t>
            </a:r>
            <a:r>
              <a:rPr lang="es-ES" altLang="en-US" dirty="0" smtClean="0">
                <a:solidFill>
                  <a:schemeClr val="tx1"/>
                </a:solidFill>
              </a:rPr>
              <a:t>, decimos que </a:t>
            </a:r>
            <a:r>
              <a:rPr lang="es-ES" altLang="en-US" i="1" dirty="0" smtClean="0">
                <a:solidFill>
                  <a:schemeClr val="tx1"/>
                </a:solidFill>
              </a:rPr>
              <a:t>t</a:t>
            </a:r>
            <a:r>
              <a:rPr lang="es-ES" altLang="en-US" dirty="0" smtClean="0">
                <a:solidFill>
                  <a:schemeClr val="tx1"/>
                </a:solidFill>
              </a:rPr>
              <a:t> </a:t>
            </a:r>
            <a:r>
              <a:rPr lang="es-ES" altLang="en-US" i="1" dirty="0" err="1" smtClean="0">
                <a:solidFill>
                  <a:srgbClr val="00B0F0"/>
                </a:solidFill>
              </a:rPr>
              <a:t>strongly</a:t>
            </a:r>
            <a:r>
              <a:rPr lang="es-ES" altLang="en-US" i="1" dirty="0" smtClean="0">
                <a:solidFill>
                  <a:srgbClr val="00B0F0"/>
                </a:solidFill>
              </a:rPr>
              <a:t> </a:t>
            </a:r>
            <a:r>
              <a:rPr lang="es-ES" altLang="en-US" i="1" dirty="0" err="1" smtClean="0">
                <a:solidFill>
                  <a:srgbClr val="00B0F0"/>
                </a:solidFill>
              </a:rPr>
              <a:t>kills</a:t>
            </a:r>
            <a:r>
              <a:rPr lang="es-ES" altLang="en-US" dirty="0" smtClean="0">
                <a:solidFill>
                  <a:schemeClr val="tx1"/>
                </a:solidFill>
              </a:rPr>
              <a:t> </a:t>
            </a:r>
            <a:r>
              <a:rPr lang="es-ES" altLang="en-US" i="1" dirty="0" smtClean="0">
                <a:solidFill>
                  <a:schemeClr val="tx1"/>
                </a:solidFill>
              </a:rPr>
              <a:t>m</a:t>
            </a:r>
            <a:r>
              <a:rPr lang="es-ES" altLang="en-US" dirty="0" smtClean="0">
                <a:solidFill>
                  <a:schemeClr val="tx1"/>
                </a:solidFill>
              </a:rPr>
              <a:t> </a:t>
            </a:r>
            <a:r>
              <a:rPr lang="es-ES" altLang="en-US" dirty="0" err="1" smtClean="0">
                <a:solidFill>
                  <a:schemeClr val="tx1"/>
                </a:solidFill>
              </a:rPr>
              <a:t>sii</a:t>
            </a:r>
            <a:r>
              <a:rPr lang="es-ES" altLang="en-US" dirty="0" smtClean="0">
                <a:solidFill>
                  <a:schemeClr val="tx1"/>
                </a:solidFill>
              </a:rPr>
              <a:t> el </a:t>
            </a:r>
            <a:r>
              <a:rPr lang="es-ES" altLang="en-US" dirty="0" smtClean="0">
                <a:solidFill>
                  <a:srgbClr val="00B0F0"/>
                </a:solidFill>
              </a:rPr>
              <a:t>output</a:t>
            </a:r>
            <a:r>
              <a:rPr lang="es-ES" altLang="en-US" dirty="0" smtClean="0">
                <a:solidFill>
                  <a:schemeClr val="tx1"/>
                </a:solidFill>
              </a:rPr>
              <a:t> de aplicar </a:t>
            </a:r>
            <a:r>
              <a:rPr lang="es-ES" altLang="en-US" i="1" dirty="0" smtClean="0">
                <a:solidFill>
                  <a:schemeClr val="tx1"/>
                </a:solidFill>
              </a:rPr>
              <a:t>t</a:t>
            </a:r>
            <a:r>
              <a:rPr lang="es-ES" altLang="en-US" dirty="0" smtClean="0">
                <a:solidFill>
                  <a:schemeClr val="tx1"/>
                </a:solidFill>
              </a:rPr>
              <a:t> a </a:t>
            </a:r>
            <a:r>
              <a:rPr lang="es-ES" altLang="en-US" i="1" dirty="0" smtClean="0">
                <a:solidFill>
                  <a:schemeClr val="tx1"/>
                </a:solidFill>
              </a:rPr>
              <a:t>P</a:t>
            </a:r>
            <a:r>
              <a:rPr lang="es-ES" altLang="en-US" dirty="0" smtClean="0">
                <a:solidFill>
                  <a:schemeClr val="tx1"/>
                </a:solidFill>
              </a:rPr>
              <a:t> es distinto del de aplicar </a:t>
            </a:r>
            <a:r>
              <a:rPr lang="es-ES" altLang="en-US" i="1" dirty="0" smtClean="0">
                <a:solidFill>
                  <a:schemeClr val="tx1"/>
                </a:solidFill>
              </a:rPr>
              <a:t>t </a:t>
            </a:r>
            <a:r>
              <a:rPr lang="es-ES" altLang="en-US" dirty="0" smtClean="0">
                <a:solidFill>
                  <a:schemeClr val="tx1"/>
                </a:solidFill>
              </a:rPr>
              <a:t>a </a:t>
            </a:r>
            <a:r>
              <a:rPr lang="es-ES" altLang="en-US" i="1" dirty="0" smtClean="0">
                <a:solidFill>
                  <a:schemeClr val="tx1"/>
                </a:solidFill>
              </a:rPr>
              <a:t>m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b="1" dirty="0">
                <a:solidFill>
                  <a:srgbClr val="00B0F0"/>
                </a:solidFill>
              </a:rPr>
              <a:t>Matar mutantes </a:t>
            </a:r>
            <a:r>
              <a:rPr lang="es-ES" altLang="en-US" b="1" dirty="0" smtClean="0">
                <a:solidFill>
                  <a:srgbClr val="00B0F0"/>
                </a:solidFill>
              </a:rPr>
              <a:t>débilmente</a:t>
            </a:r>
            <a:endParaRPr lang="es-ES" altLang="en-US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s-ES" altLang="en-US" dirty="0">
                <a:solidFill>
                  <a:schemeClr val="tx1"/>
                </a:solidFill>
              </a:rPr>
              <a:t>Dado un mutante </a:t>
            </a:r>
            <a:r>
              <a:rPr lang="es-ES" altLang="en-US" i="1" dirty="0">
                <a:solidFill>
                  <a:schemeClr val="tx1"/>
                </a:solidFill>
              </a:rPr>
              <a:t>m </a:t>
            </a:r>
            <a:r>
              <a:rPr lang="es-ES" altLang="en-US" dirty="0" smtClean="0">
                <a:solidFill>
                  <a:schemeClr val="tx1"/>
                </a:solidFill>
              </a:rPr>
              <a:t>que modifica una posición </a:t>
            </a:r>
            <a:r>
              <a:rPr lang="es-ES" altLang="en-US" i="1" dirty="0" smtClean="0">
                <a:solidFill>
                  <a:schemeClr val="tx1"/>
                </a:solidFill>
              </a:rPr>
              <a:t>l </a:t>
            </a:r>
            <a:r>
              <a:rPr lang="es-ES" altLang="en-US" dirty="0" smtClean="0">
                <a:solidFill>
                  <a:schemeClr val="tx1"/>
                </a:solidFill>
              </a:rPr>
              <a:t>de un </a:t>
            </a:r>
            <a:r>
              <a:rPr lang="es-ES" altLang="en-US" dirty="0">
                <a:solidFill>
                  <a:schemeClr val="tx1"/>
                </a:solidFill>
              </a:rPr>
              <a:t>programa </a:t>
            </a:r>
            <a:r>
              <a:rPr lang="es-ES" altLang="en-US" i="1" dirty="0">
                <a:solidFill>
                  <a:schemeClr val="tx1"/>
                </a:solidFill>
              </a:rPr>
              <a:t>P</a:t>
            </a:r>
            <a:r>
              <a:rPr lang="es-ES" altLang="en-US" dirty="0">
                <a:solidFill>
                  <a:schemeClr val="tx1"/>
                </a:solidFill>
              </a:rPr>
              <a:t> y un test </a:t>
            </a:r>
            <a:r>
              <a:rPr lang="es-ES" altLang="en-US" i="1" dirty="0">
                <a:solidFill>
                  <a:schemeClr val="tx1"/>
                </a:solidFill>
              </a:rPr>
              <a:t>t</a:t>
            </a:r>
            <a:r>
              <a:rPr lang="es-ES" altLang="en-US" dirty="0">
                <a:solidFill>
                  <a:schemeClr val="tx1"/>
                </a:solidFill>
              </a:rPr>
              <a:t>, decimos que </a:t>
            </a:r>
            <a:r>
              <a:rPr lang="es-ES" altLang="en-US" i="1" dirty="0">
                <a:solidFill>
                  <a:schemeClr val="tx1"/>
                </a:solidFill>
              </a:rPr>
              <a:t>t</a:t>
            </a:r>
            <a:r>
              <a:rPr lang="es-ES" altLang="en-US" dirty="0">
                <a:solidFill>
                  <a:schemeClr val="tx1"/>
                </a:solidFill>
              </a:rPr>
              <a:t> </a:t>
            </a:r>
            <a:r>
              <a:rPr lang="es-ES" altLang="en-US" i="1" dirty="0" err="1" smtClean="0">
                <a:solidFill>
                  <a:srgbClr val="00B0F0"/>
                </a:solidFill>
              </a:rPr>
              <a:t>weakly</a:t>
            </a:r>
            <a:r>
              <a:rPr lang="es-ES" altLang="en-US" i="1" dirty="0" smtClean="0">
                <a:solidFill>
                  <a:srgbClr val="00B0F0"/>
                </a:solidFill>
              </a:rPr>
              <a:t> </a:t>
            </a:r>
            <a:r>
              <a:rPr lang="es-ES" altLang="en-US" i="1" dirty="0" err="1">
                <a:solidFill>
                  <a:srgbClr val="00B0F0"/>
                </a:solidFill>
              </a:rPr>
              <a:t>kills</a:t>
            </a:r>
            <a:r>
              <a:rPr lang="es-ES" altLang="en-US" dirty="0">
                <a:solidFill>
                  <a:schemeClr val="tx1"/>
                </a:solidFill>
              </a:rPr>
              <a:t> </a:t>
            </a:r>
            <a:r>
              <a:rPr lang="es-ES" altLang="en-US" i="1" dirty="0">
                <a:solidFill>
                  <a:schemeClr val="tx1"/>
                </a:solidFill>
              </a:rPr>
              <a:t>m</a:t>
            </a:r>
            <a:r>
              <a:rPr lang="es-ES" altLang="en-US" dirty="0">
                <a:solidFill>
                  <a:schemeClr val="tx1"/>
                </a:solidFill>
              </a:rPr>
              <a:t> </a:t>
            </a:r>
            <a:r>
              <a:rPr lang="es-ES" altLang="en-US" dirty="0" err="1">
                <a:solidFill>
                  <a:schemeClr val="tx1"/>
                </a:solidFill>
              </a:rPr>
              <a:t>sii</a:t>
            </a:r>
            <a:r>
              <a:rPr lang="es-ES" altLang="en-US" dirty="0">
                <a:solidFill>
                  <a:schemeClr val="tx1"/>
                </a:solidFill>
              </a:rPr>
              <a:t> el </a:t>
            </a:r>
            <a:r>
              <a:rPr lang="es-ES" altLang="en-US" dirty="0" smtClean="0">
                <a:solidFill>
                  <a:srgbClr val="00B0F0"/>
                </a:solidFill>
              </a:rPr>
              <a:t>estado </a:t>
            </a:r>
            <a:r>
              <a:rPr lang="es-ES" altLang="en-US" dirty="0" smtClean="0">
                <a:solidFill>
                  <a:schemeClr val="tx1"/>
                </a:solidFill>
              </a:rPr>
              <a:t>de la aplicación de </a:t>
            </a:r>
            <a:r>
              <a:rPr lang="es-ES" altLang="en-US" i="1" dirty="0">
                <a:solidFill>
                  <a:schemeClr val="tx1"/>
                </a:solidFill>
              </a:rPr>
              <a:t>t</a:t>
            </a:r>
            <a:r>
              <a:rPr lang="es-ES" altLang="en-US" dirty="0">
                <a:solidFill>
                  <a:schemeClr val="tx1"/>
                </a:solidFill>
              </a:rPr>
              <a:t> a </a:t>
            </a:r>
            <a:r>
              <a:rPr lang="es-ES" altLang="en-US" i="1" dirty="0">
                <a:solidFill>
                  <a:schemeClr val="tx1"/>
                </a:solidFill>
              </a:rPr>
              <a:t>P</a:t>
            </a:r>
            <a:r>
              <a:rPr lang="es-ES" altLang="en-US" dirty="0">
                <a:solidFill>
                  <a:schemeClr val="tx1"/>
                </a:solidFill>
              </a:rPr>
              <a:t> es distinto </a:t>
            </a:r>
            <a:r>
              <a:rPr lang="es-ES" altLang="en-US" dirty="0" smtClean="0">
                <a:solidFill>
                  <a:schemeClr val="tx1"/>
                </a:solidFill>
              </a:rPr>
              <a:t>inmediatamente después de </a:t>
            </a:r>
            <a:r>
              <a:rPr lang="es-ES" altLang="en-US" i="1" dirty="0" smtClean="0">
                <a:solidFill>
                  <a:schemeClr val="tx1"/>
                </a:solidFill>
              </a:rPr>
              <a:t>l</a:t>
            </a:r>
            <a:r>
              <a:rPr lang="es-ES" altLang="en-US" dirty="0" smtClean="0">
                <a:solidFill>
                  <a:schemeClr val="tx1"/>
                </a:solidFill>
              </a:rPr>
              <a:t> del </a:t>
            </a:r>
            <a:r>
              <a:rPr lang="es-ES" altLang="en-US" dirty="0">
                <a:solidFill>
                  <a:schemeClr val="tx1"/>
                </a:solidFill>
              </a:rPr>
              <a:t>de </a:t>
            </a:r>
            <a:r>
              <a:rPr lang="es-ES" altLang="en-US" dirty="0" smtClean="0">
                <a:solidFill>
                  <a:schemeClr val="tx1"/>
                </a:solidFill>
              </a:rPr>
              <a:t>la aplicación de  </a:t>
            </a:r>
            <a:r>
              <a:rPr lang="es-ES" altLang="en-US" i="1" dirty="0" smtClean="0">
                <a:solidFill>
                  <a:schemeClr val="tx1"/>
                </a:solidFill>
              </a:rPr>
              <a:t>t </a:t>
            </a:r>
            <a:r>
              <a:rPr lang="es-ES" altLang="en-US" dirty="0">
                <a:solidFill>
                  <a:schemeClr val="tx1"/>
                </a:solidFill>
              </a:rPr>
              <a:t>a </a:t>
            </a:r>
            <a:r>
              <a:rPr lang="es-ES" altLang="en-US" i="1" dirty="0">
                <a:solidFill>
                  <a:schemeClr val="tx1"/>
                </a:solidFill>
              </a:rPr>
              <a:t>m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Matar </a:t>
            </a:r>
            <a:r>
              <a:rPr lang="es-ES" altLang="en-US" dirty="0" smtClean="0">
                <a:solidFill>
                  <a:srgbClr val="00B0F0"/>
                </a:solidFill>
              </a:rPr>
              <a:t>débilmente </a:t>
            </a:r>
            <a:r>
              <a:rPr lang="es-ES" altLang="en-US" dirty="0" smtClean="0">
                <a:solidFill>
                  <a:schemeClr val="tx1"/>
                </a:solidFill>
              </a:rPr>
              <a:t>satisface </a:t>
            </a:r>
            <a:r>
              <a:rPr lang="es-ES" altLang="en-US" dirty="0" smtClean="0">
                <a:solidFill>
                  <a:srgbClr val="00B0F0"/>
                </a:solidFill>
              </a:rPr>
              <a:t>alcance</a:t>
            </a:r>
            <a:r>
              <a:rPr lang="es-ES" altLang="en-US" dirty="0" smtClean="0">
                <a:solidFill>
                  <a:schemeClr val="tx1"/>
                </a:solidFill>
              </a:rPr>
              <a:t> e </a:t>
            </a:r>
            <a:r>
              <a:rPr lang="es-ES" altLang="en-US" dirty="0" smtClean="0">
                <a:solidFill>
                  <a:srgbClr val="00B0F0"/>
                </a:solidFill>
              </a:rPr>
              <a:t>infección</a:t>
            </a:r>
            <a:r>
              <a:rPr lang="es-ES" altLang="en-US" dirty="0" smtClean="0">
                <a:solidFill>
                  <a:schemeClr val="tx1"/>
                </a:solidFill>
              </a:rPr>
              <a:t> pero </a:t>
            </a:r>
            <a:r>
              <a:rPr lang="es-ES" altLang="en-US" dirty="0" smtClean="0">
                <a:solidFill>
                  <a:srgbClr val="00B0F0"/>
                </a:solidFill>
              </a:rPr>
              <a:t>no</a:t>
            </a:r>
            <a:r>
              <a:rPr lang="es-ES" altLang="en-US" dirty="0" smtClean="0">
                <a:solidFill>
                  <a:schemeClr val="tx1"/>
                </a:solidFill>
              </a:rPr>
              <a:t> necesariamente </a:t>
            </a:r>
            <a:r>
              <a:rPr lang="es-ES" altLang="en-US" dirty="0" smtClean="0">
                <a:solidFill>
                  <a:srgbClr val="00B0F0"/>
                </a:solidFill>
              </a:rPr>
              <a:t>propagación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  <a:endParaRPr lang="es-ES" alt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0493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7586403" cy="1450757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Mutación débil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2708920"/>
            <a:ext cx="7853497" cy="360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El apelativo “</a:t>
            </a:r>
            <a:r>
              <a:rPr lang="es-ES" altLang="en-US" dirty="0" smtClean="0">
                <a:solidFill>
                  <a:srgbClr val="00B0F0"/>
                </a:solidFill>
              </a:rPr>
              <a:t>débil</a:t>
            </a:r>
            <a:r>
              <a:rPr lang="es-ES" altLang="en-US" dirty="0" smtClean="0">
                <a:solidFill>
                  <a:schemeClr val="tx1"/>
                </a:solidFill>
              </a:rPr>
              <a:t>” denota que es </a:t>
            </a:r>
            <a:r>
              <a:rPr lang="es-ES" altLang="en-US" dirty="0" smtClean="0">
                <a:solidFill>
                  <a:srgbClr val="00B0F0"/>
                </a:solidFill>
              </a:rPr>
              <a:t>más fácil matar </a:t>
            </a:r>
            <a:r>
              <a:rPr lang="es-ES" altLang="en-US" dirty="0" smtClean="0">
                <a:solidFill>
                  <a:schemeClr val="tx1"/>
                </a:solidFill>
              </a:rPr>
              <a:t>mutantes bajo este esquema.</a:t>
            </a: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También requiere </a:t>
            </a:r>
            <a:r>
              <a:rPr lang="es-ES" altLang="en-US" dirty="0" smtClean="0">
                <a:solidFill>
                  <a:srgbClr val="00B0F0"/>
                </a:solidFill>
              </a:rPr>
              <a:t>menos análisis</a:t>
            </a:r>
            <a:r>
              <a:rPr lang="es-ES" alt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alt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Usualmente, hay solo unos pocos mutantes que se pueden matar débilmente pero que no se matan fuertemente (</a:t>
            </a:r>
            <a:r>
              <a:rPr lang="es-ES" altLang="en-US" dirty="0" smtClean="0">
                <a:solidFill>
                  <a:srgbClr val="00B0F0"/>
                </a:solidFill>
              </a:rPr>
              <a:t>no</a:t>
            </a:r>
            <a:r>
              <a:rPr lang="es-ES" altLang="en-US" dirty="0" smtClean="0">
                <a:solidFill>
                  <a:schemeClr val="tx1"/>
                </a:solidFill>
              </a:rPr>
              <a:t> hay </a:t>
            </a:r>
            <a:r>
              <a:rPr lang="es-ES" altLang="en-US" dirty="0" smtClean="0">
                <a:solidFill>
                  <a:srgbClr val="00B0F0"/>
                </a:solidFill>
              </a:rPr>
              <a:t>propagación</a:t>
            </a:r>
            <a:r>
              <a:rPr lang="es-ES" altLang="en-US" dirty="0" smtClean="0">
                <a:solidFill>
                  <a:schemeClr val="tx1"/>
                </a:solidFill>
              </a:rPr>
              <a:t>).</a:t>
            </a:r>
          </a:p>
          <a:p>
            <a:pPr marL="0" indent="0"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Los estudios han mostrado que los conjuntos de </a:t>
            </a:r>
            <a:r>
              <a:rPr lang="es-ES" altLang="en-US" dirty="0" err="1" smtClean="0">
                <a:solidFill>
                  <a:schemeClr val="tx1"/>
                </a:solidFill>
              </a:rPr>
              <a:t>tests</a:t>
            </a:r>
            <a:r>
              <a:rPr lang="es-ES" altLang="en-US" dirty="0" smtClean="0">
                <a:solidFill>
                  <a:schemeClr val="tx1"/>
                </a:solidFill>
              </a:rPr>
              <a:t> que matan débilmente a todos los mutantes matan fuertemente a casi todos los mutantes.</a:t>
            </a: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9552" y="1853481"/>
            <a:ext cx="8262938" cy="707886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u="sng" dirty="0">
                <a:solidFill>
                  <a:srgbClr val="FFFF00"/>
                </a:solidFill>
                <a:ea typeface="SimSun" pitchFamily="2" charset="-122"/>
              </a:rPr>
              <a:t>Weak Mutation Coverage (WMC</a:t>
            </a:r>
            <a:r>
              <a:rPr lang="en-US" altLang="zh-CN" sz="2000" u="sng" dirty="0" smtClean="0">
                <a:solidFill>
                  <a:srgbClr val="FFFF00"/>
                </a:solidFill>
                <a:ea typeface="SimSun" pitchFamily="2" charset="-122"/>
              </a:rPr>
              <a:t>)</a:t>
            </a:r>
            <a:r>
              <a:rPr lang="en-US" altLang="zh-CN" sz="2000" dirty="0" smtClean="0">
                <a:solidFill>
                  <a:srgbClr val="FFFF00"/>
                </a:solidFill>
                <a:ea typeface="SimSun" pitchFamily="2" charset="-122"/>
              </a:rPr>
              <a:t>: </a:t>
            </a:r>
            <a:r>
              <a:rPr lang="es-ES" altLang="zh-CN" sz="2000" dirty="0" smtClean="0">
                <a:solidFill>
                  <a:srgbClr val="FFFF00"/>
                </a:solidFill>
                <a:ea typeface="SimSun" pitchFamily="2" charset="-122"/>
              </a:rPr>
              <a:t>Para cada </a:t>
            </a:r>
            <a:r>
              <a:rPr lang="es-ES" altLang="zh-CN" sz="2000" i="1" dirty="0" smtClean="0">
                <a:solidFill>
                  <a:srgbClr val="FFFF00"/>
                </a:solidFill>
                <a:ea typeface="SimSun" pitchFamily="2" charset="-122"/>
              </a:rPr>
              <a:t>m</a:t>
            </a:r>
            <a:r>
              <a:rPr lang="es-ES" altLang="zh-CN" sz="2000" dirty="0" smtClean="0">
                <a:solidFill>
                  <a:srgbClr val="FFFF00"/>
                </a:solidFill>
                <a:ea typeface="SimSun" pitchFamily="2" charset="-122"/>
              </a:rPr>
              <a:t> </a:t>
            </a:r>
            <a:r>
              <a:rPr lang="es-ES" altLang="zh-CN" sz="2000" i="1" dirty="0" smtClean="0">
                <a:solidFill>
                  <a:srgbClr val="FFFF00"/>
                </a:solidFill>
                <a:ea typeface="SimSun" pitchFamily="2" charset="-122"/>
                <a:sym typeface="Symbol" pitchFamily="18" charset="2"/>
              </a:rPr>
              <a:t></a:t>
            </a:r>
            <a:r>
              <a:rPr lang="es-ES" altLang="zh-CN" sz="2000" dirty="0" smtClean="0">
                <a:solidFill>
                  <a:srgbClr val="FFFF00"/>
                </a:solidFill>
                <a:ea typeface="SimSun" pitchFamily="2" charset="-122"/>
              </a:rPr>
              <a:t> </a:t>
            </a:r>
            <a:r>
              <a:rPr lang="es-ES" altLang="zh-CN" sz="2000" i="1" dirty="0" smtClean="0">
                <a:solidFill>
                  <a:srgbClr val="FFFF00"/>
                </a:solidFill>
                <a:ea typeface="SimSun" pitchFamily="2" charset="-122"/>
              </a:rPr>
              <a:t>M</a:t>
            </a:r>
            <a:r>
              <a:rPr lang="es-ES" altLang="zh-CN" sz="2000" dirty="0" smtClean="0">
                <a:solidFill>
                  <a:srgbClr val="FFFF00"/>
                </a:solidFill>
                <a:ea typeface="SimSun" pitchFamily="2" charset="-122"/>
              </a:rPr>
              <a:t>, </a:t>
            </a:r>
            <a:r>
              <a:rPr lang="es-ES" altLang="zh-CN" sz="2000" i="1" dirty="0" smtClean="0">
                <a:solidFill>
                  <a:srgbClr val="FFFF00"/>
                </a:solidFill>
                <a:ea typeface="SimSun" pitchFamily="2" charset="-122"/>
              </a:rPr>
              <a:t>RT</a:t>
            </a:r>
            <a:r>
              <a:rPr lang="es-ES" altLang="zh-CN" sz="2000" dirty="0" smtClean="0">
                <a:solidFill>
                  <a:srgbClr val="FFFF00"/>
                </a:solidFill>
                <a:ea typeface="SimSun" pitchFamily="2" charset="-122"/>
              </a:rPr>
              <a:t> contiene exactamente un requisito: matar débilmente a </a:t>
            </a:r>
            <a:r>
              <a:rPr lang="es-ES" altLang="zh-CN" sz="2000" i="1" dirty="0" smtClean="0">
                <a:solidFill>
                  <a:srgbClr val="FFFF00"/>
                </a:solidFill>
                <a:ea typeface="SimSun" pitchFamily="2" charset="-122"/>
              </a:rPr>
              <a:t>m</a:t>
            </a:r>
            <a:r>
              <a:rPr lang="es-ES" altLang="zh-CN" sz="2000" dirty="0" smtClean="0">
                <a:solidFill>
                  <a:srgbClr val="FFFF00"/>
                </a:solidFill>
                <a:ea typeface="SimSun" pitchFamily="2" charset="-122"/>
              </a:rPr>
              <a:t>.</a:t>
            </a:r>
            <a:endParaRPr lang="es-ES" altLang="zh-CN" sz="2000" dirty="0">
              <a:solidFill>
                <a:srgbClr val="FFFF00"/>
              </a:solidFill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4061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2548</TotalTime>
  <Words>2781</Words>
  <Application>Microsoft Office PowerPoint</Application>
  <PresentationFormat>Presentación en pantalla (4:3)</PresentationFormat>
  <Paragraphs>332</Paragraphs>
  <Slides>24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24</vt:i4>
      </vt:variant>
    </vt:vector>
  </HeadingPairs>
  <TitlesOfParts>
    <vt:vector size="37" baseType="lpstr">
      <vt:lpstr>宋体</vt:lpstr>
      <vt:lpstr>宋体</vt:lpstr>
      <vt:lpstr>Calibri</vt:lpstr>
      <vt:lpstr>Calibri Light</vt:lpstr>
      <vt:lpstr>Courier New</vt:lpstr>
      <vt:lpstr>Gill Sans MT</vt:lpstr>
      <vt:lpstr>Helvetica</vt:lpstr>
      <vt:lpstr>Symbol</vt:lpstr>
      <vt:lpstr>Wingdings 2</vt:lpstr>
      <vt:lpstr>HDOfficeLightV0</vt:lpstr>
      <vt:lpstr>1_HDOfficeLightV0</vt:lpstr>
      <vt:lpstr>2_HDOfficeLightV0</vt:lpstr>
      <vt:lpstr>Retrospección</vt:lpstr>
      <vt:lpstr>Testing basado en sintaxis: Gramáticas a partir de programas</vt:lpstr>
      <vt:lpstr>Aplicación de testing basado en sintaxis a programas</vt:lpstr>
      <vt:lpstr>BNF testing para compiladores</vt:lpstr>
      <vt:lpstr>Gramáticas basadas en programas</vt:lpstr>
      <vt:lpstr>Matar mutantes</vt:lpstr>
      <vt:lpstr>Ejemplo</vt:lpstr>
      <vt:lpstr>Criterios de cobertura basado en sintaxis</vt:lpstr>
      <vt:lpstr>Criterios de cobertura basado en sintaxis</vt:lpstr>
      <vt:lpstr>Mutación débil</vt:lpstr>
      <vt:lpstr>Mutación débil: Ejemplo</vt:lpstr>
      <vt:lpstr>Mutante equivalente: Ejemplo</vt:lpstr>
      <vt:lpstr>Fuerte vs. débil</vt:lpstr>
      <vt:lpstr>Mutación para testear programas</vt:lpstr>
      <vt:lpstr>¿Por qué funciona la mutación?</vt:lpstr>
      <vt:lpstr>Diseño de operadores de mutación</vt:lpstr>
      <vt:lpstr>Diseño de operadores de mutación</vt:lpstr>
      <vt:lpstr>Operadores de mutación en Java</vt:lpstr>
      <vt:lpstr>Operadores de mutación en Java</vt:lpstr>
      <vt:lpstr>Operadores de mutación en Java</vt:lpstr>
      <vt:lpstr>Operadores de mutación en Java</vt:lpstr>
      <vt:lpstr>Operadores de mutación en Java</vt:lpstr>
      <vt:lpstr>Operadores de mutación en Java</vt:lpstr>
      <vt:lpstr>Operadores de mutación en Java</vt:lpstr>
      <vt:lpstr>Subsunción de otros criterios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Software Testing</dc:title>
  <dc:creator>mercedes</dc:creator>
  <cp:lastModifiedBy>Manuel</cp:lastModifiedBy>
  <cp:revision>365</cp:revision>
  <dcterms:created xsi:type="dcterms:W3CDTF">2010-11-18T11:03:00Z</dcterms:created>
  <dcterms:modified xsi:type="dcterms:W3CDTF">2017-11-29T12:47:18Z</dcterms:modified>
</cp:coreProperties>
</file>