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46B43-C8D9-4CA3-9D78-2D71BF3C7761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F4B18-235A-4837-A514-8DE11DB11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53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FC2DCDAE-36AB-42BF-AFF6-F79D7D158AB6}" type="slidenum">
              <a:rPr lang="en-US" altLang="en-US" sz="1100" b="0">
                <a:solidFill>
                  <a:schemeClr val="tx1"/>
                </a:solidFill>
              </a:rPr>
              <a:pPr/>
              <a:t>1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28736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C4DB-C58B-45CD-92AE-95758BD03901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05D4-C428-492F-8410-5C590CD6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08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C4DB-C58B-45CD-92AE-95758BD03901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05D4-C428-492F-8410-5C590CD6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7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C4DB-C58B-45CD-92AE-95758BD03901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05D4-C428-492F-8410-5C590CD6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5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C4DB-C58B-45CD-92AE-95758BD03901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05D4-C428-492F-8410-5C590CD6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2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C4DB-C58B-45CD-92AE-95758BD03901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05D4-C428-492F-8410-5C590CD6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9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C4DB-C58B-45CD-92AE-95758BD03901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05D4-C428-492F-8410-5C590CD6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31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C4DB-C58B-45CD-92AE-95758BD03901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05D4-C428-492F-8410-5C590CD6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21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C4DB-C58B-45CD-92AE-95758BD03901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05D4-C428-492F-8410-5C590CD6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0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C4DB-C58B-45CD-92AE-95758BD03901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05D4-C428-492F-8410-5C590CD6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1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C4DB-C58B-45CD-92AE-95758BD03901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05D4-C428-492F-8410-5C590CD6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0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C4DB-C58B-45CD-92AE-95758BD03901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05D4-C428-492F-8410-5C590CD6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5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4C4DB-C58B-45CD-92AE-95758BD03901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905D4-C428-492F-8410-5C590CD6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1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533400"/>
            <a:ext cx="7772400" cy="1220788"/>
          </a:xfrm>
        </p:spPr>
        <p:txBody>
          <a:bodyPr/>
          <a:lstStyle/>
          <a:p>
            <a:r>
              <a:rPr lang="en-US" altLang="en-US" smtClean="0"/>
              <a:t>Design by Contract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2362200"/>
            <a:ext cx="6400800" cy="3352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3200"/>
              <a:t>Paul Ammann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b="0" smtClean="0"/>
          </a:p>
          <a:p>
            <a:r>
              <a:rPr lang="en-US" altLang="en-US" b="0" smtClean="0"/>
              <a:t>CS/SWE 332</a:t>
            </a:r>
          </a:p>
        </p:txBody>
      </p:sp>
    </p:spTree>
    <p:extLst>
      <p:ext uri="{BB962C8B-B14F-4D97-AF65-F5344CB8AC3E}">
        <p14:creationId xmlns:p14="http://schemas.microsoft.com/office/powerpoint/2010/main" val="318187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b="0">
              <a:solidFill>
                <a:schemeClr val="tx1"/>
              </a:solidFill>
            </a:endParaRPr>
          </a:p>
          <a:p>
            <a:endParaRPr lang="en-US" altLang="en-US" sz="1400" b="0">
              <a:solidFill>
                <a:schemeClr val="tx1"/>
              </a:solidFill>
            </a:endParaRPr>
          </a:p>
          <a:p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0BD7ED68-E117-49A5-9983-53F3FA91F33C}" type="slidenum">
              <a:rPr lang="en-US" altLang="en-US" sz="1400" b="0">
                <a:solidFill>
                  <a:schemeClr val="tx1"/>
                </a:solidFill>
              </a:rPr>
              <a:pPr/>
              <a:t>10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56594" y="1346201"/>
            <a:ext cx="8278813" cy="6372225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altLang="en-US" dirty="0" smtClean="0"/>
              <a:t>// count </a:t>
            </a:r>
            <a:r>
              <a:rPr lang="en-US" altLang="en-US" dirty="0"/>
              <a:t>zeroes in </a:t>
            </a:r>
            <a:r>
              <a:rPr lang="en-US" altLang="en-US" dirty="0" err="1" smtClean="0"/>
              <a:t>arr</a:t>
            </a:r>
            <a:r>
              <a:rPr lang="en-US" altLang="en-US" dirty="0"/>
              <a:t>;</a:t>
            </a:r>
            <a:r>
              <a:rPr lang="en-US" altLang="en-US" dirty="0" smtClean="0"/>
              <a:t> </a:t>
            </a:r>
            <a:r>
              <a:rPr lang="en-US" altLang="en-US" dirty="0"/>
              <a:t>@throws </a:t>
            </a:r>
            <a:r>
              <a:rPr lang="en-US" altLang="en-US" dirty="0" smtClean="0"/>
              <a:t>NPE</a:t>
            </a:r>
            <a:r>
              <a:rPr lang="en-US" altLang="en-US" dirty="0" smtClean="0"/>
              <a:t> </a:t>
            </a:r>
            <a:r>
              <a:rPr lang="en-US" altLang="en-US" dirty="0"/>
              <a:t>if </a:t>
            </a:r>
            <a:r>
              <a:rPr lang="en-US" altLang="en-US" dirty="0" err="1"/>
              <a:t>arr</a:t>
            </a:r>
            <a:r>
              <a:rPr lang="en-US" altLang="en-US" dirty="0"/>
              <a:t> is null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altLang="en-US" dirty="0"/>
              <a:t>  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altLang="en-US" dirty="0"/>
              <a:t>public static </a:t>
            </a:r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numZero</a:t>
            </a:r>
            <a:r>
              <a:rPr lang="en-US" altLang="en-US" dirty="0"/>
              <a:t> (</a:t>
            </a:r>
            <a:r>
              <a:rPr lang="en-US" altLang="en-US" dirty="0" err="1"/>
              <a:t>int</a:t>
            </a:r>
            <a:r>
              <a:rPr lang="en-US" altLang="en-US" dirty="0"/>
              <a:t>[] </a:t>
            </a:r>
            <a:r>
              <a:rPr lang="en-US" altLang="en-US" dirty="0" err="1"/>
              <a:t>arr</a:t>
            </a:r>
            <a:r>
              <a:rPr lang="en-US" altLang="en-US" dirty="0"/>
              <a:t>) {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altLang="en-US" dirty="0"/>
              <a:t>   </a:t>
            </a:r>
            <a:r>
              <a:rPr lang="en-US" altLang="en-US" dirty="0" err="1"/>
              <a:t>int</a:t>
            </a:r>
            <a:r>
              <a:rPr lang="en-US" altLang="en-US" dirty="0"/>
              <a:t> count = 0;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endParaRPr lang="en-US" altLang="en-US" dirty="0"/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altLang="en-US" dirty="0"/>
              <a:t>   for (</a:t>
            </a:r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=1; </a:t>
            </a:r>
            <a:r>
              <a:rPr lang="en-US" altLang="en-US" dirty="0" err="1"/>
              <a:t>i</a:t>
            </a:r>
            <a:r>
              <a:rPr lang="en-US" altLang="en-US" dirty="0"/>
              <a:t> &lt; </a:t>
            </a:r>
            <a:r>
              <a:rPr lang="en-US" altLang="en-US" dirty="0" err="1"/>
              <a:t>arr.length</a:t>
            </a:r>
            <a:r>
              <a:rPr lang="en-US" altLang="en-US" dirty="0"/>
              <a:t>; </a:t>
            </a:r>
            <a:r>
              <a:rPr lang="en-US" altLang="en-US" dirty="0" err="1"/>
              <a:t>i</a:t>
            </a:r>
            <a:r>
              <a:rPr lang="en-US" altLang="en-US" dirty="0"/>
              <a:t>++) {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endParaRPr lang="en-US" altLang="en-US" dirty="0"/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altLang="en-US" dirty="0"/>
              <a:t>      if (</a:t>
            </a:r>
            <a:r>
              <a:rPr lang="en-US" altLang="en-US" dirty="0" err="1"/>
              <a:t>arr</a:t>
            </a:r>
            <a:r>
              <a:rPr lang="en-US" altLang="en-US" dirty="0"/>
              <a:t>[</a:t>
            </a:r>
            <a:r>
              <a:rPr lang="en-US" altLang="en-US" dirty="0" err="1"/>
              <a:t>i</a:t>
            </a:r>
            <a:r>
              <a:rPr lang="en-US" altLang="en-US" dirty="0"/>
              <a:t>] == 0) {count++}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altLang="en-US" dirty="0"/>
              <a:t>   </a:t>
            </a:r>
            <a:r>
              <a:rPr lang="en-US" altLang="en-US" dirty="0" smtClean="0"/>
              <a:t>}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</a:t>
            </a:r>
            <a:r>
              <a:rPr lang="en-US" altLang="en-US" dirty="0" smtClean="0"/>
              <a:t>return </a:t>
            </a:r>
            <a:r>
              <a:rPr lang="en-US" altLang="en-US" dirty="0"/>
              <a:t>count</a:t>
            </a:r>
            <a:r>
              <a:rPr lang="en-US" altLang="en-US" dirty="0" smtClean="0"/>
              <a:t>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altLang="en-US" dirty="0" smtClean="0"/>
              <a:t>}</a:t>
            </a:r>
            <a:endParaRPr lang="en-US" altLang="en-US" dirty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716700"/>
          </a:xfrm>
        </p:spPr>
        <p:txBody>
          <a:bodyPr/>
          <a:lstStyle/>
          <a:p>
            <a:r>
              <a:rPr lang="en-US" altLang="en-US" dirty="0" smtClean="0"/>
              <a:t>Example</a:t>
            </a:r>
            <a:endParaRPr lang="en-US" altLang="en-US" dirty="0" smtClean="0"/>
          </a:p>
        </p:txBody>
      </p:sp>
      <p:sp>
        <p:nvSpPr>
          <p:cNvPr id="205828" name="Rectangle 4"/>
          <p:cNvSpPr>
            <a:spLocks noChangeArrowheads="1"/>
          </p:cNvSpPr>
          <p:nvPr/>
        </p:nvSpPr>
        <p:spPr bwMode="auto">
          <a:xfrm>
            <a:off x="2312652" y="3144412"/>
            <a:ext cx="4600575" cy="574675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{inv:  count has # zeros in arr[0..-1]}</a:t>
            </a:r>
            <a:endParaRPr lang="en-US" altLang="en-US"/>
          </a:p>
        </p:txBody>
      </p:sp>
      <p:sp>
        <p:nvSpPr>
          <p:cNvPr id="205831" name="Rectangle 7"/>
          <p:cNvSpPr>
            <a:spLocks noChangeArrowheads="1"/>
          </p:cNvSpPr>
          <p:nvPr/>
        </p:nvSpPr>
        <p:spPr bwMode="auto">
          <a:xfrm>
            <a:off x="2551780" y="4077417"/>
            <a:ext cx="4600575" cy="574675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{inv:  count has # zeros in arr[0..i-1]}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50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8" grpId="0" animBg="1" autoUpdateAnimBg="0"/>
      <p:bldP spid="20583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b="0">
              <a:solidFill>
                <a:schemeClr val="tx1"/>
              </a:solidFill>
            </a:endParaRPr>
          </a:p>
          <a:p>
            <a:endParaRPr lang="en-US" altLang="en-US" sz="1400" b="0">
              <a:solidFill>
                <a:schemeClr val="tx1"/>
              </a:solidFill>
            </a:endParaRPr>
          </a:p>
          <a:p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87A674B4-3374-4A8D-B523-0630F59CAF35}" type="slidenum">
              <a:rPr lang="en-US" altLang="en-US" sz="1400" b="0">
                <a:solidFill>
                  <a:schemeClr val="tx1"/>
                </a:solidFill>
              </a:rPr>
              <a:pPr/>
              <a:t>11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does the Client like?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1" y="1447801"/>
            <a:ext cx="8278813" cy="4816475"/>
          </a:xfrm>
        </p:spPr>
        <p:txBody>
          <a:bodyPr/>
          <a:lstStyle/>
          <a:p>
            <a:r>
              <a:rPr lang="en-US" altLang="en-US" sz="3200"/>
              <a:t>Since preconditions are Client obligations, the Client would prefer not to have any!</a:t>
            </a:r>
          </a:p>
          <a:p>
            <a:r>
              <a:rPr lang="en-US" altLang="en-US" sz="3200"/>
              <a:t>From the Client’s perspective, “true” is the best precondition.  In general, weaker preconditions are better.</a:t>
            </a:r>
          </a:p>
          <a:p>
            <a:r>
              <a:rPr lang="en-US" altLang="en-US" sz="3200"/>
              <a:t>The Client is happy to have any postcondition that is strong enough to meet the Client’s needs.</a:t>
            </a:r>
          </a:p>
        </p:txBody>
      </p:sp>
    </p:spTree>
    <p:extLst>
      <p:ext uri="{BB962C8B-B14F-4D97-AF65-F5344CB8AC3E}">
        <p14:creationId xmlns:p14="http://schemas.microsoft.com/office/powerpoint/2010/main" val="299833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b="0">
              <a:solidFill>
                <a:schemeClr val="tx1"/>
              </a:solidFill>
            </a:endParaRPr>
          </a:p>
          <a:p>
            <a:endParaRPr lang="en-US" altLang="en-US" sz="1400" b="0">
              <a:solidFill>
                <a:schemeClr val="tx1"/>
              </a:solidFill>
            </a:endParaRPr>
          </a:p>
          <a:p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7B7E5E8C-BEAC-45B2-B694-EA60E9DD5473}" type="slidenum">
              <a:rPr lang="en-US" altLang="en-US" sz="1400" b="0">
                <a:solidFill>
                  <a:schemeClr val="tx1"/>
                </a:solidFill>
              </a:rPr>
              <a:pPr/>
              <a:t>12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does the Server like?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1" y="1447801"/>
            <a:ext cx="8278813" cy="4816475"/>
          </a:xfrm>
        </p:spPr>
        <p:txBody>
          <a:bodyPr/>
          <a:lstStyle/>
          <a:p>
            <a:r>
              <a:rPr lang="en-US" altLang="en-US" sz="3200"/>
              <a:t>Since preconditions are Server benefits, the Server would prefer to have lots of them!</a:t>
            </a:r>
          </a:p>
          <a:p>
            <a:r>
              <a:rPr lang="en-US" altLang="en-US" sz="3200"/>
              <a:t>From the Server’s perspective, “false” is the best precondition.  In general, stronger preconditions mean an easier job with the implementation.</a:t>
            </a:r>
          </a:p>
          <a:p>
            <a:r>
              <a:rPr lang="en-US" altLang="en-US" sz="3200"/>
              <a:t>The Server prefers weak postconditions.  Each additional constraint in a postcondition is an additional obligation on the Server.</a:t>
            </a:r>
          </a:p>
        </p:txBody>
      </p:sp>
    </p:spTree>
    <p:extLst>
      <p:ext uri="{BB962C8B-B14F-4D97-AF65-F5344CB8AC3E}">
        <p14:creationId xmlns:p14="http://schemas.microsoft.com/office/powerpoint/2010/main" val="269136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b="0">
              <a:solidFill>
                <a:schemeClr val="tx1"/>
              </a:solidFill>
            </a:endParaRPr>
          </a:p>
          <a:p>
            <a:endParaRPr lang="en-US" altLang="en-US" sz="1400" b="0">
              <a:solidFill>
                <a:schemeClr val="tx1"/>
              </a:solidFill>
            </a:endParaRPr>
          </a:p>
          <a:p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3CE0C263-7E5D-4F68-ACDC-DB5058427E8D}" type="slidenum">
              <a:rPr lang="en-US" altLang="en-US" sz="1400" b="0">
                <a:solidFill>
                  <a:schemeClr val="tx1"/>
                </a:solidFill>
              </a:rPr>
              <a:pPr/>
              <a:t>13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Problems with Eliminating Preconditions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1" y="1447801"/>
            <a:ext cx="8278813" cy="4816475"/>
          </a:xfrm>
        </p:spPr>
        <p:txBody>
          <a:bodyPr/>
          <a:lstStyle/>
          <a:p>
            <a:r>
              <a:rPr lang="en-US" altLang="en-US" sz="3200"/>
              <a:t>Forcing the Server to handle “weird” cases can lead to inefficient, bulky (read “error prone”) code.</a:t>
            </a:r>
          </a:p>
          <a:p>
            <a:r>
              <a:rPr lang="en-US" altLang="en-US" sz="3200"/>
              <a:t>For “local” use, therefore, preconditions can be extremely powerful (and appropriate).</a:t>
            </a:r>
          </a:p>
          <a:p>
            <a:r>
              <a:rPr lang="en-US" altLang="en-US" sz="3200"/>
              <a:t>Example:  Consider the “partition” method in a quicksort routine.  It would be weird to handle the case where the array indices were out of bounds.</a:t>
            </a:r>
          </a:p>
        </p:txBody>
      </p:sp>
    </p:spTree>
    <p:extLst>
      <p:ext uri="{BB962C8B-B14F-4D97-AF65-F5344CB8AC3E}">
        <p14:creationId xmlns:p14="http://schemas.microsoft.com/office/powerpoint/2010/main" val="215484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b="0">
              <a:solidFill>
                <a:schemeClr val="tx1"/>
              </a:solidFill>
            </a:endParaRPr>
          </a:p>
          <a:p>
            <a:endParaRPr lang="en-US" altLang="en-US" sz="1400" b="0">
              <a:solidFill>
                <a:schemeClr val="tx1"/>
              </a:solidFill>
            </a:endParaRPr>
          </a:p>
          <a:p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E57A0E48-6DB1-4BA5-8655-75F1FE833F17}" type="slidenum">
              <a:rPr lang="en-US" altLang="en-US" sz="1400" b="0">
                <a:solidFill>
                  <a:schemeClr val="tx1"/>
                </a:solidFill>
              </a:rPr>
              <a:pPr/>
              <a:t>14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Problems with Eliminating Preconditions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1" y="1447801"/>
            <a:ext cx="8278813" cy="4816475"/>
          </a:xfrm>
        </p:spPr>
        <p:txBody>
          <a:bodyPr/>
          <a:lstStyle/>
          <a:p>
            <a:r>
              <a:rPr lang="en-US" altLang="en-US" sz="3200"/>
              <a:t>What if the Implementer can’t provide a good “default” (ie Defensive Programming)?</a:t>
            </a:r>
          </a:p>
          <a:p>
            <a:r>
              <a:rPr lang="en-US" altLang="en-US" sz="3200"/>
              <a:t>Consider this (undocumented!) code:</a:t>
            </a:r>
          </a:p>
          <a:p>
            <a:endParaRPr lang="en-US" altLang="en-US" sz="3200"/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2530476" y="3290888"/>
            <a:ext cx="7204075" cy="321945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public static double sqrt (double x) {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  if (x &lt; 0) {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    handle problem somehow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    return some value (what?)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  else {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    proceed with normal square root computation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    return y such that y*y is approximately x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5526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b="0">
              <a:solidFill>
                <a:schemeClr val="tx1"/>
              </a:solidFill>
            </a:endParaRPr>
          </a:p>
          <a:p>
            <a:endParaRPr lang="en-US" altLang="en-US" sz="1400" b="0">
              <a:solidFill>
                <a:schemeClr val="tx1"/>
              </a:solidFill>
            </a:endParaRPr>
          </a:p>
          <a:p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4B65D9D1-A126-412C-B7B5-A7428BC477B1}" type="slidenum">
              <a:rPr lang="en-US" altLang="en-US" sz="1400" b="0">
                <a:solidFill>
                  <a:schemeClr val="tx1"/>
                </a:solidFill>
              </a:rPr>
              <a:pPr/>
              <a:t>15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Dissecting the Square Root Example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1" y="1447801"/>
            <a:ext cx="8278813" cy="4816475"/>
          </a:xfrm>
        </p:spPr>
        <p:txBody>
          <a:bodyPr/>
          <a:lstStyle/>
          <a:p>
            <a:r>
              <a:rPr lang="en-US" altLang="en-US" sz="3200"/>
              <a:t>What could possibly be a correct “default”?</a:t>
            </a:r>
          </a:p>
          <a:p>
            <a:pPr lvl="1"/>
            <a:r>
              <a:rPr lang="en-US" altLang="en-US"/>
              <a:t>Printing an error message?</a:t>
            </a:r>
          </a:p>
          <a:p>
            <a:pPr lvl="2"/>
            <a:r>
              <a:rPr lang="en-US" altLang="en-US" sz="2400"/>
              <a:t>Not a comforting thought to certain end users (ie pilots).</a:t>
            </a:r>
          </a:p>
          <a:p>
            <a:r>
              <a:rPr lang="en-US" altLang="en-US" sz="3200"/>
              <a:t>What could possibly be a reasonable return value?</a:t>
            </a:r>
          </a:p>
          <a:p>
            <a:r>
              <a:rPr lang="en-US" altLang="en-US" sz="3200"/>
              <a:t>The Lesson:  The Server is not in a position to define behavior.  That’s the Client’s job. (through the contract mechanism).</a:t>
            </a:r>
          </a:p>
        </p:txBody>
      </p:sp>
    </p:spTree>
    <p:extLst>
      <p:ext uri="{BB962C8B-B14F-4D97-AF65-F5344CB8AC3E}">
        <p14:creationId xmlns:p14="http://schemas.microsoft.com/office/powerpoint/2010/main" val="70311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b="0">
              <a:solidFill>
                <a:schemeClr val="tx1"/>
              </a:solidFill>
            </a:endParaRPr>
          </a:p>
          <a:p>
            <a:endParaRPr lang="en-US" altLang="en-US" sz="1400" b="0">
              <a:solidFill>
                <a:schemeClr val="tx1"/>
              </a:solidFill>
            </a:endParaRPr>
          </a:p>
          <a:p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71703FB1-715D-4C14-9719-87A4707E84A9}" type="slidenum">
              <a:rPr lang="en-US" altLang="en-US" sz="1400" b="0">
                <a:solidFill>
                  <a:schemeClr val="tx1"/>
                </a:solidFill>
              </a:rPr>
              <a:pPr/>
              <a:t>2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Abstraction by Specification</a:t>
            </a:r>
          </a:p>
        </p:txBody>
      </p:sp>
      <p:sp>
        <p:nvSpPr>
          <p:cNvPr id="3077" name="AutoShape 59"/>
          <p:cNvSpPr>
            <a:spLocks noChangeArrowheads="1"/>
          </p:cNvSpPr>
          <p:nvPr/>
        </p:nvSpPr>
        <p:spPr bwMode="auto">
          <a:xfrm>
            <a:off x="4992689" y="1830388"/>
            <a:ext cx="1889125" cy="927100"/>
          </a:xfrm>
          <a:prstGeom prst="foldedCorner">
            <a:avLst>
              <a:gd name="adj" fmla="val 12500"/>
            </a:avLst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0000"/>
                </a:solidFill>
              </a:rPr>
              <a:t>Abstraction</a:t>
            </a:r>
          </a:p>
        </p:txBody>
      </p:sp>
      <p:sp>
        <p:nvSpPr>
          <p:cNvPr id="3078" name="AutoShape 60"/>
          <p:cNvSpPr>
            <a:spLocks noChangeArrowheads="1"/>
          </p:cNvSpPr>
          <p:nvPr/>
        </p:nvSpPr>
        <p:spPr bwMode="auto">
          <a:xfrm>
            <a:off x="2322514" y="4503738"/>
            <a:ext cx="2797175" cy="938212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0000"/>
                </a:solidFill>
              </a:rPr>
              <a:t>Implementation 1</a:t>
            </a:r>
          </a:p>
        </p:txBody>
      </p:sp>
      <p:sp>
        <p:nvSpPr>
          <p:cNvPr id="3079" name="AutoShape 61"/>
          <p:cNvSpPr>
            <a:spLocks noChangeArrowheads="1"/>
          </p:cNvSpPr>
          <p:nvPr/>
        </p:nvSpPr>
        <p:spPr bwMode="auto">
          <a:xfrm>
            <a:off x="6759575" y="4478339"/>
            <a:ext cx="2687638" cy="962025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0000"/>
                </a:solidFill>
              </a:rPr>
              <a:t>Implementation N</a:t>
            </a:r>
            <a:endParaRPr lang="en-US" altLang="en-US" sz="2400"/>
          </a:p>
        </p:txBody>
      </p:sp>
      <p:sp>
        <p:nvSpPr>
          <p:cNvPr id="3080" name="Line 70"/>
          <p:cNvSpPr>
            <a:spLocks noChangeShapeType="1"/>
          </p:cNvSpPr>
          <p:nvPr/>
        </p:nvSpPr>
        <p:spPr bwMode="auto">
          <a:xfrm flipH="1">
            <a:off x="4540250" y="2897189"/>
            <a:ext cx="795338" cy="1412875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 type="diamond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71"/>
          <p:cNvSpPr>
            <a:spLocks noChangeShapeType="1"/>
          </p:cNvSpPr>
          <p:nvPr/>
        </p:nvSpPr>
        <p:spPr bwMode="auto">
          <a:xfrm>
            <a:off x="6559550" y="2944813"/>
            <a:ext cx="700088" cy="1306512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 type="diamond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Text Box 72"/>
          <p:cNvSpPr txBox="1">
            <a:spLocks noChangeArrowheads="1"/>
          </p:cNvSpPr>
          <p:nvPr/>
        </p:nvSpPr>
        <p:spPr bwMode="auto">
          <a:xfrm>
            <a:off x="5386389" y="4067176"/>
            <a:ext cx="12604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800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2060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b="0">
              <a:solidFill>
                <a:schemeClr val="tx1"/>
              </a:solidFill>
            </a:endParaRPr>
          </a:p>
          <a:p>
            <a:endParaRPr lang="en-US" altLang="en-US" sz="1400" b="0">
              <a:solidFill>
                <a:schemeClr val="tx1"/>
              </a:solidFill>
            </a:endParaRPr>
          </a:p>
          <a:p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A7C8AAE8-E6D5-4AD0-ACBD-3D3EAEB08A8F}" type="slidenum">
              <a:rPr lang="en-US" altLang="en-US" sz="1400" b="0">
                <a:solidFill>
                  <a:schemeClr val="tx1"/>
                </a:solidFill>
              </a:rPr>
              <a:pPr/>
              <a:t>3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Specifications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1" y="1447801"/>
            <a:ext cx="8278813" cy="4816475"/>
          </a:xfrm>
        </p:spPr>
        <p:txBody>
          <a:bodyPr/>
          <a:lstStyle/>
          <a:p>
            <a:r>
              <a:rPr lang="en-US" altLang="en-US" smtClean="0"/>
              <a:t>Way to Define Abstractions</a:t>
            </a:r>
          </a:p>
          <a:p>
            <a:pPr lvl="1"/>
            <a:r>
              <a:rPr lang="en-US" altLang="en-US"/>
              <a:t>“What” vs. “How”</a:t>
            </a:r>
          </a:p>
          <a:p>
            <a:r>
              <a:rPr lang="en-US" altLang="en-US" smtClean="0"/>
              <a:t>Formality</a:t>
            </a:r>
          </a:p>
          <a:p>
            <a:pPr lvl="1"/>
            <a:r>
              <a:rPr lang="en-US" altLang="en-US"/>
              <a:t>As much as is useful</a:t>
            </a:r>
          </a:p>
          <a:p>
            <a:pPr lvl="1"/>
            <a:r>
              <a:rPr lang="en-US" altLang="en-US"/>
              <a:t>More than just English</a:t>
            </a:r>
          </a:p>
          <a:p>
            <a:pPr lvl="1"/>
            <a:r>
              <a:rPr lang="en-US" altLang="en-US"/>
              <a:t>Typically less than a language with a formal semantics</a:t>
            </a:r>
          </a:p>
          <a:p>
            <a:pPr lvl="1"/>
            <a:r>
              <a:rPr lang="en-US" altLang="en-US"/>
              <a:t>We will use industry standard (ie Javadoc)</a:t>
            </a:r>
          </a:p>
          <a:p>
            <a:pPr lvl="1"/>
            <a:r>
              <a:rPr lang="en-US" altLang="en-US"/>
              <a:t>Not intended to be a programming language!</a:t>
            </a:r>
          </a:p>
          <a:p>
            <a:pPr>
              <a:buFont typeface="Monotype Sorts" charset="2"/>
              <a:buNone/>
            </a:pPr>
            <a:endParaRPr lang="en-US" altLang="en-US" sz="3200"/>
          </a:p>
          <a:p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392176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b="0">
              <a:solidFill>
                <a:schemeClr val="tx1"/>
              </a:solidFill>
            </a:endParaRPr>
          </a:p>
          <a:p>
            <a:endParaRPr lang="en-US" altLang="en-US" sz="1400" b="0">
              <a:solidFill>
                <a:schemeClr val="tx1"/>
              </a:solidFill>
            </a:endParaRPr>
          </a:p>
          <a:p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979CE92C-11B3-4BA9-8D46-89A7822B617E}" type="slidenum">
              <a:rPr lang="en-US" altLang="en-US" sz="1400" b="0">
                <a:solidFill>
                  <a:schemeClr val="tx1"/>
                </a:solidFill>
              </a:rPr>
              <a:pPr/>
              <a:t>4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Parts of a Procedural Specification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0376" y="1425576"/>
            <a:ext cx="8278813" cy="4816475"/>
          </a:xfrm>
        </p:spPr>
        <p:txBody>
          <a:bodyPr/>
          <a:lstStyle/>
          <a:p>
            <a:pPr>
              <a:buFont typeface="Monotype Sorts" charset="2"/>
              <a:buNone/>
            </a:pPr>
            <a:endParaRPr lang="en-US" altLang="en-US" smtClean="0"/>
          </a:p>
          <a:p>
            <a:pPr>
              <a:buFont typeface="Monotype Sorts" charset="2"/>
              <a:buNone/>
            </a:pPr>
            <a:endParaRPr lang="en-US" altLang="en-US" sz="3200"/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1698626" y="2012951"/>
            <a:ext cx="8767763" cy="3222625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/**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  * Returns index of element in sorted list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  *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  * @param a[] array to search; must be sorted ascending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  * @param x int to search for in a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  * @return if x in a, index of x in a else -1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  * @throws NullPointerException if a is null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  */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public static int sortedSearch (int[]a, int x)</a:t>
            </a:r>
          </a:p>
          <a:p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188421" name="AutoShape 5"/>
          <p:cNvSpPr>
            <a:spLocks noChangeArrowheads="1"/>
          </p:cNvSpPr>
          <p:nvPr/>
        </p:nvSpPr>
        <p:spPr bwMode="auto">
          <a:xfrm>
            <a:off x="2112963" y="5537201"/>
            <a:ext cx="1771650" cy="695325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000000"/>
                </a:solidFill>
              </a:rPr>
              <a:t>Header</a:t>
            </a:r>
          </a:p>
        </p:txBody>
      </p:sp>
      <p:sp>
        <p:nvSpPr>
          <p:cNvPr id="188422" name="AutoShape 6"/>
          <p:cNvSpPr>
            <a:spLocks noChangeArrowheads="1"/>
          </p:cNvSpPr>
          <p:nvPr/>
        </p:nvSpPr>
        <p:spPr bwMode="auto">
          <a:xfrm>
            <a:off x="7415214" y="1227139"/>
            <a:ext cx="1914525" cy="712787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000000"/>
                </a:solidFill>
              </a:rPr>
              <a:t>Precondition</a:t>
            </a:r>
            <a:endParaRPr lang="en-US" altLang="en-US"/>
          </a:p>
        </p:txBody>
      </p:sp>
      <p:sp>
        <p:nvSpPr>
          <p:cNvPr id="188423" name="AutoShape 7"/>
          <p:cNvSpPr>
            <a:spLocks noChangeArrowheads="1"/>
          </p:cNvSpPr>
          <p:nvPr/>
        </p:nvSpPr>
        <p:spPr bwMode="auto">
          <a:xfrm>
            <a:off x="4986339" y="5418138"/>
            <a:ext cx="1971675" cy="639762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000000"/>
                </a:solidFill>
              </a:rPr>
              <a:t>Postconditions</a:t>
            </a:r>
            <a:endParaRPr lang="en-US" altLang="en-US"/>
          </a:p>
        </p:txBody>
      </p:sp>
      <p:sp>
        <p:nvSpPr>
          <p:cNvPr id="188427" name="Line 11"/>
          <p:cNvSpPr>
            <a:spLocks noChangeShapeType="1"/>
          </p:cNvSpPr>
          <p:nvPr/>
        </p:nvSpPr>
        <p:spPr bwMode="auto">
          <a:xfrm flipH="1">
            <a:off x="2463801" y="4929188"/>
            <a:ext cx="942975" cy="57150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 type="diamond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430" name="Line 14"/>
          <p:cNvSpPr>
            <a:spLocks noChangeShapeType="1"/>
          </p:cNvSpPr>
          <p:nvPr/>
        </p:nvSpPr>
        <p:spPr bwMode="auto">
          <a:xfrm flipH="1">
            <a:off x="7715250" y="2076451"/>
            <a:ext cx="514350" cy="900113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 type="diamond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431" name="Line 15"/>
          <p:cNvSpPr>
            <a:spLocks noChangeShapeType="1"/>
          </p:cNvSpPr>
          <p:nvPr/>
        </p:nvSpPr>
        <p:spPr bwMode="auto">
          <a:xfrm flipH="1" flipV="1">
            <a:off x="5129214" y="3744913"/>
            <a:ext cx="1235075" cy="175260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 type="diamond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H="1" flipV="1">
            <a:off x="4344988" y="4065589"/>
            <a:ext cx="1204912" cy="1431925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 type="diamond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9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8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8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8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8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0" grpId="0" animBg="1" autoUpdateAnimBg="0"/>
      <p:bldP spid="188421" grpId="0" animBg="1" autoUpdateAnimBg="0"/>
      <p:bldP spid="188422" grpId="0" animBg="1" autoUpdateAnimBg="0"/>
      <p:bldP spid="18842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b="0">
              <a:solidFill>
                <a:schemeClr val="tx1"/>
              </a:solidFill>
            </a:endParaRPr>
          </a:p>
          <a:p>
            <a:endParaRPr lang="en-US" altLang="en-US" sz="1400" b="0">
              <a:solidFill>
                <a:schemeClr val="tx1"/>
              </a:solidFill>
            </a:endParaRPr>
          </a:p>
          <a:p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33BB58E0-9895-40E0-B9C2-DE17CDC97F39}" type="slidenum">
              <a:rPr lang="en-US" altLang="en-US" sz="1400" b="0">
                <a:solidFill>
                  <a:schemeClr val="tx1"/>
                </a:solidFill>
              </a:rPr>
              <a:pPr/>
              <a:t>5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Another Example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1" y="1447801"/>
            <a:ext cx="8278813" cy="4816475"/>
          </a:xfrm>
        </p:spPr>
        <p:txBody>
          <a:bodyPr/>
          <a:lstStyle/>
          <a:p>
            <a:pPr>
              <a:buFont typeface="Monotype Sorts" charset="2"/>
              <a:buNone/>
            </a:pPr>
            <a:endParaRPr lang="en-US" altLang="en-US" smtClean="0"/>
          </a:p>
          <a:p>
            <a:pPr>
              <a:buFont typeface="Monotype Sorts" charset="2"/>
              <a:buNone/>
            </a:pPr>
            <a:endParaRPr lang="en-US" altLang="en-US" sz="3200"/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1881189" y="2014538"/>
            <a:ext cx="8258175" cy="36195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/**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  * Searches for index of x in a.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  *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  * @param a[] array to be searched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  * @param x element to search for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  * @return index of x if x in a 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  *    else -1 if x not in a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  * @throws NullPointerException if a is null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public static int search (int[]a, int x)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190475" name="Rectangle 11"/>
          <p:cNvSpPr>
            <a:spLocks noChangeArrowheads="1"/>
          </p:cNvSpPr>
          <p:nvPr/>
        </p:nvSpPr>
        <p:spPr bwMode="auto">
          <a:xfrm>
            <a:off x="2514600" y="1317625"/>
            <a:ext cx="6273800" cy="43815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000000"/>
                </a:solidFill>
              </a:rPr>
              <a:t>No Precondition!  (Precondition equals “true”)</a:t>
            </a:r>
          </a:p>
        </p:txBody>
      </p:sp>
      <p:sp>
        <p:nvSpPr>
          <p:cNvPr id="190476" name="Rectangle 12"/>
          <p:cNvSpPr>
            <a:spLocks noChangeArrowheads="1"/>
          </p:cNvSpPr>
          <p:nvPr/>
        </p:nvSpPr>
        <p:spPr bwMode="auto">
          <a:xfrm>
            <a:off x="3024188" y="5943600"/>
            <a:ext cx="6273800" cy="731838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Underdetermined – what happens if x is in a more </a:t>
            </a:r>
          </a:p>
          <a:p>
            <a:r>
              <a:rPr lang="en-US" altLang="en-US">
                <a:solidFill>
                  <a:srgbClr val="000000"/>
                </a:solidFill>
              </a:rPr>
              <a:t>than once?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10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8" grpId="0" animBg="1" autoUpdateAnimBg="0"/>
      <p:bldP spid="190475" grpId="0" animBg="1" autoUpdateAnimBg="0"/>
      <p:bldP spid="19047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b="0">
              <a:solidFill>
                <a:schemeClr val="tx1"/>
              </a:solidFill>
            </a:endParaRPr>
          </a:p>
          <a:p>
            <a:endParaRPr lang="en-US" altLang="en-US" sz="1400" b="0">
              <a:solidFill>
                <a:schemeClr val="tx1"/>
              </a:solidFill>
            </a:endParaRPr>
          </a:p>
          <a:p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6CCA17E1-E0FE-4EF4-87A6-E14090E79270}" type="slidenum">
              <a:rPr lang="en-US" altLang="en-US" sz="1400" b="0">
                <a:solidFill>
                  <a:schemeClr val="tx1"/>
                </a:solidFill>
              </a:rPr>
              <a:pPr/>
              <a:t>6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Yet Another Example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1" y="1447801"/>
            <a:ext cx="8278813" cy="4816475"/>
          </a:xfrm>
        </p:spPr>
        <p:txBody>
          <a:bodyPr/>
          <a:lstStyle/>
          <a:p>
            <a:pPr>
              <a:buFont typeface="Monotype Sorts" charset="2"/>
              <a:buNone/>
            </a:pPr>
            <a:endParaRPr lang="en-US" altLang="en-US" smtClean="0"/>
          </a:p>
          <a:p>
            <a:pPr>
              <a:buFont typeface="Monotype Sorts" charset="2"/>
              <a:buNone/>
            </a:pPr>
            <a:endParaRPr lang="en-US" altLang="en-US" sz="3200"/>
          </a:p>
        </p:txBody>
      </p:sp>
      <p:sp>
        <p:nvSpPr>
          <p:cNvPr id="191492" name="Rectangle 4"/>
          <p:cNvSpPr>
            <a:spLocks noChangeArrowheads="1"/>
          </p:cNvSpPr>
          <p:nvPr/>
        </p:nvSpPr>
        <p:spPr bwMode="auto">
          <a:xfrm>
            <a:off x="1778001" y="1692276"/>
            <a:ext cx="8258175" cy="3109913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/**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  * sorts list into ascending order.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  * @param list list to sort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  * @throws NullPointerException if list is null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  *       or list contains null elements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  * @throws ClassCastException if elements in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          list are not mutually comparable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  public static void sort (List&lt;Comparable&gt; list)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// E.g. if list = [3,1,6,1] before the call, then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//         list = [1,1,3,6] after the call</a:t>
            </a:r>
          </a:p>
        </p:txBody>
      </p:sp>
      <p:sp>
        <p:nvSpPr>
          <p:cNvPr id="191494" name="Rectangle 6"/>
          <p:cNvSpPr>
            <a:spLocks noChangeArrowheads="1"/>
          </p:cNvSpPr>
          <p:nvPr/>
        </p:nvSpPr>
        <p:spPr bwMode="auto">
          <a:xfrm>
            <a:off x="3417889" y="1068388"/>
            <a:ext cx="4573587" cy="493712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Notice implicit treatment of duplicates</a:t>
            </a:r>
            <a:endParaRPr lang="en-US" altLang="en-US"/>
          </a:p>
        </p:txBody>
      </p:sp>
      <p:sp>
        <p:nvSpPr>
          <p:cNvPr id="191496" name="Rectangle 8"/>
          <p:cNvSpPr>
            <a:spLocks noChangeArrowheads="1"/>
          </p:cNvSpPr>
          <p:nvPr/>
        </p:nvSpPr>
        <p:spPr bwMode="auto">
          <a:xfrm>
            <a:off x="1778001" y="4995863"/>
            <a:ext cx="8531225" cy="75565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Alternate notation:</a:t>
            </a: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// E.g. if list = [3,1,6,1], then list_post = [1,1,3,6]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778001" y="5943600"/>
            <a:ext cx="8531225" cy="4445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What about fixing the raw type?  What happens to spec?</a:t>
            </a:r>
          </a:p>
        </p:txBody>
      </p:sp>
    </p:spTree>
    <p:extLst>
      <p:ext uri="{BB962C8B-B14F-4D97-AF65-F5344CB8AC3E}">
        <p14:creationId xmlns:p14="http://schemas.microsoft.com/office/powerpoint/2010/main" val="173221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2" grpId="0" animBg="1" autoUpdateAnimBg="0"/>
      <p:bldP spid="191494" grpId="0" animBg="1" autoUpdateAnimBg="0"/>
      <p:bldP spid="191496" grpId="0" animBg="1" autoUpdateAnimBg="0"/>
      <p:bldP spid="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b="0">
              <a:solidFill>
                <a:schemeClr val="tx1"/>
              </a:solidFill>
            </a:endParaRPr>
          </a:p>
          <a:p>
            <a:endParaRPr lang="en-US" altLang="en-US" sz="1400" b="0">
              <a:solidFill>
                <a:schemeClr val="tx1"/>
              </a:solidFill>
            </a:endParaRPr>
          </a:p>
          <a:p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70217069-4006-4E3C-B8C3-FB7F1619F9D4}" type="slidenum">
              <a:rPr lang="en-US" altLang="en-US" sz="1400" b="0">
                <a:solidFill>
                  <a:schemeClr val="tx1"/>
                </a:solidFill>
              </a:rPr>
              <a:pPr/>
              <a:t>7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does a Contract Look Like?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1" y="1447801"/>
            <a:ext cx="8278813" cy="48164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200"/>
              <a:t>Consider the triple:  {P} S {Q}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P is the precondition (Requires clause)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Q is the postcondition (Effects clause)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S is the program text</a:t>
            </a:r>
          </a:p>
          <a:p>
            <a:pPr>
              <a:lnSpc>
                <a:spcPct val="80000"/>
              </a:lnSpc>
            </a:pPr>
            <a:r>
              <a:rPr lang="en-US" altLang="en-US" sz="3200"/>
              <a:t>The Customer (client) is obligated to establish P.</a:t>
            </a:r>
          </a:p>
          <a:p>
            <a:pPr>
              <a:lnSpc>
                <a:spcPct val="80000"/>
              </a:lnSpc>
            </a:pPr>
            <a:r>
              <a:rPr lang="en-US" altLang="en-US" sz="3200"/>
              <a:t>The Implementor (service) may assume P</a:t>
            </a:r>
          </a:p>
          <a:p>
            <a:pPr>
              <a:lnSpc>
                <a:spcPct val="80000"/>
              </a:lnSpc>
            </a:pPr>
            <a:r>
              <a:rPr lang="en-US" altLang="en-US" sz="3200"/>
              <a:t>The Customer is entitled to Q</a:t>
            </a:r>
          </a:p>
          <a:p>
            <a:pPr>
              <a:lnSpc>
                <a:spcPct val="80000"/>
              </a:lnSpc>
            </a:pPr>
            <a:r>
              <a:rPr lang="en-US" altLang="en-US" sz="3200"/>
              <a:t>The Implementor is obligated to provide Q</a:t>
            </a:r>
          </a:p>
          <a:p>
            <a:pPr>
              <a:lnSpc>
                <a:spcPct val="80000"/>
              </a:lnSpc>
            </a:pPr>
            <a:r>
              <a:rPr lang="en-US" altLang="en-US" sz="3200"/>
              <a:t>That’s it!</a:t>
            </a:r>
          </a:p>
        </p:txBody>
      </p:sp>
    </p:spTree>
    <p:extLst>
      <p:ext uri="{BB962C8B-B14F-4D97-AF65-F5344CB8AC3E}">
        <p14:creationId xmlns:p14="http://schemas.microsoft.com/office/powerpoint/2010/main" val="19907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b="0">
              <a:solidFill>
                <a:schemeClr val="tx1"/>
              </a:solidFill>
            </a:endParaRPr>
          </a:p>
          <a:p>
            <a:endParaRPr lang="en-US" altLang="en-US" sz="1400" b="0">
              <a:solidFill>
                <a:schemeClr val="tx1"/>
              </a:solidFill>
            </a:endParaRPr>
          </a:p>
          <a:p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BE1CAFD5-7B39-4C6C-9050-78FED7ACAF68}" type="slidenum">
              <a:rPr lang="en-US" altLang="en-US" sz="1400" b="0">
                <a:solidFill>
                  <a:schemeClr val="tx1"/>
                </a:solidFill>
              </a:rPr>
              <a:pPr/>
              <a:t>8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happens when a Contract Breaks?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1" y="1447801"/>
            <a:ext cx="8278813" cy="4816475"/>
          </a:xfrm>
        </p:spPr>
        <p:txBody>
          <a:bodyPr/>
          <a:lstStyle/>
          <a:p>
            <a:r>
              <a:rPr lang="en-US" altLang="en-US" sz="3200"/>
              <a:t>If everyone does their job, there is no problem!</a:t>
            </a:r>
          </a:p>
          <a:p>
            <a:r>
              <a:rPr lang="en-US" altLang="en-US" sz="3200"/>
              <a:t>If the precondition is not satisfied, the Customer is wrong!  (The client has a bug).</a:t>
            </a:r>
          </a:p>
          <a:p>
            <a:r>
              <a:rPr lang="en-US" altLang="en-US" sz="3200"/>
              <a:t>If the precondition is satisfied, but the postcondition is not, then the Service is wrong (The server has a bug).</a:t>
            </a:r>
          </a:p>
          <a:p>
            <a:r>
              <a:rPr lang="en-US" altLang="en-US" sz="3200"/>
              <a:t>The Client can’t do the Server’s job!</a:t>
            </a:r>
          </a:p>
          <a:p>
            <a:r>
              <a:rPr lang="en-US" altLang="en-US" sz="3200"/>
              <a:t>The Server can’t do the Client’s job!</a:t>
            </a:r>
          </a:p>
        </p:txBody>
      </p:sp>
    </p:spTree>
    <p:extLst>
      <p:ext uri="{BB962C8B-B14F-4D97-AF65-F5344CB8AC3E}">
        <p14:creationId xmlns:p14="http://schemas.microsoft.com/office/powerpoint/2010/main" val="378318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b="0">
              <a:solidFill>
                <a:schemeClr val="tx1"/>
              </a:solidFill>
            </a:endParaRPr>
          </a:p>
          <a:p>
            <a:endParaRPr lang="en-US" altLang="en-US" sz="1400" b="0">
              <a:solidFill>
                <a:schemeClr val="tx1"/>
              </a:solidFill>
            </a:endParaRPr>
          </a:p>
          <a:p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fld id="{5101CEAD-1A1B-46C2-B834-366E4F1AE1B4}" type="slidenum">
              <a:rPr lang="en-US" altLang="en-US" sz="1400" b="0">
                <a:solidFill>
                  <a:schemeClr val="tx1"/>
                </a:solidFill>
              </a:rPr>
              <a:pPr/>
              <a:t>9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1" y="1447801"/>
            <a:ext cx="8278813" cy="4816475"/>
          </a:xfrm>
        </p:spPr>
        <p:txBody>
          <a:bodyPr/>
          <a:lstStyle/>
          <a:p>
            <a:r>
              <a:rPr lang="en-US" altLang="en-US" sz="3200"/>
              <a:t>Suppose you are fixing a fault in a program.</a:t>
            </a:r>
          </a:p>
          <a:p>
            <a:pPr lvl="1"/>
            <a:r>
              <a:rPr lang="en-US" altLang="en-US"/>
              <a:t>What justification is there for a proposed change?</a:t>
            </a:r>
          </a:p>
          <a:p>
            <a:r>
              <a:rPr lang="en-US" altLang="en-US" sz="3200"/>
              <a:t> Example Context:</a:t>
            </a:r>
          </a:p>
          <a:p>
            <a:pPr lvl="1">
              <a:buFontTx/>
              <a:buNone/>
            </a:pPr>
            <a:r>
              <a:rPr lang="en-US" altLang="en-US"/>
              <a:t>code considered correct</a:t>
            </a:r>
          </a:p>
          <a:p>
            <a:pPr lvl="1">
              <a:buFontTx/>
              <a:buNone/>
            </a:pPr>
            <a:r>
              <a:rPr lang="en-US" altLang="en-US"/>
              <a:t>.....</a:t>
            </a:r>
          </a:p>
          <a:p>
            <a:pPr lvl="1">
              <a:buFontTx/>
              <a:buNone/>
            </a:pPr>
            <a:r>
              <a:rPr lang="en-US" altLang="en-US"/>
              <a:t>code identifed as wrong vs. proposed correct code</a:t>
            </a:r>
          </a:p>
          <a:p>
            <a:pPr lvl="1">
              <a:buFontTx/>
              <a:buNone/>
            </a:pPr>
            <a:r>
              <a:rPr lang="en-US" altLang="en-US"/>
              <a:t>.....</a:t>
            </a:r>
          </a:p>
          <a:p>
            <a:pPr lvl="1">
              <a:buFontTx/>
              <a:buNone/>
            </a:pPr>
            <a:r>
              <a:rPr lang="en-US" altLang="en-US"/>
              <a:t>more code considered correct</a:t>
            </a: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Application of Contract Model to Debugging</a:t>
            </a:r>
          </a:p>
        </p:txBody>
      </p:sp>
      <p:sp>
        <p:nvSpPr>
          <p:cNvPr id="204804" name="Rectangle 4"/>
          <p:cNvSpPr>
            <a:spLocks noChangeArrowheads="1"/>
          </p:cNvSpPr>
          <p:nvPr/>
        </p:nvSpPr>
        <p:spPr bwMode="auto">
          <a:xfrm>
            <a:off x="2879725" y="3274274"/>
            <a:ext cx="615950" cy="511175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000000"/>
                </a:solidFill>
              </a:rPr>
              <a:t>{P}</a:t>
            </a:r>
            <a:endParaRPr lang="en-US" altLang="en-US" dirty="0"/>
          </a:p>
        </p:txBody>
      </p:sp>
      <p:sp>
        <p:nvSpPr>
          <p:cNvPr id="204805" name="Rectangle 5"/>
          <p:cNvSpPr>
            <a:spLocks noChangeArrowheads="1"/>
          </p:cNvSpPr>
          <p:nvPr/>
        </p:nvSpPr>
        <p:spPr bwMode="auto">
          <a:xfrm>
            <a:off x="2905126" y="4069766"/>
            <a:ext cx="600075" cy="4953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{Q}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491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4" grpId="0" animBg="1" autoUpdateAnimBg="0"/>
      <p:bldP spid="204805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1018</Words>
  <Application>Microsoft Office PowerPoint</Application>
  <PresentationFormat>Widescreen</PresentationFormat>
  <Paragraphs>160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Monotype Sorts</vt:lpstr>
      <vt:lpstr>Times New Roman</vt:lpstr>
      <vt:lpstr>Office Theme</vt:lpstr>
      <vt:lpstr>Design by Contract</vt:lpstr>
      <vt:lpstr>Abstraction by Specification</vt:lpstr>
      <vt:lpstr>Specifications</vt:lpstr>
      <vt:lpstr>Parts of a Procedural Specification</vt:lpstr>
      <vt:lpstr>Another Example</vt:lpstr>
      <vt:lpstr>Yet Another Example</vt:lpstr>
      <vt:lpstr>What does a Contract Look Like?</vt:lpstr>
      <vt:lpstr>What happens when a Contract Breaks?</vt:lpstr>
      <vt:lpstr>Application of Contract Model to Debugging</vt:lpstr>
      <vt:lpstr>Example</vt:lpstr>
      <vt:lpstr>What does the Client like?</vt:lpstr>
      <vt:lpstr>What does the Server like?</vt:lpstr>
      <vt:lpstr>Problems with Eliminating Preconditions</vt:lpstr>
      <vt:lpstr>More Problems with Eliminating Preconditions</vt:lpstr>
      <vt:lpstr>Dissecting the Square Root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by Contract</dc:title>
  <dc:creator>Paul Ammann</dc:creator>
  <cp:lastModifiedBy>Paul Ammann</cp:lastModifiedBy>
  <cp:revision>3</cp:revision>
  <dcterms:created xsi:type="dcterms:W3CDTF">2019-08-26T15:26:51Z</dcterms:created>
  <dcterms:modified xsi:type="dcterms:W3CDTF">2019-08-26T15:35:49Z</dcterms:modified>
</cp:coreProperties>
</file>