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323" r:id="rId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00FF"/>
    <a:srgbClr val="0000CC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118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28" y="93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fld id="{0CED578E-20AF-4F8E-8E7F-6D0D88BED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00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fld id="{A9C82120-8530-4102-8569-5C63936FD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40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2DCB8836-DB77-484D-89F3-DB039CB74234}" type="slidenum">
              <a:rPr lang="en-US" smtClean="0"/>
              <a:pPr defTabSz="922338"/>
              <a:t>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F6A44D0C-99CD-42B8-AB6E-2E83566D72F5}" type="slidenum">
              <a:rPr lang="en-US" smtClean="0"/>
              <a:pPr defTabSz="922338"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9FAA4-9A3B-4101-A107-82A3B2BE4EE8}" type="datetime1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C1265-A924-4CFC-9009-1EE010045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2F466-865D-4237-AE36-8609751ABFC9}" type="datetime1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222D3-3217-4B7F-8D23-955C2D099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28600"/>
            <a:ext cx="21526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" y="228600"/>
            <a:ext cx="63055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E98B5-9C38-47A8-83FE-013D7AC35CFD}" type="datetime1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B75EE-03F3-479A-A9C6-EBE52FAFE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334000"/>
          </a:xfrm>
        </p:spPr>
        <p:txBody>
          <a:bodyPr/>
          <a:lstStyle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47E98CB1-7A26-4336-8F0D-1245B79CB3E6}" type="datetime1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6DE50B2E-874A-497B-BA44-EF86C9322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9F52909E-CFB2-4EDF-BD59-697447D603FB}" type="datetime1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27EAFE2C-84EE-473C-872D-FEB251D34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524000"/>
            <a:ext cx="4229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229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7072A307-66F9-488F-ADA6-F0B90F3EC207}" type="datetime1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09706076-6352-4CEA-982A-9F1FBCC79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050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9CA6DADB-DAB5-4DD6-B6F8-0CDA1BE6A972}" type="datetime1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50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918E1EBF-A8EF-4097-BCF4-CC623A84F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77000"/>
            <a:ext cx="19050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B5A552E2-F06A-4956-B463-64F3891AB48F}" type="datetime1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77000"/>
            <a:ext cx="19050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5CE6A827-CD0F-4F8E-9951-68E4EE0C4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00800"/>
            <a:ext cx="19050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878449F0-57F0-4CDD-A6F0-00A1B677BE02}" type="datetime1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400800"/>
            <a:ext cx="19050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A7BCBBD6-ABB8-4CE4-9DDF-13E5E9BD4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33003-0B4E-4B37-823C-136645626345}" type="datetime1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E3421-5EF0-4DA9-966A-9AB570A24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000E9-FA42-4BA6-9962-49A3E7439841}" type="datetime1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45D33-56AB-4F60-96F1-6701D2FBA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143000"/>
            <a:ext cx="8991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Arial" pitchFamily="34" charset="0"/>
              </a:defRPr>
            </a:lvl1pPr>
          </a:lstStyle>
          <a:p>
            <a:pPr>
              <a:defRPr/>
            </a:pPr>
            <a:fld id="{10F19C82-0FD7-4709-81E4-7E829A7A9A71}" type="datetime1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©  Offutt , 2001-2007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pitchFamily="34" charset="0"/>
              </a:defRPr>
            </a:lvl1pPr>
          </a:lstStyle>
          <a:p>
            <a:pPr>
              <a:defRPr/>
            </a:pPr>
            <a:fld id="{66FCF1CE-FFFE-44C5-80E0-19A84CD0C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ransition/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Essential Test Double Concepts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667000"/>
            <a:ext cx="7086600" cy="2590800"/>
          </a:xfrm>
          <a:noFill/>
        </p:spPr>
        <p:txBody>
          <a:bodyPr/>
          <a:lstStyle/>
          <a:p>
            <a:r>
              <a:rPr lang="en-US" sz="2400" b="1" dirty="0" smtClean="0"/>
              <a:t>Paul </a:t>
            </a:r>
            <a:r>
              <a:rPr lang="en-US" sz="2400" b="1" dirty="0" err="1" smtClean="0"/>
              <a:t>Ammann</a:t>
            </a:r>
            <a:endParaRPr lang="en-US" sz="2400" b="1" dirty="0" smtClean="0"/>
          </a:p>
          <a:p>
            <a:endParaRPr lang="en-US" sz="1600" b="1" dirty="0" smtClean="0"/>
          </a:p>
          <a:p>
            <a:pPr>
              <a:spcBef>
                <a:spcPct val="0"/>
              </a:spcBef>
            </a:pPr>
            <a:r>
              <a:rPr lang="en-US" sz="2400" b="1" dirty="0" smtClean="0"/>
              <a:t>http://cs.gmu.edu/~pammann/</a:t>
            </a:r>
          </a:p>
          <a:p>
            <a:endParaRPr lang="en-US" sz="16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765C96D-BF5D-42DA-916A-7C2A8307D2C4}" type="datetime1">
              <a:rPr lang="en-US" smtClean="0">
                <a:latin typeface="Arial" charset="0"/>
              </a:rPr>
              <a:pPr/>
              <a:t>9/27/2018</a:t>
            </a:fld>
            <a:endParaRPr lang="en-US" smtClean="0">
              <a:latin typeface="Arial" charset="0"/>
            </a:endParaRP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582220-D2B7-4189-A71A-259568D030C5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1434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dirty="0" smtClean="0"/>
              <a:t>Test Double “Rules”</a:t>
            </a:r>
          </a:p>
        </p:txBody>
      </p:sp>
      <p:sp>
        <p:nvSpPr>
          <p:cNvPr id="1434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3657600"/>
          </a:xfrm>
        </p:spPr>
        <p:txBody>
          <a:bodyPr/>
          <a:lstStyle/>
          <a:p>
            <a:r>
              <a:rPr lang="en-US" sz="2400" dirty="0" smtClean="0"/>
              <a:t>What’s a “Test Double”?</a:t>
            </a:r>
          </a:p>
          <a:p>
            <a:r>
              <a:rPr lang="en-US" sz="2400" dirty="0" smtClean="0"/>
              <a:t>Should </a:t>
            </a:r>
            <a:r>
              <a:rPr lang="en-US" sz="2400" dirty="0" smtClean="0"/>
              <a:t>you </a:t>
            </a:r>
            <a:r>
              <a:rPr lang="en-US" sz="2400" i="1" dirty="0" smtClean="0"/>
              <a:t>edit</a:t>
            </a:r>
            <a:r>
              <a:rPr lang="en-US" sz="2400" dirty="0" smtClean="0"/>
              <a:t> code to control program behavior at test time?</a:t>
            </a:r>
          </a:p>
          <a:p>
            <a:pPr lvl="1"/>
            <a:r>
              <a:rPr lang="en-US" sz="2000" dirty="0" smtClean="0"/>
              <a:t>No!  The change in behavior should be dynamic.  Why?</a:t>
            </a:r>
          </a:p>
          <a:p>
            <a:r>
              <a:rPr lang="en-US" sz="2400" dirty="0" smtClean="0"/>
              <a:t>A </a:t>
            </a:r>
            <a:r>
              <a:rPr lang="en-US" sz="2400" i="1" dirty="0" smtClean="0"/>
              <a:t>seam</a:t>
            </a:r>
            <a:r>
              <a:rPr lang="en-US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smtClean="0"/>
              <a:t>a </a:t>
            </a:r>
            <a:r>
              <a:rPr lang="en-US" sz="2400" smtClean="0"/>
              <a:t>special variable </a:t>
            </a:r>
            <a:r>
              <a:rPr lang="en-US" sz="2400" dirty="0" smtClean="0"/>
              <a:t>that can be set from inside a test.</a:t>
            </a:r>
          </a:p>
          <a:p>
            <a:pPr lvl="1"/>
            <a:r>
              <a:rPr lang="en-US" sz="2000" dirty="0" smtClean="0"/>
              <a:t>The seam </a:t>
            </a:r>
            <a:r>
              <a:rPr lang="en-US" sz="2000" dirty="0" smtClean="0"/>
              <a:t>controls </a:t>
            </a:r>
            <a:r>
              <a:rPr lang="en-US" sz="2000" dirty="0" smtClean="0"/>
              <a:t>behavior and is internal to the component under test</a:t>
            </a:r>
          </a:p>
          <a:p>
            <a:r>
              <a:rPr lang="en-US" sz="2400" dirty="0" smtClean="0"/>
              <a:t>An </a:t>
            </a:r>
            <a:r>
              <a:rPr lang="en-US" sz="2400" i="1" dirty="0" smtClean="0"/>
              <a:t>enabling point</a:t>
            </a:r>
            <a:r>
              <a:rPr lang="en-US" sz="2400" dirty="0" smtClean="0"/>
              <a:t> is a location where it is possible to set a seam to the desired value</a:t>
            </a:r>
          </a:p>
          <a:p>
            <a:pPr lvl="1"/>
            <a:r>
              <a:rPr lang="en-US" sz="2000" dirty="0" smtClean="0"/>
              <a:t>sometimes called controlling the seam</a:t>
            </a:r>
          </a:p>
          <a:p>
            <a:pPr lvl="1"/>
            <a:r>
              <a:rPr lang="en-US" sz="2000" dirty="0" smtClean="0"/>
              <a:t>also usually in the component under test</a:t>
            </a:r>
          </a:p>
          <a:p>
            <a:pPr lvl="1"/>
            <a:r>
              <a:rPr lang="en-US" sz="2000" dirty="0" smtClean="0"/>
              <a:t>should </a:t>
            </a:r>
            <a:r>
              <a:rPr lang="en-US" sz="2000" i="1" dirty="0" smtClean="0"/>
              <a:t>not</a:t>
            </a:r>
            <a:r>
              <a:rPr lang="en-US" sz="2000" dirty="0" smtClean="0"/>
              <a:t> be part of the public API.  Why not?</a:t>
            </a:r>
          </a:p>
          <a:p>
            <a:r>
              <a:rPr lang="en-US" sz="2400" dirty="0" smtClean="0"/>
              <a:t>A test </a:t>
            </a:r>
            <a:r>
              <a:rPr lang="en-US" sz="2400" i="1" dirty="0" smtClean="0"/>
              <a:t>exploits the seam </a:t>
            </a:r>
            <a:r>
              <a:rPr lang="en-US" sz="2400" dirty="0" smtClean="0"/>
              <a:t>by using the enabling point</a:t>
            </a:r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 smtClean="0"/>
              <a:t>terminology </a:t>
            </a:r>
            <a:r>
              <a:rPr lang="en-US" sz="2400" dirty="0" smtClean="0"/>
              <a:t>sounds </a:t>
            </a:r>
            <a:r>
              <a:rPr lang="en-US" sz="2400" dirty="0" smtClean="0"/>
              <a:t>borrowed from the security domain.  Why is that?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808080"/>
      </a:dk1>
      <a:lt1>
        <a:srgbClr val="FFFFFF"/>
      </a:lt1>
      <a:dk2>
        <a:srgbClr val="000099"/>
      </a:dk2>
      <a:lt2>
        <a:srgbClr val="FFFF00"/>
      </a:lt2>
      <a:accent1>
        <a:srgbClr val="00CC99"/>
      </a:accent1>
      <a:accent2>
        <a:srgbClr val="3333CC"/>
      </a:accent2>
      <a:accent3>
        <a:srgbClr val="AAAAC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808080"/>
        </a:dk1>
        <a:lt1>
          <a:srgbClr val="FFFFFF"/>
        </a:lt1>
        <a:dk2>
          <a:srgbClr val="009900"/>
        </a:dk2>
        <a:lt2>
          <a:srgbClr val="000000"/>
        </a:lt2>
        <a:accent1>
          <a:srgbClr val="00CC99"/>
        </a:accent1>
        <a:accent2>
          <a:srgbClr val="3333CC"/>
        </a:accent2>
        <a:accent3>
          <a:srgbClr val="AACAAA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808080"/>
        </a:dk1>
        <a:lt1>
          <a:srgbClr val="FFFFFF"/>
        </a:lt1>
        <a:dk2>
          <a:srgbClr val="009900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AACAAA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3580</TotalTime>
  <Words>143</Words>
  <Application>Microsoft Office PowerPoint</Application>
  <PresentationFormat>On-screen Show (4:3)</PresentationFormat>
  <Paragraphs>20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Essential Test Double Concepts</vt:lpstr>
      <vt:lpstr>Test Double “Rules”</vt:lpstr>
    </vt:vector>
  </TitlesOfParts>
  <Company>GMU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432 : Introduction</dc:title>
  <dc:subject>SWE 432</dc:subject>
  <dc:creator>Jeff Offutt</dc:creator>
  <cp:lastModifiedBy>Paul Ammann</cp:lastModifiedBy>
  <cp:revision>214</cp:revision>
  <cp:lastPrinted>2000-04-20T00:24:21Z</cp:lastPrinted>
  <dcterms:created xsi:type="dcterms:W3CDTF">1999-12-29T15:57:32Z</dcterms:created>
  <dcterms:modified xsi:type="dcterms:W3CDTF">2018-09-27T21:51:16Z</dcterms:modified>
</cp:coreProperties>
</file>