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9"/>
  </p:notesMasterIdLst>
  <p:handoutMasterIdLst>
    <p:handoutMasterId r:id="rId10"/>
  </p:handoutMasterIdLst>
  <p:sldIdLst>
    <p:sldId id="256" r:id="rId2"/>
    <p:sldId id="290" r:id="rId3"/>
    <p:sldId id="333" r:id="rId4"/>
    <p:sldId id="331" r:id="rId5"/>
    <p:sldId id="276" r:id="rId6"/>
    <p:sldId id="330" r:id="rId7"/>
    <p:sldId id="332" r:id="rId8"/>
  </p:sldIdLst>
  <p:sldSz cx="9144000" cy="6858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8B6"/>
    <a:srgbClr val="006600"/>
    <a:srgbClr val="7030A0"/>
    <a:srgbClr val="FFFF00"/>
    <a:srgbClr val="00B050"/>
    <a:srgbClr val="FF0000"/>
    <a:srgbClr val="FF3300"/>
    <a:srgbClr val="396B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943" autoAdjust="0"/>
    <p:restoredTop sz="94660"/>
  </p:normalViewPr>
  <p:slideViewPr>
    <p:cSldViewPr>
      <p:cViewPr>
        <p:scale>
          <a:sx n="100" d="100"/>
          <a:sy n="100" d="100"/>
        </p:scale>
        <p:origin x="-7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0B47A-8C8F-4579-80CA-B1BAB2C6A7FD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52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952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D4887-937B-42B6-B3CC-8824688FBB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92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5F5F009E-C34B-458A-A381-DAD9CEE88B9E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73" tIns="46986" rIns="93973" bIns="469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0477"/>
            <a:ext cx="5661660" cy="4216241"/>
          </a:xfrm>
          <a:prstGeom prst="rect">
            <a:avLst/>
          </a:prstGeom>
        </p:spPr>
        <p:txBody>
          <a:bodyPr vert="horz" lIns="93973" tIns="46986" rIns="93973" bIns="4698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5D8E20BF-1F28-41AA-A79F-3D8734DA49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83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28600" y="1143000"/>
            <a:ext cx="8686800" cy="0"/>
          </a:xfrm>
          <a:prstGeom prst="line">
            <a:avLst/>
          </a:prstGeom>
          <a:ln w="38100">
            <a:solidFill>
              <a:srgbClr val="396BA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>
          <a:xfrm>
            <a:off x="7315200" y="6400800"/>
            <a:ext cx="1371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1143000"/>
            <a:ext cx="8686800" cy="0"/>
          </a:xfrm>
          <a:prstGeom prst="line">
            <a:avLst/>
          </a:prstGeom>
          <a:ln w="38100">
            <a:solidFill>
              <a:srgbClr val="396BA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28600" y="1143000"/>
            <a:ext cx="8686800" cy="0"/>
          </a:xfrm>
          <a:prstGeom prst="line">
            <a:avLst/>
          </a:prstGeom>
          <a:ln w="38100">
            <a:solidFill>
              <a:srgbClr val="396BA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28600" y="1143000"/>
            <a:ext cx="8686800" cy="0"/>
          </a:xfrm>
          <a:prstGeom prst="line">
            <a:avLst/>
          </a:prstGeom>
          <a:ln w="38100">
            <a:solidFill>
              <a:srgbClr val="396BA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6172200"/>
            <a:ext cx="914400" cy="666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6477000"/>
            <a:ext cx="1143000" cy="214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90600"/>
            <a:ext cx="7620000" cy="3200400"/>
          </a:xfrm>
        </p:spPr>
        <p:txBody>
          <a:bodyPr>
            <a:normAutofit/>
          </a:bodyPr>
          <a:lstStyle/>
          <a:p>
            <a:r>
              <a:rPr lang="en-US" b="1" smtClean="0"/>
              <a:t>Fun</a:t>
            </a:r>
            <a:r>
              <a:rPr lang="en-US" b="1" smtClean="0"/>
              <a:t> </a:t>
            </a:r>
            <a:r>
              <a:rPr lang="en-US" b="1" dirty="0" smtClean="0"/>
              <a:t>facts about the </a:t>
            </a:r>
            <a:r>
              <a:rPr lang="en-US" b="1" dirty="0" err="1" smtClean="0"/>
              <a:t>cal</a:t>
            </a:r>
            <a:r>
              <a:rPr lang="en-US" b="1" dirty="0" smtClean="0"/>
              <a:t>() program</a:t>
            </a:r>
            <a:br>
              <a:rPr lang="en-US" b="1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295400"/>
          </a:xfrm>
        </p:spPr>
        <p:txBody>
          <a:bodyPr/>
          <a:lstStyle/>
          <a:p>
            <a:r>
              <a:rPr lang="en-US" b="1" i="1" dirty="0" smtClean="0"/>
              <a:t>Paul </a:t>
            </a:r>
            <a:r>
              <a:rPr lang="en-US" b="1" i="1" dirty="0" err="1" smtClean="0"/>
              <a:t>Ammann</a:t>
            </a:r>
            <a:r>
              <a:rPr lang="en-US" b="1" i="1" dirty="0" smtClean="0"/>
              <a:t>, SWE 437</a:t>
            </a:r>
          </a:p>
          <a:p>
            <a:r>
              <a:rPr lang="en-US" b="1" i="1" dirty="0" smtClean="0"/>
              <a:t>with thanks to Bob Kurtz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cal()</a:t>
            </a:r>
            <a:r>
              <a:rPr lang="en-US" dirty="0" smtClean="0"/>
              <a:t> </a:t>
            </a:r>
            <a:r>
              <a:rPr lang="en-US" dirty="0"/>
              <a:t>Example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dirty="0"/>
              <a:t>calculates the number of days between two dates in the same </a:t>
            </a:r>
            <a:r>
              <a:rPr lang="en-US" dirty="0" smtClean="0"/>
              <a:t>year</a:t>
            </a:r>
          </a:p>
          <a:p>
            <a:pPr lvl="2"/>
            <a:r>
              <a:rPr lang="en-US" dirty="0" smtClean="0"/>
              <a:t>Chosen for its well-defined finite input space</a:t>
            </a:r>
            <a:endParaRPr lang="en-US" dirty="0"/>
          </a:p>
          <a:p>
            <a:r>
              <a:rPr lang="en-US" dirty="0" smtClean="0"/>
              <a:t>A selective mutation tool (</a:t>
            </a:r>
            <a:r>
              <a:rPr lang="en-US" dirty="0" err="1" smtClean="0"/>
              <a:t>muJava</a:t>
            </a:r>
            <a:r>
              <a:rPr lang="en-US" dirty="0" smtClean="0"/>
              <a:t>) generates </a:t>
            </a:r>
            <a:r>
              <a:rPr lang="en-US" dirty="0"/>
              <a:t>173 </a:t>
            </a:r>
            <a:r>
              <a:rPr lang="en-US" dirty="0" smtClean="0"/>
              <a:t>mutants (AO Chapter 9)</a:t>
            </a:r>
          </a:p>
          <a:p>
            <a:pPr lvl="1"/>
            <a:r>
              <a:rPr lang="en-US" dirty="0" smtClean="0"/>
              <a:t>28 are equivalent (hand analysis)</a:t>
            </a:r>
          </a:p>
          <a:p>
            <a:r>
              <a:rPr lang="en-US" dirty="0" smtClean="0"/>
              <a:t>Input domain model and pairwise testing (AO Chapter 6) yields 90 tests with ACTS tool (NIST)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943600" y="6400800"/>
            <a:ext cx="16002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code and variations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43000" y="1447800"/>
            <a:ext cx="7924800" cy="5029200"/>
          </a:xfrm>
        </p:spPr>
        <p:txBody>
          <a:bodyPr>
            <a:normAutofit fontScale="40000" lnSpcReduction="20000"/>
          </a:bodyPr>
          <a:lstStyle/>
          <a:p>
            <a:pPr marL="82296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static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month1,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day1,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month2,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day2,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year)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82296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numDays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2296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(month2 == month1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   </a:t>
            </a:r>
          </a:p>
          <a:p>
            <a:pPr marL="82296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numDays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day2 - day1;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2296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else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2296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daysIn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 = {0, 31, 0, 31, 30, 31, 30, 31, 31, 30, 31, 30, 31}; </a:t>
            </a:r>
          </a:p>
          <a:p>
            <a:pPr marL="82296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m4 = year % 4;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2296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m100 = year % 100;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2296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m400 = year % 400;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2296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((m4 != 0) || ((m100 == 0) &amp;&amp; (m400 != 0)))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2296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daysIn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28;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2296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else </a:t>
            </a:r>
          </a:p>
          <a:p>
            <a:pPr marL="82296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daysIn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29;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2296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2296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numDays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day2 +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daysIn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[month1] - day1); </a:t>
            </a:r>
          </a:p>
          <a:p>
            <a:pPr marL="82296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month1 + 1;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&lt;= month2-1;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2296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numDays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daysIn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numDays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2296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 </a:t>
            </a:r>
          </a:p>
          <a:p>
            <a:pPr marL="82296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numDays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2296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943600" y="6400800"/>
            <a:ext cx="16002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419600" y="2133600"/>
            <a:ext cx="3476336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what about switching June and July?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562600" y="2590800"/>
            <a:ext cx="829073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31, 30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38968" y="4114800"/>
            <a:ext cx="3521157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what about getting the logic wrong?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23818" y="3517702"/>
            <a:ext cx="399468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||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50115" y="5613916"/>
            <a:ext cx="2817246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what about boundary faults?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76750" y="4953000"/>
            <a:ext cx="399468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!=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8253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Subsumption</a:t>
            </a:r>
            <a:r>
              <a:rPr lang="en-US" dirty="0" smtClean="0"/>
              <a:t>:  Which Mutants to Keep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402230" y="1320232"/>
            <a:ext cx="8309591" cy="4470968"/>
          </a:xfrm>
          <a:custGeom>
            <a:avLst/>
            <a:gdLst>
              <a:gd name="connsiteX0" fmla="*/ 504967 w 8188657"/>
              <a:gd name="connsiteY0" fmla="*/ 805218 h 4435523"/>
              <a:gd name="connsiteX1" fmla="*/ 3562066 w 8188657"/>
              <a:gd name="connsiteY1" fmla="*/ 0 h 4435523"/>
              <a:gd name="connsiteX2" fmla="*/ 7315200 w 8188657"/>
              <a:gd name="connsiteY2" fmla="*/ 928048 h 4435523"/>
              <a:gd name="connsiteX3" fmla="*/ 8188657 w 8188657"/>
              <a:gd name="connsiteY3" fmla="*/ 2743200 h 4435523"/>
              <a:gd name="connsiteX4" fmla="*/ 6960358 w 8188657"/>
              <a:gd name="connsiteY4" fmla="*/ 3998794 h 4435523"/>
              <a:gd name="connsiteX5" fmla="*/ 5145206 w 8188657"/>
              <a:gd name="connsiteY5" fmla="*/ 4435523 h 4435523"/>
              <a:gd name="connsiteX6" fmla="*/ 4694830 w 8188657"/>
              <a:gd name="connsiteY6" fmla="*/ 3780430 h 4435523"/>
              <a:gd name="connsiteX7" fmla="*/ 2088107 w 8188657"/>
              <a:gd name="connsiteY7" fmla="*/ 3384645 h 4435523"/>
              <a:gd name="connsiteX8" fmla="*/ 668740 w 8188657"/>
              <a:gd name="connsiteY8" fmla="*/ 4135272 h 4435523"/>
              <a:gd name="connsiteX9" fmla="*/ 0 w 8188657"/>
              <a:gd name="connsiteY9" fmla="*/ 2879678 h 4435523"/>
              <a:gd name="connsiteX10" fmla="*/ 245660 w 8188657"/>
              <a:gd name="connsiteY10" fmla="*/ 1323833 h 4435523"/>
              <a:gd name="connsiteX11" fmla="*/ 504967 w 8188657"/>
              <a:gd name="connsiteY11" fmla="*/ 805218 h 4435523"/>
              <a:gd name="connsiteX0" fmla="*/ 552734 w 8236424"/>
              <a:gd name="connsiteY0" fmla="*/ 825690 h 4455995"/>
              <a:gd name="connsiteX1" fmla="*/ 3609833 w 8236424"/>
              <a:gd name="connsiteY1" fmla="*/ 20472 h 4455995"/>
              <a:gd name="connsiteX2" fmla="*/ 7362967 w 8236424"/>
              <a:gd name="connsiteY2" fmla="*/ 948520 h 4455995"/>
              <a:gd name="connsiteX3" fmla="*/ 8236424 w 8236424"/>
              <a:gd name="connsiteY3" fmla="*/ 2763672 h 4455995"/>
              <a:gd name="connsiteX4" fmla="*/ 7008125 w 8236424"/>
              <a:gd name="connsiteY4" fmla="*/ 4019266 h 4455995"/>
              <a:gd name="connsiteX5" fmla="*/ 5192973 w 8236424"/>
              <a:gd name="connsiteY5" fmla="*/ 4455995 h 4455995"/>
              <a:gd name="connsiteX6" fmla="*/ 4742597 w 8236424"/>
              <a:gd name="connsiteY6" fmla="*/ 3800902 h 4455995"/>
              <a:gd name="connsiteX7" fmla="*/ 2135874 w 8236424"/>
              <a:gd name="connsiteY7" fmla="*/ 3405117 h 4455995"/>
              <a:gd name="connsiteX8" fmla="*/ 716507 w 8236424"/>
              <a:gd name="connsiteY8" fmla="*/ 4155744 h 4455995"/>
              <a:gd name="connsiteX9" fmla="*/ 47767 w 8236424"/>
              <a:gd name="connsiteY9" fmla="*/ 2900150 h 4455995"/>
              <a:gd name="connsiteX10" fmla="*/ 293427 w 8236424"/>
              <a:gd name="connsiteY10" fmla="*/ 1344305 h 4455995"/>
              <a:gd name="connsiteX11" fmla="*/ 552734 w 8236424"/>
              <a:gd name="connsiteY11" fmla="*/ 825690 h 4455995"/>
              <a:gd name="connsiteX0" fmla="*/ 552734 w 8236424"/>
              <a:gd name="connsiteY0" fmla="*/ 825690 h 4455995"/>
              <a:gd name="connsiteX1" fmla="*/ 3609833 w 8236424"/>
              <a:gd name="connsiteY1" fmla="*/ 20472 h 4455995"/>
              <a:gd name="connsiteX2" fmla="*/ 7362967 w 8236424"/>
              <a:gd name="connsiteY2" fmla="*/ 948520 h 4455995"/>
              <a:gd name="connsiteX3" fmla="*/ 8236424 w 8236424"/>
              <a:gd name="connsiteY3" fmla="*/ 2763672 h 4455995"/>
              <a:gd name="connsiteX4" fmla="*/ 7008125 w 8236424"/>
              <a:gd name="connsiteY4" fmla="*/ 4019266 h 4455995"/>
              <a:gd name="connsiteX5" fmla="*/ 5192973 w 8236424"/>
              <a:gd name="connsiteY5" fmla="*/ 4455995 h 4455995"/>
              <a:gd name="connsiteX6" fmla="*/ 4742597 w 8236424"/>
              <a:gd name="connsiteY6" fmla="*/ 3800902 h 4455995"/>
              <a:gd name="connsiteX7" fmla="*/ 2135874 w 8236424"/>
              <a:gd name="connsiteY7" fmla="*/ 3405117 h 4455995"/>
              <a:gd name="connsiteX8" fmla="*/ 716507 w 8236424"/>
              <a:gd name="connsiteY8" fmla="*/ 4155744 h 4455995"/>
              <a:gd name="connsiteX9" fmla="*/ 47767 w 8236424"/>
              <a:gd name="connsiteY9" fmla="*/ 2900150 h 4455995"/>
              <a:gd name="connsiteX10" fmla="*/ 293427 w 8236424"/>
              <a:gd name="connsiteY10" fmla="*/ 1344305 h 4455995"/>
              <a:gd name="connsiteX11" fmla="*/ 552734 w 8236424"/>
              <a:gd name="connsiteY11" fmla="*/ 825690 h 4455995"/>
              <a:gd name="connsiteX0" fmla="*/ 552734 w 8295564"/>
              <a:gd name="connsiteY0" fmla="*/ 825690 h 4455995"/>
              <a:gd name="connsiteX1" fmla="*/ 3609833 w 8295564"/>
              <a:gd name="connsiteY1" fmla="*/ 20472 h 4455995"/>
              <a:gd name="connsiteX2" fmla="*/ 7362967 w 8295564"/>
              <a:gd name="connsiteY2" fmla="*/ 948520 h 4455995"/>
              <a:gd name="connsiteX3" fmla="*/ 8236424 w 8295564"/>
              <a:gd name="connsiteY3" fmla="*/ 2763672 h 4455995"/>
              <a:gd name="connsiteX4" fmla="*/ 7008125 w 8295564"/>
              <a:gd name="connsiteY4" fmla="*/ 4019266 h 4455995"/>
              <a:gd name="connsiteX5" fmla="*/ 5192973 w 8295564"/>
              <a:gd name="connsiteY5" fmla="*/ 4455995 h 4455995"/>
              <a:gd name="connsiteX6" fmla="*/ 4742597 w 8295564"/>
              <a:gd name="connsiteY6" fmla="*/ 3800902 h 4455995"/>
              <a:gd name="connsiteX7" fmla="*/ 2135874 w 8295564"/>
              <a:gd name="connsiteY7" fmla="*/ 3405117 h 4455995"/>
              <a:gd name="connsiteX8" fmla="*/ 716507 w 8295564"/>
              <a:gd name="connsiteY8" fmla="*/ 4155744 h 4455995"/>
              <a:gd name="connsiteX9" fmla="*/ 47767 w 8295564"/>
              <a:gd name="connsiteY9" fmla="*/ 2900150 h 4455995"/>
              <a:gd name="connsiteX10" fmla="*/ 293427 w 8295564"/>
              <a:gd name="connsiteY10" fmla="*/ 1344305 h 4455995"/>
              <a:gd name="connsiteX11" fmla="*/ 552734 w 8295564"/>
              <a:gd name="connsiteY11" fmla="*/ 825690 h 4455995"/>
              <a:gd name="connsiteX0" fmla="*/ 552734 w 8295564"/>
              <a:gd name="connsiteY0" fmla="*/ 825690 h 4455995"/>
              <a:gd name="connsiteX1" fmla="*/ 3609833 w 8295564"/>
              <a:gd name="connsiteY1" fmla="*/ 20472 h 4455995"/>
              <a:gd name="connsiteX2" fmla="*/ 7362967 w 8295564"/>
              <a:gd name="connsiteY2" fmla="*/ 948520 h 4455995"/>
              <a:gd name="connsiteX3" fmla="*/ 8236424 w 8295564"/>
              <a:gd name="connsiteY3" fmla="*/ 2763672 h 4455995"/>
              <a:gd name="connsiteX4" fmla="*/ 7008125 w 8295564"/>
              <a:gd name="connsiteY4" fmla="*/ 4019266 h 4455995"/>
              <a:gd name="connsiteX5" fmla="*/ 5192973 w 8295564"/>
              <a:gd name="connsiteY5" fmla="*/ 4455995 h 4455995"/>
              <a:gd name="connsiteX6" fmla="*/ 4742597 w 8295564"/>
              <a:gd name="connsiteY6" fmla="*/ 3800902 h 4455995"/>
              <a:gd name="connsiteX7" fmla="*/ 2135874 w 8295564"/>
              <a:gd name="connsiteY7" fmla="*/ 3405117 h 4455995"/>
              <a:gd name="connsiteX8" fmla="*/ 716507 w 8295564"/>
              <a:gd name="connsiteY8" fmla="*/ 4155744 h 4455995"/>
              <a:gd name="connsiteX9" fmla="*/ 47767 w 8295564"/>
              <a:gd name="connsiteY9" fmla="*/ 2900150 h 4455995"/>
              <a:gd name="connsiteX10" fmla="*/ 293427 w 8295564"/>
              <a:gd name="connsiteY10" fmla="*/ 1344305 h 4455995"/>
              <a:gd name="connsiteX11" fmla="*/ 552734 w 8295564"/>
              <a:gd name="connsiteY11" fmla="*/ 825690 h 4455995"/>
              <a:gd name="connsiteX0" fmla="*/ 552734 w 8295564"/>
              <a:gd name="connsiteY0" fmla="*/ 825690 h 4492389"/>
              <a:gd name="connsiteX1" fmla="*/ 3609833 w 8295564"/>
              <a:gd name="connsiteY1" fmla="*/ 20472 h 4492389"/>
              <a:gd name="connsiteX2" fmla="*/ 7362967 w 8295564"/>
              <a:gd name="connsiteY2" fmla="*/ 948520 h 4492389"/>
              <a:gd name="connsiteX3" fmla="*/ 8236424 w 8295564"/>
              <a:gd name="connsiteY3" fmla="*/ 2763672 h 4492389"/>
              <a:gd name="connsiteX4" fmla="*/ 7008125 w 8295564"/>
              <a:gd name="connsiteY4" fmla="*/ 4019266 h 4492389"/>
              <a:gd name="connsiteX5" fmla="*/ 5192973 w 8295564"/>
              <a:gd name="connsiteY5" fmla="*/ 4455995 h 4492389"/>
              <a:gd name="connsiteX6" fmla="*/ 4742597 w 8295564"/>
              <a:gd name="connsiteY6" fmla="*/ 3800902 h 4492389"/>
              <a:gd name="connsiteX7" fmla="*/ 2135874 w 8295564"/>
              <a:gd name="connsiteY7" fmla="*/ 3405117 h 4492389"/>
              <a:gd name="connsiteX8" fmla="*/ 716507 w 8295564"/>
              <a:gd name="connsiteY8" fmla="*/ 4155744 h 4492389"/>
              <a:gd name="connsiteX9" fmla="*/ 47767 w 8295564"/>
              <a:gd name="connsiteY9" fmla="*/ 2900150 h 4492389"/>
              <a:gd name="connsiteX10" fmla="*/ 293427 w 8295564"/>
              <a:gd name="connsiteY10" fmla="*/ 1344305 h 4492389"/>
              <a:gd name="connsiteX11" fmla="*/ 552734 w 8295564"/>
              <a:gd name="connsiteY11" fmla="*/ 825690 h 4492389"/>
              <a:gd name="connsiteX0" fmla="*/ 552734 w 8295564"/>
              <a:gd name="connsiteY0" fmla="*/ 825690 h 4492389"/>
              <a:gd name="connsiteX1" fmla="*/ 3609833 w 8295564"/>
              <a:gd name="connsiteY1" fmla="*/ 20472 h 4492389"/>
              <a:gd name="connsiteX2" fmla="*/ 7362967 w 8295564"/>
              <a:gd name="connsiteY2" fmla="*/ 948520 h 4492389"/>
              <a:gd name="connsiteX3" fmla="*/ 8236424 w 8295564"/>
              <a:gd name="connsiteY3" fmla="*/ 2763672 h 4492389"/>
              <a:gd name="connsiteX4" fmla="*/ 7008125 w 8295564"/>
              <a:gd name="connsiteY4" fmla="*/ 4019266 h 4492389"/>
              <a:gd name="connsiteX5" fmla="*/ 5192973 w 8295564"/>
              <a:gd name="connsiteY5" fmla="*/ 4455995 h 4492389"/>
              <a:gd name="connsiteX6" fmla="*/ 4742597 w 8295564"/>
              <a:gd name="connsiteY6" fmla="*/ 3800902 h 4492389"/>
              <a:gd name="connsiteX7" fmla="*/ 2135874 w 8295564"/>
              <a:gd name="connsiteY7" fmla="*/ 3405117 h 4492389"/>
              <a:gd name="connsiteX8" fmla="*/ 716507 w 8295564"/>
              <a:gd name="connsiteY8" fmla="*/ 4155744 h 4492389"/>
              <a:gd name="connsiteX9" fmla="*/ 47767 w 8295564"/>
              <a:gd name="connsiteY9" fmla="*/ 2900150 h 4492389"/>
              <a:gd name="connsiteX10" fmla="*/ 293427 w 8295564"/>
              <a:gd name="connsiteY10" fmla="*/ 1344305 h 4492389"/>
              <a:gd name="connsiteX11" fmla="*/ 552734 w 8295564"/>
              <a:gd name="connsiteY11" fmla="*/ 825690 h 4492389"/>
              <a:gd name="connsiteX0" fmla="*/ 552734 w 8295564"/>
              <a:gd name="connsiteY0" fmla="*/ 825690 h 4520822"/>
              <a:gd name="connsiteX1" fmla="*/ 3609833 w 8295564"/>
              <a:gd name="connsiteY1" fmla="*/ 20472 h 4520822"/>
              <a:gd name="connsiteX2" fmla="*/ 7362967 w 8295564"/>
              <a:gd name="connsiteY2" fmla="*/ 948520 h 4520822"/>
              <a:gd name="connsiteX3" fmla="*/ 8236424 w 8295564"/>
              <a:gd name="connsiteY3" fmla="*/ 2763672 h 4520822"/>
              <a:gd name="connsiteX4" fmla="*/ 7008125 w 8295564"/>
              <a:gd name="connsiteY4" fmla="*/ 4019266 h 4520822"/>
              <a:gd name="connsiteX5" fmla="*/ 5192973 w 8295564"/>
              <a:gd name="connsiteY5" fmla="*/ 4455995 h 4520822"/>
              <a:gd name="connsiteX6" fmla="*/ 4460543 w 8295564"/>
              <a:gd name="connsiteY6" fmla="*/ 3630305 h 4520822"/>
              <a:gd name="connsiteX7" fmla="*/ 2135874 w 8295564"/>
              <a:gd name="connsiteY7" fmla="*/ 3405117 h 4520822"/>
              <a:gd name="connsiteX8" fmla="*/ 716507 w 8295564"/>
              <a:gd name="connsiteY8" fmla="*/ 4155744 h 4520822"/>
              <a:gd name="connsiteX9" fmla="*/ 47767 w 8295564"/>
              <a:gd name="connsiteY9" fmla="*/ 2900150 h 4520822"/>
              <a:gd name="connsiteX10" fmla="*/ 293427 w 8295564"/>
              <a:gd name="connsiteY10" fmla="*/ 1344305 h 4520822"/>
              <a:gd name="connsiteX11" fmla="*/ 552734 w 8295564"/>
              <a:gd name="connsiteY11" fmla="*/ 825690 h 4520822"/>
              <a:gd name="connsiteX0" fmla="*/ 552734 w 8295564"/>
              <a:gd name="connsiteY0" fmla="*/ 825690 h 4520822"/>
              <a:gd name="connsiteX1" fmla="*/ 3609833 w 8295564"/>
              <a:gd name="connsiteY1" fmla="*/ 20472 h 4520822"/>
              <a:gd name="connsiteX2" fmla="*/ 7362967 w 8295564"/>
              <a:gd name="connsiteY2" fmla="*/ 948520 h 4520822"/>
              <a:gd name="connsiteX3" fmla="*/ 8236424 w 8295564"/>
              <a:gd name="connsiteY3" fmla="*/ 2763672 h 4520822"/>
              <a:gd name="connsiteX4" fmla="*/ 7008125 w 8295564"/>
              <a:gd name="connsiteY4" fmla="*/ 4019266 h 4520822"/>
              <a:gd name="connsiteX5" fmla="*/ 5192973 w 8295564"/>
              <a:gd name="connsiteY5" fmla="*/ 4455995 h 4520822"/>
              <a:gd name="connsiteX6" fmla="*/ 4460543 w 8295564"/>
              <a:gd name="connsiteY6" fmla="*/ 3630305 h 4520822"/>
              <a:gd name="connsiteX7" fmla="*/ 2135874 w 8295564"/>
              <a:gd name="connsiteY7" fmla="*/ 3405117 h 4520822"/>
              <a:gd name="connsiteX8" fmla="*/ 716507 w 8295564"/>
              <a:gd name="connsiteY8" fmla="*/ 4155744 h 4520822"/>
              <a:gd name="connsiteX9" fmla="*/ 47767 w 8295564"/>
              <a:gd name="connsiteY9" fmla="*/ 2900150 h 4520822"/>
              <a:gd name="connsiteX10" fmla="*/ 293427 w 8295564"/>
              <a:gd name="connsiteY10" fmla="*/ 1344305 h 4520822"/>
              <a:gd name="connsiteX11" fmla="*/ 552734 w 8295564"/>
              <a:gd name="connsiteY11" fmla="*/ 825690 h 4520822"/>
              <a:gd name="connsiteX0" fmla="*/ 552734 w 8295564"/>
              <a:gd name="connsiteY0" fmla="*/ 825690 h 4520822"/>
              <a:gd name="connsiteX1" fmla="*/ 3609833 w 8295564"/>
              <a:gd name="connsiteY1" fmla="*/ 20472 h 4520822"/>
              <a:gd name="connsiteX2" fmla="*/ 7362967 w 8295564"/>
              <a:gd name="connsiteY2" fmla="*/ 948520 h 4520822"/>
              <a:gd name="connsiteX3" fmla="*/ 8236424 w 8295564"/>
              <a:gd name="connsiteY3" fmla="*/ 2763672 h 4520822"/>
              <a:gd name="connsiteX4" fmla="*/ 7008125 w 8295564"/>
              <a:gd name="connsiteY4" fmla="*/ 4019266 h 4520822"/>
              <a:gd name="connsiteX5" fmla="*/ 5192973 w 8295564"/>
              <a:gd name="connsiteY5" fmla="*/ 4455995 h 4520822"/>
              <a:gd name="connsiteX6" fmla="*/ 4460543 w 8295564"/>
              <a:gd name="connsiteY6" fmla="*/ 3630305 h 4520822"/>
              <a:gd name="connsiteX7" fmla="*/ 2135874 w 8295564"/>
              <a:gd name="connsiteY7" fmla="*/ 3405117 h 4520822"/>
              <a:gd name="connsiteX8" fmla="*/ 716507 w 8295564"/>
              <a:gd name="connsiteY8" fmla="*/ 4155744 h 4520822"/>
              <a:gd name="connsiteX9" fmla="*/ 47767 w 8295564"/>
              <a:gd name="connsiteY9" fmla="*/ 2900150 h 4520822"/>
              <a:gd name="connsiteX10" fmla="*/ 293427 w 8295564"/>
              <a:gd name="connsiteY10" fmla="*/ 1344305 h 4520822"/>
              <a:gd name="connsiteX11" fmla="*/ 552734 w 8295564"/>
              <a:gd name="connsiteY11" fmla="*/ 825690 h 4520822"/>
              <a:gd name="connsiteX0" fmla="*/ 552734 w 8295564"/>
              <a:gd name="connsiteY0" fmla="*/ 825690 h 4520822"/>
              <a:gd name="connsiteX1" fmla="*/ 3609833 w 8295564"/>
              <a:gd name="connsiteY1" fmla="*/ 20472 h 4520822"/>
              <a:gd name="connsiteX2" fmla="*/ 7362967 w 8295564"/>
              <a:gd name="connsiteY2" fmla="*/ 948520 h 4520822"/>
              <a:gd name="connsiteX3" fmla="*/ 8236424 w 8295564"/>
              <a:gd name="connsiteY3" fmla="*/ 2763672 h 4520822"/>
              <a:gd name="connsiteX4" fmla="*/ 7008125 w 8295564"/>
              <a:gd name="connsiteY4" fmla="*/ 4019266 h 4520822"/>
              <a:gd name="connsiteX5" fmla="*/ 5192973 w 8295564"/>
              <a:gd name="connsiteY5" fmla="*/ 4455995 h 4520822"/>
              <a:gd name="connsiteX6" fmla="*/ 4460543 w 8295564"/>
              <a:gd name="connsiteY6" fmla="*/ 3630305 h 4520822"/>
              <a:gd name="connsiteX7" fmla="*/ 2135874 w 8295564"/>
              <a:gd name="connsiteY7" fmla="*/ 3405117 h 4520822"/>
              <a:gd name="connsiteX8" fmla="*/ 716507 w 8295564"/>
              <a:gd name="connsiteY8" fmla="*/ 4155744 h 4520822"/>
              <a:gd name="connsiteX9" fmla="*/ 47767 w 8295564"/>
              <a:gd name="connsiteY9" fmla="*/ 2900150 h 4520822"/>
              <a:gd name="connsiteX10" fmla="*/ 293427 w 8295564"/>
              <a:gd name="connsiteY10" fmla="*/ 1344305 h 4520822"/>
              <a:gd name="connsiteX11" fmla="*/ 552734 w 8295564"/>
              <a:gd name="connsiteY11" fmla="*/ 825690 h 4520822"/>
              <a:gd name="connsiteX0" fmla="*/ 575480 w 8318310"/>
              <a:gd name="connsiteY0" fmla="*/ 825690 h 4520822"/>
              <a:gd name="connsiteX1" fmla="*/ 3632579 w 8318310"/>
              <a:gd name="connsiteY1" fmla="*/ 20472 h 4520822"/>
              <a:gd name="connsiteX2" fmla="*/ 7385713 w 8318310"/>
              <a:gd name="connsiteY2" fmla="*/ 948520 h 4520822"/>
              <a:gd name="connsiteX3" fmla="*/ 8259170 w 8318310"/>
              <a:gd name="connsiteY3" fmla="*/ 2763672 h 4520822"/>
              <a:gd name="connsiteX4" fmla="*/ 7030871 w 8318310"/>
              <a:gd name="connsiteY4" fmla="*/ 4019266 h 4520822"/>
              <a:gd name="connsiteX5" fmla="*/ 5215719 w 8318310"/>
              <a:gd name="connsiteY5" fmla="*/ 4455995 h 4520822"/>
              <a:gd name="connsiteX6" fmla="*/ 4483289 w 8318310"/>
              <a:gd name="connsiteY6" fmla="*/ 3630305 h 4520822"/>
              <a:gd name="connsiteX7" fmla="*/ 2158620 w 8318310"/>
              <a:gd name="connsiteY7" fmla="*/ 3405117 h 4520822"/>
              <a:gd name="connsiteX8" fmla="*/ 739253 w 8318310"/>
              <a:gd name="connsiteY8" fmla="*/ 4155744 h 4520822"/>
              <a:gd name="connsiteX9" fmla="*/ 70513 w 8318310"/>
              <a:gd name="connsiteY9" fmla="*/ 2900150 h 4520822"/>
              <a:gd name="connsiteX10" fmla="*/ 316173 w 8318310"/>
              <a:gd name="connsiteY10" fmla="*/ 1344305 h 4520822"/>
              <a:gd name="connsiteX11" fmla="*/ 575480 w 8318310"/>
              <a:gd name="connsiteY11" fmla="*/ 825690 h 4520822"/>
              <a:gd name="connsiteX0" fmla="*/ 575480 w 8318310"/>
              <a:gd name="connsiteY0" fmla="*/ 825690 h 4520822"/>
              <a:gd name="connsiteX1" fmla="*/ 3632579 w 8318310"/>
              <a:gd name="connsiteY1" fmla="*/ 20472 h 4520822"/>
              <a:gd name="connsiteX2" fmla="*/ 7385713 w 8318310"/>
              <a:gd name="connsiteY2" fmla="*/ 948520 h 4520822"/>
              <a:gd name="connsiteX3" fmla="*/ 8259170 w 8318310"/>
              <a:gd name="connsiteY3" fmla="*/ 2763672 h 4520822"/>
              <a:gd name="connsiteX4" fmla="*/ 7030871 w 8318310"/>
              <a:gd name="connsiteY4" fmla="*/ 4019266 h 4520822"/>
              <a:gd name="connsiteX5" fmla="*/ 5215719 w 8318310"/>
              <a:gd name="connsiteY5" fmla="*/ 4455995 h 4520822"/>
              <a:gd name="connsiteX6" fmla="*/ 4483289 w 8318310"/>
              <a:gd name="connsiteY6" fmla="*/ 3630305 h 4520822"/>
              <a:gd name="connsiteX7" fmla="*/ 2158620 w 8318310"/>
              <a:gd name="connsiteY7" fmla="*/ 3405117 h 4520822"/>
              <a:gd name="connsiteX8" fmla="*/ 739253 w 8318310"/>
              <a:gd name="connsiteY8" fmla="*/ 4155744 h 4520822"/>
              <a:gd name="connsiteX9" fmla="*/ 70513 w 8318310"/>
              <a:gd name="connsiteY9" fmla="*/ 2900150 h 4520822"/>
              <a:gd name="connsiteX10" fmla="*/ 316173 w 8318310"/>
              <a:gd name="connsiteY10" fmla="*/ 1344305 h 4520822"/>
              <a:gd name="connsiteX11" fmla="*/ 575480 w 8318310"/>
              <a:gd name="connsiteY11" fmla="*/ 825690 h 4520822"/>
              <a:gd name="connsiteX0" fmla="*/ 575480 w 8318310"/>
              <a:gd name="connsiteY0" fmla="*/ 825690 h 4520822"/>
              <a:gd name="connsiteX1" fmla="*/ 3632579 w 8318310"/>
              <a:gd name="connsiteY1" fmla="*/ 20472 h 4520822"/>
              <a:gd name="connsiteX2" fmla="*/ 7385713 w 8318310"/>
              <a:gd name="connsiteY2" fmla="*/ 948520 h 4520822"/>
              <a:gd name="connsiteX3" fmla="*/ 8259170 w 8318310"/>
              <a:gd name="connsiteY3" fmla="*/ 2763672 h 4520822"/>
              <a:gd name="connsiteX4" fmla="*/ 7030871 w 8318310"/>
              <a:gd name="connsiteY4" fmla="*/ 4019266 h 4520822"/>
              <a:gd name="connsiteX5" fmla="*/ 5215719 w 8318310"/>
              <a:gd name="connsiteY5" fmla="*/ 4455995 h 4520822"/>
              <a:gd name="connsiteX6" fmla="*/ 4483289 w 8318310"/>
              <a:gd name="connsiteY6" fmla="*/ 3630305 h 4520822"/>
              <a:gd name="connsiteX7" fmla="*/ 2158620 w 8318310"/>
              <a:gd name="connsiteY7" fmla="*/ 3405117 h 4520822"/>
              <a:gd name="connsiteX8" fmla="*/ 739253 w 8318310"/>
              <a:gd name="connsiteY8" fmla="*/ 4155744 h 4520822"/>
              <a:gd name="connsiteX9" fmla="*/ 70513 w 8318310"/>
              <a:gd name="connsiteY9" fmla="*/ 2900150 h 4520822"/>
              <a:gd name="connsiteX10" fmla="*/ 316173 w 8318310"/>
              <a:gd name="connsiteY10" fmla="*/ 1344305 h 4520822"/>
              <a:gd name="connsiteX11" fmla="*/ 575480 w 8318310"/>
              <a:gd name="connsiteY11" fmla="*/ 825690 h 4520822"/>
              <a:gd name="connsiteX0" fmla="*/ 566761 w 8309591"/>
              <a:gd name="connsiteY0" fmla="*/ 825690 h 4520822"/>
              <a:gd name="connsiteX1" fmla="*/ 3623860 w 8309591"/>
              <a:gd name="connsiteY1" fmla="*/ 20472 h 4520822"/>
              <a:gd name="connsiteX2" fmla="*/ 7376994 w 8309591"/>
              <a:gd name="connsiteY2" fmla="*/ 948520 h 4520822"/>
              <a:gd name="connsiteX3" fmla="*/ 8250451 w 8309591"/>
              <a:gd name="connsiteY3" fmla="*/ 2763672 h 4520822"/>
              <a:gd name="connsiteX4" fmla="*/ 7022152 w 8309591"/>
              <a:gd name="connsiteY4" fmla="*/ 4019266 h 4520822"/>
              <a:gd name="connsiteX5" fmla="*/ 5207000 w 8309591"/>
              <a:gd name="connsiteY5" fmla="*/ 4455995 h 4520822"/>
              <a:gd name="connsiteX6" fmla="*/ 4474570 w 8309591"/>
              <a:gd name="connsiteY6" fmla="*/ 3630305 h 4520822"/>
              <a:gd name="connsiteX7" fmla="*/ 2149901 w 8309591"/>
              <a:gd name="connsiteY7" fmla="*/ 3405117 h 4520822"/>
              <a:gd name="connsiteX8" fmla="*/ 730534 w 8309591"/>
              <a:gd name="connsiteY8" fmla="*/ 4155744 h 4520822"/>
              <a:gd name="connsiteX9" fmla="*/ 61794 w 8309591"/>
              <a:gd name="connsiteY9" fmla="*/ 2900150 h 4520822"/>
              <a:gd name="connsiteX10" fmla="*/ 359770 w 8309591"/>
              <a:gd name="connsiteY10" fmla="*/ 1801504 h 4520822"/>
              <a:gd name="connsiteX11" fmla="*/ 566761 w 8309591"/>
              <a:gd name="connsiteY11" fmla="*/ 825690 h 4520822"/>
              <a:gd name="connsiteX0" fmla="*/ 664570 w 8309591"/>
              <a:gd name="connsiteY0" fmla="*/ 432368 h 4599486"/>
              <a:gd name="connsiteX1" fmla="*/ 3623860 w 8309591"/>
              <a:gd name="connsiteY1" fmla="*/ 99136 h 4599486"/>
              <a:gd name="connsiteX2" fmla="*/ 7376994 w 8309591"/>
              <a:gd name="connsiteY2" fmla="*/ 1027184 h 4599486"/>
              <a:gd name="connsiteX3" fmla="*/ 8250451 w 8309591"/>
              <a:gd name="connsiteY3" fmla="*/ 2842336 h 4599486"/>
              <a:gd name="connsiteX4" fmla="*/ 7022152 w 8309591"/>
              <a:gd name="connsiteY4" fmla="*/ 4097930 h 4599486"/>
              <a:gd name="connsiteX5" fmla="*/ 5207000 w 8309591"/>
              <a:gd name="connsiteY5" fmla="*/ 4534659 h 4599486"/>
              <a:gd name="connsiteX6" fmla="*/ 4474570 w 8309591"/>
              <a:gd name="connsiteY6" fmla="*/ 3708969 h 4599486"/>
              <a:gd name="connsiteX7" fmla="*/ 2149901 w 8309591"/>
              <a:gd name="connsiteY7" fmla="*/ 3483781 h 4599486"/>
              <a:gd name="connsiteX8" fmla="*/ 730534 w 8309591"/>
              <a:gd name="connsiteY8" fmla="*/ 4234408 h 4599486"/>
              <a:gd name="connsiteX9" fmla="*/ 61794 w 8309591"/>
              <a:gd name="connsiteY9" fmla="*/ 2978814 h 4599486"/>
              <a:gd name="connsiteX10" fmla="*/ 359770 w 8309591"/>
              <a:gd name="connsiteY10" fmla="*/ 1880168 h 4599486"/>
              <a:gd name="connsiteX11" fmla="*/ 664570 w 8309591"/>
              <a:gd name="connsiteY11" fmla="*/ 432368 h 4599486"/>
              <a:gd name="connsiteX0" fmla="*/ 664570 w 8309591"/>
              <a:gd name="connsiteY0" fmla="*/ 432368 h 4599486"/>
              <a:gd name="connsiteX1" fmla="*/ 3623860 w 8309591"/>
              <a:gd name="connsiteY1" fmla="*/ 99136 h 4599486"/>
              <a:gd name="connsiteX2" fmla="*/ 7376994 w 8309591"/>
              <a:gd name="connsiteY2" fmla="*/ 1027184 h 4599486"/>
              <a:gd name="connsiteX3" fmla="*/ 8250451 w 8309591"/>
              <a:gd name="connsiteY3" fmla="*/ 2842336 h 4599486"/>
              <a:gd name="connsiteX4" fmla="*/ 7022152 w 8309591"/>
              <a:gd name="connsiteY4" fmla="*/ 4097930 h 4599486"/>
              <a:gd name="connsiteX5" fmla="*/ 5207000 w 8309591"/>
              <a:gd name="connsiteY5" fmla="*/ 4534659 h 4599486"/>
              <a:gd name="connsiteX6" fmla="*/ 4474570 w 8309591"/>
              <a:gd name="connsiteY6" fmla="*/ 3708969 h 4599486"/>
              <a:gd name="connsiteX7" fmla="*/ 2493370 w 8309591"/>
              <a:gd name="connsiteY7" fmla="*/ 4394768 h 4599486"/>
              <a:gd name="connsiteX8" fmla="*/ 730534 w 8309591"/>
              <a:gd name="connsiteY8" fmla="*/ 4234408 h 4599486"/>
              <a:gd name="connsiteX9" fmla="*/ 61794 w 8309591"/>
              <a:gd name="connsiteY9" fmla="*/ 2978814 h 4599486"/>
              <a:gd name="connsiteX10" fmla="*/ 359770 w 8309591"/>
              <a:gd name="connsiteY10" fmla="*/ 1880168 h 4599486"/>
              <a:gd name="connsiteX11" fmla="*/ 664570 w 8309591"/>
              <a:gd name="connsiteY11" fmla="*/ 432368 h 4599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309591" h="4599486">
                <a:moveTo>
                  <a:pt x="664570" y="432368"/>
                </a:moveTo>
                <a:cubicBezTo>
                  <a:pt x="1208585" y="135529"/>
                  <a:pt x="2505123" y="0"/>
                  <a:pt x="3623860" y="99136"/>
                </a:cubicBezTo>
                <a:cubicBezTo>
                  <a:pt x="4742597" y="198272"/>
                  <a:pt x="6605896" y="569984"/>
                  <a:pt x="7376994" y="1027184"/>
                </a:cubicBezTo>
                <a:cubicBezTo>
                  <a:pt x="8148092" y="1484384"/>
                  <a:pt x="8309591" y="2330545"/>
                  <a:pt x="8250451" y="2842336"/>
                </a:cubicBezTo>
                <a:cubicBezTo>
                  <a:pt x="8191311" y="3354127"/>
                  <a:pt x="7529394" y="3815876"/>
                  <a:pt x="7022152" y="4097930"/>
                </a:cubicBezTo>
                <a:cubicBezTo>
                  <a:pt x="6514910" y="4379984"/>
                  <a:pt x="5631597" y="4599486"/>
                  <a:pt x="5207000" y="4534659"/>
                </a:cubicBezTo>
                <a:cubicBezTo>
                  <a:pt x="4782403" y="4469832"/>
                  <a:pt x="4926842" y="3732284"/>
                  <a:pt x="4474570" y="3708969"/>
                </a:cubicBezTo>
                <a:cubicBezTo>
                  <a:pt x="4022298" y="3685654"/>
                  <a:pt x="3117376" y="4307195"/>
                  <a:pt x="2493370" y="4394768"/>
                </a:cubicBezTo>
                <a:cubicBezTo>
                  <a:pt x="1869364" y="4482341"/>
                  <a:pt x="1135797" y="4470400"/>
                  <a:pt x="730534" y="4234408"/>
                </a:cubicBezTo>
                <a:cubicBezTo>
                  <a:pt x="325271" y="3998416"/>
                  <a:pt x="123588" y="3371187"/>
                  <a:pt x="61794" y="2978814"/>
                </a:cubicBezTo>
                <a:cubicBezTo>
                  <a:pt x="0" y="2586441"/>
                  <a:pt x="259307" y="2304576"/>
                  <a:pt x="359770" y="1880168"/>
                </a:cubicBezTo>
                <a:cubicBezTo>
                  <a:pt x="460233" y="1455760"/>
                  <a:pt x="120555" y="729207"/>
                  <a:pt x="664570" y="432368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dirty="0" smtClean="0"/>
          </a:p>
          <a:p>
            <a:r>
              <a:rPr lang="en-US" dirty="0" smtClean="0"/>
              <a:t>			</a:t>
            </a:r>
            <a:r>
              <a:rPr lang="en-US" sz="2800" b="1" dirty="0" smtClean="0">
                <a:solidFill>
                  <a:schemeClr val="tx1"/>
                </a:solidFill>
              </a:rPr>
              <a:t>Test set T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38200" y="2286000"/>
            <a:ext cx="4343400" cy="27432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800" b="1" dirty="0" smtClean="0"/>
              <a:t>Tests that kill </a:t>
            </a:r>
            <a:r>
              <a:rPr lang="en-US" sz="2800" b="1" i="1" dirty="0" smtClean="0"/>
              <a:t>m</a:t>
            </a:r>
            <a:r>
              <a:rPr lang="en-US" sz="2800" b="1" i="1" baseline="-15000" dirty="0" smtClean="0"/>
              <a:t>j</a:t>
            </a:r>
            <a:endParaRPr lang="en-US" sz="2800" b="1" i="1" baseline="-15000" dirty="0"/>
          </a:p>
        </p:txBody>
      </p:sp>
      <p:sp>
        <p:nvSpPr>
          <p:cNvPr id="8" name="Oval 7"/>
          <p:cNvSpPr/>
          <p:nvPr/>
        </p:nvSpPr>
        <p:spPr>
          <a:xfrm>
            <a:off x="1828800" y="3276600"/>
            <a:ext cx="2438400" cy="1524000"/>
          </a:xfrm>
          <a:prstGeom prst="ellipse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Tests that kill </a:t>
            </a:r>
            <a:r>
              <a:rPr lang="en-US" sz="2800" b="1" i="1" dirty="0" smtClean="0">
                <a:solidFill>
                  <a:schemeClr val="bg1"/>
                </a:solidFill>
              </a:rPr>
              <a:t>m</a:t>
            </a:r>
            <a:r>
              <a:rPr lang="en-US" sz="2800" b="1" i="1" baseline="-15000" dirty="0" smtClean="0">
                <a:solidFill>
                  <a:schemeClr val="bg1"/>
                </a:solidFill>
              </a:rPr>
              <a:t>i</a:t>
            </a:r>
            <a:endParaRPr lang="en-US" sz="2800" b="1" i="1" baseline="-15000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572000" y="2819400"/>
            <a:ext cx="3810000" cy="1676400"/>
          </a:xfrm>
          <a:prstGeom prst="ellipse">
            <a:avLst/>
          </a:prstGeom>
          <a:solidFill>
            <a:srgbClr val="7030A0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Tests that kill </a:t>
            </a:r>
            <a:r>
              <a:rPr lang="en-US" sz="2800" b="1" i="1" dirty="0" smtClean="0"/>
              <a:t>m</a:t>
            </a:r>
            <a:r>
              <a:rPr lang="en-US" sz="2800" b="1" i="1" baseline="-15000" dirty="0" smtClean="0"/>
              <a:t>k</a:t>
            </a:r>
            <a:endParaRPr lang="en-US" sz="2800" b="1" i="1" baseline="-15000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5562600"/>
            <a:ext cx="20489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 smtClean="0">
                <a:latin typeface="Calibri" pitchFamily="34" charset="0"/>
              </a:rPr>
              <a:t>m</a:t>
            </a:r>
            <a:r>
              <a:rPr lang="en-US" sz="4400" b="1" i="1" baseline="-15000" dirty="0" smtClean="0"/>
              <a:t>i</a:t>
            </a:r>
            <a:r>
              <a:rPr lang="en-US" sz="4400" b="1" dirty="0" smtClean="0">
                <a:latin typeface="Calibri" pitchFamily="34" charset="0"/>
              </a:rPr>
              <a:t> → </a:t>
            </a:r>
            <a:r>
              <a:rPr lang="en-US" sz="4400" b="1" i="1" dirty="0" smtClean="0">
                <a:latin typeface="Calibri" pitchFamily="34" charset="0"/>
              </a:rPr>
              <a:t>m</a:t>
            </a:r>
            <a:r>
              <a:rPr lang="en-US" sz="4400" b="1" i="1" baseline="-15000" dirty="0" smtClean="0">
                <a:latin typeface="Calibri" pitchFamily="34" charset="0"/>
              </a:rPr>
              <a:t>j</a:t>
            </a:r>
            <a:endParaRPr lang="en-US" sz="4400" b="1" baseline="-15000" dirty="0"/>
          </a:p>
        </p:txBody>
      </p:sp>
      <p:sp>
        <p:nvSpPr>
          <p:cNvPr id="11" name="TextBox 10"/>
          <p:cNvSpPr txBox="1"/>
          <p:nvPr/>
        </p:nvSpPr>
        <p:spPr>
          <a:xfrm>
            <a:off x="5562600" y="5638800"/>
            <a:ext cx="21842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 smtClean="0">
                <a:latin typeface="Calibri" pitchFamily="34" charset="0"/>
              </a:rPr>
              <a:t>m</a:t>
            </a:r>
            <a:r>
              <a:rPr lang="en-US" sz="4400" b="1" i="1" baseline="-15000" dirty="0" smtClean="0"/>
              <a:t>i</a:t>
            </a:r>
            <a:r>
              <a:rPr lang="en-US" sz="4400" b="1" dirty="0" smtClean="0">
                <a:latin typeface="Calibri" pitchFamily="34" charset="0"/>
              </a:rPr>
              <a:t> → </a:t>
            </a:r>
            <a:r>
              <a:rPr lang="en-US" sz="4400" b="1" i="1" dirty="0" err="1" smtClean="0">
                <a:latin typeface="Calibri" pitchFamily="34" charset="0"/>
              </a:rPr>
              <a:t>m</a:t>
            </a:r>
            <a:r>
              <a:rPr lang="en-US" sz="4400" b="1" i="1" baseline="-15000" dirty="0" err="1" smtClean="0">
                <a:latin typeface="Calibri" pitchFamily="34" charset="0"/>
              </a:rPr>
              <a:t>k</a:t>
            </a:r>
            <a:endParaRPr lang="en-US" sz="4400" b="1" baseline="-15000" dirty="0"/>
          </a:p>
        </p:txBody>
      </p:sp>
      <p:sp>
        <p:nvSpPr>
          <p:cNvPr id="12" name="TextBox 11"/>
          <p:cNvSpPr txBox="1"/>
          <p:nvPr/>
        </p:nvSpPr>
        <p:spPr>
          <a:xfrm>
            <a:off x="3352800" y="5257800"/>
            <a:ext cx="105279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sz="8000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96200" y="5334000"/>
            <a:ext cx="9656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✖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05200" y="5410200"/>
            <a:ext cx="8113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latin typeface="Arial Black"/>
                <a:ea typeface="Zapf Dingbats"/>
                <a:cs typeface="Arial Black"/>
              </a:rPr>
              <a:t>?</a:t>
            </a:r>
            <a:endParaRPr lang="en-US" sz="8000" dirty="0">
              <a:latin typeface="Arial Black"/>
              <a:cs typeface="Arial Black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72400" y="5334000"/>
            <a:ext cx="8113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latin typeface="Arial Black"/>
                <a:ea typeface="Zapf Dingbats"/>
                <a:cs typeface="Arial Black"/>
              </a:rPr>
              <a:t>?</a:t>
            </a:r>
            <a:endParaRPr lang="en-US" sz="80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48126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7" grpId="0" build="allAtOnce" animBg="1"/>
      <p:bldP spid="8" grpId="0" build="allAtOnce" animBg="1"/>
      <p:bldP spid="9" grpId="0" build="allAtOnce" animBg="1"/>
      <p:bldP spid="10" grpId="0" build="allAtOnce"/>
      <p:bldP spid="11" grpId="0" build="allAtOnce"/>
      <p:bldP spid="12" grpId="0"/>
      <p:bldP spid="13" grpId="0"/>
      <p:bldP spid="14" grpId="0"/>
      <p:bldP spid="14" grpId="1"/>
      <p:bldP spid="15" grpId="0"/>
      <p:bldP spid="1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cal()</a:t>
            </a:r>
            <a:r>
              <a:rPr lang="en-US" dirty="0" smtClean="0"/>
              <a:t> Dynamic </a:t>
            </a:r>
            <a:r>
              <a:rPr lang="en-US" dirty="0" err="1" smtClean="0"/>
              <a:t>Subsumption</a:t>
            </a:r>
            <a:endParaRPr lang="en-US" dirty="0"/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2" descr="C:\Users\Kurtz\Documents\Bob\GMU\minmutants\static_vs_dynamic\test0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447800"/>
            <a:ext cx="4754928" cy="5105400"/>
          </a:xfrm>
          <a:prstGeom prst="rect">
            <a:avLst/>
          </a:prstGeom>
          <a:noFill/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559932"/>
              </p:ext>
            </p:extLst>
          </p:nvPr>
        </p:nvGraphicFramePr>
        <p:xfrm>
          <a:off x="6705600" y="2550160"/>
          <a:ext cx="1930400" cy="1757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00"/>
                <a:gridCol w="965200"/>
              </a:tblGrid>
              <a:tr h="3725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DMSG</a:t>
                      </a:r>
                      <a:endParaRPr lang="en-US" i="1" dirty="0"/>
                    </a:p>
                  </a:txBody>
                  <a:tcPr/>
                </a:tc>
              </a:tr>
              <a:tr h="372533">
                <a:tc>
                  <a:txBody>
                    <a:bodyPr/>
                    <a:lstStyle/>
                    <a:p>
                      <a:r>
                        <a:rPr lang="en-US" dirty="0" smtClean="0"/>
                        <a:t>Nodes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30</a:t>
                      </a:r>
                      <a:endParaRPr lang="en-US" b="1" dirty="0"/>
                    </a:p>
                  </a:txBody>
                  <a:tcPr/>
                </a:tc>
              </a:tr>
              <a:tr h="372533">
                <a:tc>
                  <a:txBody>
                    <a:bodyPr/>
                    <a:lstStyle/>
                    <a:p>
                      <a:r>
                        <a:rPr lang="en-US" dirty="0" smtClean="0"/>
                        <a:t>Minimal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Nodes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baseline="30000" dirty="0"/>
                    </a:p>
                  </a:txBody>
                  <a:tcPr/>
                </a:tc>
              </a:tr>
              <a:tr h="37253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Equiv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28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Picture 2" descr="C:\Users\Kurtz\Documents\Bob\GMU\minmutants\static_vs_dynamic\test90-highlighted-minim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447800"/>
            <a:ext cx="4754880" cy="51053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cal()</a:t>
            </a:r>
            <a:r>
              <a:rPr lang="en-US" dirty="0" smtClean="0"/>
              <a:t> True </a:t>
            </a:r>
            <a:r>
              <a:rPr lang="en-US" dirty="0" err="1" smtClean="0"/>
              <a:t>Subsumption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075" name="Picture 3" descr="C:\Users\Kurtz\Documents\Bob\GMU\minmutants\static_vs_dynamic\cal-manualSubsumption-1na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99" y="1371600"/>
            <a:ext cx="5300263" cy="5105400"/>
          </a:xfrm>
          <a:prstGeom prst="rect">
            <a:avLst/>
          </a:prstGeom>
          <a:noFill/>
        </p:spPr>
      </p:pic>
      <p:pic>
        <p:nvPicPr>
          <p:cNvPr id="2051" name="Picture 3" descr="C:\Users\Kurtz\Documents\Bob\GMU\minmutants\mujava\sessionPairwise\manualAnalysis\results\cal-manualSubsumption-1name-minimal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371600"/>
            <a:ext cx="5303520" cy="5108537"/>
          </a:xfrm>
          <a:prstGeom prst="rect">
            <a:avLst/>
          </a:prstGeom>
          <a:noFill/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715000" y="2550160"/>
          <a:ext cx="2895600" cy="2130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00"/>
                <a:gridCol w="965200"/>
                <a:gridCol w="965200"/>
              </a:tblGrid>
              <a:tr h="3725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TMGS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DMSG</a:t>
                      </a:r>
                      <a:endParaRPr lang="en-US" dirty="0"/>
                    </a:p>
                  </a:txBody>
                  <a:tcPr/>
                </a:tc>
              </a:tr>
              <a:tr h="372533">
                <a:tc>
                  <a:txBody>
                    <a:bodyPr/>
                    <a:lstStyle/>
                    <a:p>
                      <a:r>
                        <a:rPr lang="en-US" dirty="0" smtClean="0"/>
                        <a:t>Nodes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372533">
                <a:tc>
                  <a:txBody>
                    <a:bodyPr/>
                    <a:lstStyle/>
                    <a:p>
                      <a:r>
                        <a:rPr lang="en-US" dirty="0" smtClean="0"/>
                        <a:t>Minimal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Nodes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r>
                        <a:rPr lang="en-US" baseline="30000" dirty="0" smtClean="0"/>
                        <a:t>*</a:t>
                      </a:r>
                      <a:endParaRPr lang="en-US" baseline="30000" dirty="0"/>
                    </a:p>
                  </a:txBody>
                  <a:tcPr/>
                </a:tc>
              </a:tr>
              <a:tr h="372533">
                <a:tc>
                  <a:txBody>
                    <a:bodyPr/>
                    <a:lstStyle/>
                    <a:p>
                      <a:r>
                        <a:rPr lang="en-US" dirty="0" smtClean="0"/>
                        <a:t>Equiv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</a:tr>
              <a:tr h="372533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30000" dirty="0" smtClean="0"/>
                        <a:t>*</a:t>
                      </a:r>
                      <a:r>
                        <a:rPr lang="en-US" sz="1200" dirty="0" smtClean="0"/>
                        <a:t> All</a:t>
                      </a:r>
                      <a:r>
                        <a:rPr lang="en-US" sz="1200" baseline="0" dirty="0" smtClean="0"/>
                        <a:t> are correct, but not fully distinguished</a:t>
                      </a:r>
                      <a:endParaRPr lang="en-US" sz="1200" dirty="0" smtClean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Takeaways for the 437 student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19200" y="1447800"/>
            <a:ext cx="7714488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This week’s assignment was a warm-up</a:t>
            </a:r>
          </a:p>
          <a:p>
            <a:r>
              <a:rPr lang="en-US" dirty="0" smtClean="0"/>
              <a:t>Simple programs can encode complex behavior</a:t>
            </a:r>
          </a:p>
          <a:p>
            <a:r>
              <a:rPr lang="en-US" dirty="0"/>
              <a:t>S</a:t>
            </a:r>
            <a:r>
              <a:rPr lang="en-US" dirty="0" smtClean="0"/>
              <a:t>urprising few tests can pin down behavior</a:t>
            </a:r>
          </a:p>
          <a:p>
            <a:r>
              <a:rPr lang="en-US" dirty="0" smtClean="0"/>
              <a:t>Engineers need help finding these tests</a:t>
            </a:r>
          </a:p>
          <a:p>
            <a:pPr lvl="1"/>
            <a:r>
              <a:rPr lang="en-US" dirty="0" smtClean="0"/>
              <a:t>What coverage criteria do! (AO Chapters 6-9)</a:t>
            </a:r>
          </a:p>
          <a:p>
            <a:r>
              <a:rPr lang="en-US" dirty="0" err="1" smtClean="0"/>
              <a:t>ps</a:t>
            </a:r>
            <a:r>
              <a:rPr lang="en-US" dirty="0" smtClean="0"/>
              <a:t> – don’t stress out on the </a:t>
            </a:r>
            <a:r>
              <a:rPr lang="en-US" dirty="0" err="1" smtClean="0"/>
              <a:t>subsumption</a:t>
            </a:r>
            <a:r>
              <a:rPr lang="en-US" dirty="0" smtClean="0"/>
              <a:t> graphs given here– you won’t be tested on that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943600" y="6400800"/>
            <a:ext cx="16002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6377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6234</TotalTime>
  <Words>415</Words>
  <Application>Microsoft Office PowerPoint</Application>
  <PresentationFormat>On-screen Show (4:3)</PresentationFormat>
  <Paragraphs>82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Fun facts about the cal() program   </vt:lpstr>
      <vt:lpstr>The cal() Example</vt:lpstr>
      <vt:lpstr>cal() code and variations</vt:lpstr>
      <vt:lpstr>Subsumption:  Which Mutants to Keep</vt:lpstr>
      <vt:lpstr>cal() Dynamic Subsumption</vt:lpstr>
      <vt:lpstr>cal() True Subsumption</vt:lpstr>
      <vt:lpstr>Takeaways for the 437 student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Kurtz</dc:creator>
  <cp:lastModifiedBy>Paul Ammann</cp:lastModifiedBy>
  <cp:revision>229</cp:revision>
  <dcterms:created xsi:type="dcterms:W3CDTF">2006-08-16T00:00:00Z</dcterms:created>
  <dcterms:modified xsi:type="dcterms:W3CDTF">2017-02-09T16:35:40Z</dcterms:modified>
</cp:coreProperties>
</file>