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7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2787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59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Shape 4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29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46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26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2789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8257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Shape 6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943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Shape 7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5079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Shape 8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779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Shape 8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155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Shape 8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709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568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Shape 9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32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Shape 9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Shape 9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788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hape 9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Shape 9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418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65542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Shape 1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941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Shape 1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Shape 1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39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411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15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220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644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33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68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11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algn="ctr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0" y="535575"/>
            <a:ext cx="9144000" cy="14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 	 	 		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	</a:t>
            </a:r>
            <a:endParaRPr sz="11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					</a:t>
            </a:r>
            <a:endParaRPr sz="11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An Industrial Application of Mutation Testing</a:t>
            </a:r>
            <a:r>
              <a:rPr lang="en" sz="2400"/>
              <a:t/>
            </a:r>
            <a:br>
              <a:rPr lang="en" sz="2400"/>
            </a:br>
            <a:r>
              <a:rPr lang="en" sz="3000"/>
              <a:t>Lessons, Challenges, and Research Directions</a:t>
            </a:r>
            <a:endParaRPr sz="3000" b="1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2559625"/>
            <a:ext cx="91440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Goran Petrovic, Marko Ivankovic, Bob Kurtz, Paul Ammann, Ren</a:t>
            </a:r>
            <a:r>
              <a:rPr lang="en" sz="2200">
                <a:solidFill>
                  <a:srgbClr val="222222"/>
                </a:solidFill>
                <a:highlight>
                  <a:srgbClr val="FFFFFF"/>
                </a:highlight>
              </a:rPr>
              <a:t>é Just</a:t>
            </a:r>
            <a:endParaRPr sz="2200"/>
          </a:p>
        </p:txBody>
      </p:sp>
      <p:pic>
        <p:nvPicPr>
          <p:cNvPr id="56" name="Shape 56" descr="umas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2632" y="4177787"/>
            <a:ext cx="1162825" cy="115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 descr="gmu.jpg"/>
          <p:cNvPicPr preferRelativeResize="0"/>
          <p:nvPr/>
        </p:nvPicPr>
        <p:blipFill rotWithShape="1">
          <a:blip r:embed="rId4">
            <a:alphaModFix/>
          </a:blip>
          <a:srcRect r="70608"/>
          <a:stretch/>
        </p:blipFill>
        <p:spPr>
          <a:xfrm>
            <a:off x="3676637" y="4022500"/>
            <a:ext cx="1790726" cy="13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8543" y="4166439"/>
            <a:ext cx="1162825" cy="1191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quo vs. this talk</a:t>
            </a:r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311700" y="13080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Status quo</a:t>
            </a:r>
            <a:endParaRPr b="1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 b="1"/>
              <a:t>Killable</a:t>
            </a:r>
            <a:r>
              <a:rPr lang="en" sz="2000"/>
              <a:t> mutants are </a:t>
            </a:r>
            <a:r>
              <a:rPr lang="en" sz="2000" b="1"/>
              <a:t>good</a:t>
            </a:r>
            <a:r>
              <a:rPr lang="en" sz="2000"/>
              <a:t>             </a:t>
            </a:r>
            <a:r>
              <a:rPr lang="en" sz="2000" b="1"/>
              <a:t>tests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Equivalent</a:t>
            </a:r>
            <a:r>
              <a:rPr lang="en" sz="2000"/>
              <a:t> mutants are </a:t>
            </a:r>
            <a:r>
              <a:rPr lang="en" sz="2000" b="1"/>
              <a:t>bad          no tests</a:t>
            </a:r>
            <a:endParaRPr sz="20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This talk</a:t>
            </a:r>
            <a:endParaRPr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Killable vs. equivalent</a:t>
            </a:r>
            <a:r>
              <a:rPr lang="en" sz="2000"/>
              <a:t> is </a:t>
            </a:r>
            <a:r>
              <a:rPr lang="en" sz="2000" b="1"/>
              <a:t>too simplistic</a:t>
            </a:r>
            <a:endParaRPr sz="2000"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Productive mutants</a:t>
            </a:r>
            <a:r>
              <a:rPr lang="en" sz="2000"/>
              <a:t> elicit effective tests</a:t>
            </a:r>
            <a:endParaRPr sz="20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Killable mutants can be unproductive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Equivalent mutants can be productive</a:t>
            </a:r>
            <a:endParaRPr sz="18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</a:t>
            </a:r>
            <a:r>
              <a:rPr lang="en" sz="2000" b="1"/>
              <a:t>costs of unproductive mutants</a:t>
            </a:r>
            <a:endParaRPr sz="20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Also in the paper</a:t>
            </a:r>
            <a:endParaRPr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Mutation testing with productive mutants at Google</a:t>
            </a:r>
            <a:endParaRPr sz="2000"/>
          </a:p>
        </p:txBody>
      </p:sp>
      <p:sp>
        <p:nvSpPr>
          <p:cNvPr id="444" name="Shape 444"/>
          <p:cNvSpPr/>
          <p:nvPr/>
        </p:nvSpPr>
        <p:spPr>
          <a:xfrm>
            <a:off x="4172200" y="1890600"/>
            <a:ext cx="500400" cy="1611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4172200" y="2271600"/>
            <a:ext cx="500400" cy="1611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Shape 446" descr="wa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">
            <a:off x="5837675" y="3588510"/>
            <a:ext cx="3074450" cy="82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Shape 447"/>
          <p:cNvSpPr/>
          <p:nvPr/>
        </p:nvSpPr>
        <p:spPr>
          <a:xfrm>
            <a:off x="311700" y="4885450"/>
            <a:ext cx="8520600" cy="18219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The notion of productive mutants is fuzzy!</a:t>
            </a:r>
            <a:endParaRPr sz="2400" b="1"/>
          </a:p>
          <a:p>
            <a:pPr marL="0" lvl="0" indent="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/>
              <a:t>A mutant is </a:t>
            </a:r>
            <a:r>
              <a:rPr lang="en" sz="2400" b="1"/>
              <a:t>productive</a:t>
            </a:r>
            <a:r>
              <a:rPr lang="en" sz="2400"/>
              <a:t> if it is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killable</a:t>
            </a:r>
            <a:r>
              <a:rPr lang="en" sz="2400"/>
              <a:t> and </a:t>
            </a:r>
            <a:r>
              <a:rPr lang="en" sz="2400" b="1"/>
              <a:t>elicits an effective test</a:t>
            </a:r>
            <a:r>
              <a:rPr lang="en" sz="2400"/>
              <a:t> or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b="1"/>
              <a:t>equivalent</a:t>
            </a:r>
            <a:r>
              <a:rPr lang="en" sz="2400"/>
              <a:t> and </a:t>
            </a:r>
            <a:r>
              <a:rPr lang="en" sz="2400" b="1"/>
              <a:t>advances code quality or knowledge</a:t>
            </a:r>
            <a:endParaRPr sz="24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Killable vs. productive mutants</a:t>
            </a:r>
            <a:endParaRPr/>
          </a:p>
        </p:txBody>
      </p:sp>
      <p:sp>
        <p:nvSpPr>
          <p:cNvPr id="453" name="Shape 453"/>
          <p:cNvSpPr txBox="1"/>
          <p:nvPr/>
        </p:nvSpPr>
        <p:spPr>
          <a:xfrm>
            <a:off x="1748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Original program</a:t>
            </a:r>
            <a:endParaRPr sz="2400" b="1"/>
          </a:p>
        </p:txBody>
      </p:sp>
      <p:sp>
        <p:nvSpPr>
          <p:cNvPr id="454" name="Shape 454"/>
          <p:cNvSpPr/>
          <p:nvPr/>
        </p:nvSpPr>
        <p:spPr>
          <a:xfrm>
            <a:off x="147279" y="1775425"/>
            <a:ext cx="4353642" cy="2774412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double getAvg(double[] nums)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sum = 0;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len = nums.length;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for (int i = 0;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 &lt; len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++i)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sum = </a:t>
            </a:r>
            <a:r>
              <a:rPr lang="en" sz="1600" b="1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sum + nums[i]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sum / len;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46706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Mutant</a:t>
            </a:r>
            <a:endParaRPr sz="2400" b="1"/>
          </a:p>
        </p:txBody>
      </p:sp>
      <p:sp>
        <p:nvSpPr>
          <p:cNvPr id="456" name="Shape 456"/>
          <p:cNvSpPr/>
          <p:nvPr/>
        </p:nvSpPr>
        <p:spPr>
          <a:xfrm>
            <a:off x="4643079" y="1775425"/>
            <a:ext cx="4353642" cy="2774412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double getAvg(double[] nums)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sum = 0;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len = nums.length;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for (int i = 0;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 &lt; len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++i)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sum = </a:t>
            </a:r>
            <a:r>
              <a:rPr lang="en" sz="1600" b="1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sum * nums[i]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sum / len;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311700" y="51848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mutant is </a:t>
            </a:r>
            <a:r>
              <a:rPr lang="en" sz="2400" b="1"/>
              <a:t>killable, but </a:t>
            </a:r>
            <a:r>
              <a:rPr lang="en" sz="2400"/>
              <a:t>is it </a:t>
            </a:r>
            <a:r>
              <a:rPr lang="en" sz="2400" b="1"/>
              <a:t>productive?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Killable vs. productive mutants</a:t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1748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Original program</a:t>
            </a:r>
            <a:endParaRPr sz="2400" b="1"/>
          </a:p>
        </p:txBody>
      </p:sp>
      <p:sp>
        <p:nvSpPr>
          <p:cNvPr id="464" name="Shape 464"/>
          <p:cNvSpPr/>
          <p:nvPr/>
        </p:nvSpPr>
        <p:spPr>
          <a:xfrm>
            <a:off x="147275" y="1775425"/>
            <a:ext cx="4353642" cy="3374082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double getAvg(double[] nums)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len = nums.length;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sum = 0;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avg = 0;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for (int i = 0;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 &lt; len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++i) {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avg = </a:t>
            </a:r>
            <a:r>
              <a:rPr lang="en" sz="1600" b="1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avg + (nums[i] / len)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sum = sum + nums[i];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sum / len;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46706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Mutant</a:t>
            </a:r>
            <a:endParaRPr sz="2400" b="1"/>
          </a:p>
        </p:txBody>
      </p:sp>
      <p:sp>
        <p:nvSpPr>
          <p:cNvPr id="466" name="Shape 466"/>
          <p:cNvSpPr/>
          <p:nvPr/>
        </p:nvSpPr>
        <p:spPr>
          <a:xfrm>
            <a:off x="4643075" y="1775425"/>
            <a:ext cx="4353642" cy="3374082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 double getAvg(double[] nums) {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int len = nums.length;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sum = 0;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double avg = 0;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for (int i = 0; </a:t>
            </a:r>
            <a:r>
              <a:rPr lang="en" sz="1600" dirty="0">
                <a:latin typeface="Consolas"/>
                <a:ea typeface="Consolas"/>
                <a:cs typeface="Consolas"/>
                <a:sym typeface="Consolas"/>
              </a:rPr>
              <a:t>i &lt; len</a:t>
            </a: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 ++i) {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avg = </a:t>
            </a:r>
            <a:r>
              <a:rPr lang="en" sz="1600" b="1" dirty="0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avg * (nums[i] / len)</a:t>
            </a: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sum = sum </a:t>
            </a:r>
            <a:r>
              <a:rPr lang="en" sz="1600" smtClean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+ 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nums[i];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return sum / len;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311700" y="54134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mutant is</a:t>
            </a:r>
            <a:r>
              <a:rPr lang="en" sz="2400" b="1"/>
              <a:t> equivalent, but </a:t>
            </a:r>
            <a:r>
              <a:rPr lang="en" sz="2400"/>
              <a:t>is it </a:t>
            </a:r>
            <a:r>
              <a:rPr lang="en" sz="2400" b="1"/>
              <a:t>unproductive?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Killable vs. productive mutants</a:t>
            </a:r>
            <a:endParaRPr/>
          </a:p>
        </p:txBody>
      </p:sp>
      <p:sp>
        <p:nvSpPr>
          <p:cNvPr id="473" name="Shape 473"/>
          <p:cNvSpPr txBox="1"/>
          <p:nvPr/>
        </p:nvSpPr>
        <p:spPr>
          <a:xfrm>
            <a:off x="1748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Original program</a:t>
            </a:r>
            <a:endParaRPr sz="2400" b="1"/>
          </a:p>
        </p:txBody>
      </p:sp>
      <p:sp>
        <p:nvSpPr>
          <p:cNvPr id="474" name="Shape 474"/>
          <p:cNvSpPr/>
          <p:nvPr/>
        </p:nvSpPr>
        <p:spPr>
          <a:xfrm>
            <a:off x="147275" y="1775425"/>
            <a:ext cx="4353642" cy="1995300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 cache = new HashSet(</a:t>
            </a:r>
            <a:r>
              <a:rPr lang="en" sz="1600" b="1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a * b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4670654" y="1265125"/>
            <a:ext cx="43260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Mutant</a:t>
            </a:r>
            <a:endParaRPr sz="2400" b="1"/>
          </a:p>
        </p:txBody>
      </p:sp>
      <p:sp>
        <p:nvSpPr>
          <p:cNvPr id="476" name="Shape 476"/>
          <p:cNvSpPr/>
          <p:nvPr/>
        </p:nvSpPr>
        <p:spPr>
          <a:xfrm>
            <a:off x="4643075" y="1775425"/>
            <a:ext cx="4353642" cy="1995300"/>
          </a:xfrm>
          <a:prstGeom prst="flowChartDocumen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Set cache = new HashSet(</a:t>
            </a:r>
            <a:r>
              <a:rPr lang="en" sz="1600" b="1">
                <a:solidFill>
                  <a:schemeClr val="dk1"/>
                </a:solidFill>
                <a:highlight>
                  <a:srgbClr val="F3F300"/>
                </a:highlight>
                <a:latin typeface="Consolas"/>
                <a:ea typeface="Consolas"/>
                <a:cs typeface="Consolas"/>
                <a:sym typeface="Consolas"/>
              </a:rPr>
              <a:t>a + b</a:t>
            </a: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311700" y="48038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mutant is </a:t>
            </a:r>
            <a:r>
              <a:rPr lang="en" sz="2400" smtClean="0"/>
              <a:t>(maybe) </a:t>
            </a:r>
            <a:r>
              <a:rPr lang="en" sz="2400" b="1" smtClean="0"/>
              <a:t>killable</a:t>
            </a:r>
            <a:r>
              <a:rPr lang="en" sz="2400" b="1"/>
              <a:t>, but </a:t>
            </a:r>
            <a:r>
              <a:rPr lang="en" sz="2400"/>
              <a:t>is it </a:t>
            </a:r>
            <a:r>
              <a:rPr lang="en" sz="2400" b="1"/>
              <a:t>productive?</a:t>
            </a:r>
            <a:endParaRPr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484" name="Shape 484"/>
          <p:cNvSpPr/>
          <p:nvPr/>
        </p:nvSpPr>
        <p:spPr>
          <a:xfrm flipH="1">
            <a:off x="32964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5" name="Shape 48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3075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Shape 486"/>
          <p:cNvSpPr/>
          <p:nvPr/>
        </p:nvSpPr>
        <p:spPr>
          <a:xfrm>
            <a:off x="3299856" y="15939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Shape 487"/>
          <p:cNvGrpSpPr/>
          <p:nvPr/>
        </p:nvGrpSpPr>
        <p:grpSpPr>
          <a:xfrm>
            <a:off x="3749288" y="1388256"/>
            <a:ext cx="116991" cy="147823"/>
            <a:chOff x="6626594" y="1445725"/>
            <a:chExt cx="331326" cy="380400"/>
          </a:xfrm>
        </p:grpSpPr>
        <p:sp>
          <p:nvSpPr>
            <p:cNvPr id="488" name="Shape 488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Shape 489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490" name="Shape 490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Shape 491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92" name="Shape 492"/>
          <p:cNvSpPr/>
          <p:nvPr/>
        </p:nvSpPr>
        <p:spPr>
          <a:xfrm flipH="1">
            <a:off x="45156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3" name="Shape 493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5267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/>
          <p:nvPr/>
        </p:nvSpPr>
        <p:spPr>
          <a:xfrm flipH="1">
            <a:off x="4668084" y="16168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5" name="Shape 49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679143" y="16233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6" name="Shape 496"/>
          <p:cNvGrpSpPr/>
          <p:nvPr/>
        </p:nvGrpSpPr>
        <p:grpSpPr>
          <a:xfrm>
            <a:off x="5120888" y="1616856"/>
            <a:ext cx="116991" cy="147823"/>
            <a:chOff x="6626594" y="1445725"/>
            <a:chExt cx="331326" cy="380400"/>
          </a:xfrm>
        </p:grpSpPr>
        <p:sp>
          <p:nvSpPr>
            <p:cNvPr id="497" name="Shape 49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8" name="Shape 49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499" name="Shape 49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Shape 50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1" name="Shape 501"/>
          <p:cNvSpPr/>
          <p:nvPr/>
        </p:nvSpPr>
        <p:spPr>
          <a:xfrm flipH="1">
            <a:off x="4820484" y="18454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2" name="Shape 502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831543" y="18519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/>
          <p:nvPr/>
        </p:nvSpPr>
        <p:spPr>
          <a:xfrm>
            <a:off x="4823856" y="22035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Shape 504"/>
          <p:cNvGrpSpPr/>
          <p:nvPr/>
        </p:nvGrpSpPr>
        <p:grpSpPr>
          <a:xfrm>
            <a:off x="5273288" y="1845456"/>
            <a:ext cx="116991" cy="147823"/>
            <a:chOff x="6626594" y="1445725"/>
            <a:chExt cx="331326" cy="380400"/>
          </a:xfrm>
        </p:grpSpPr>
        <p:sp>
          <p:nvSpPr>
            <p:cNvPr id="505" name="Shape 50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6" name="Shape 50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507" name="Shape 50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Shape 50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9" name="Shape 509"/>
          <p:cNvSpPr/>
          <p:nvPr/>
        </p:nvSpPr>
        <p:spPr>
          <a:xfrm>
            <a:off x="4671443" y="17463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4519043" y="14415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1" name="Shape 511"/>
          <p:cNvGrpSpPr/>
          <p:nvPr/>
        </p:nvGrpSpPr>
        <p:grpSpPr>
          <a:xfrm>
            <a:off x="4968488" y="1388256"/>
            <a:ext cx="116991" cy="147823"/>
            <a:chOff x="6626594" y="1445725"/>
            <a:chExt cx="331326" cy="380400"/>
          </a:xfrm>
        </p:grpSpPr>
        <p:sp>
          <p:nvSpPr>
            <p:cNvPr id="512" name="Shape 512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3" name="Shape 513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514" name="Shape 514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Shape 515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6" name="Shape 516"/>
          <p:cNvGrpSpPr/>
          <p:nvPr/>
        </p:nvGrpSpPr>
        <p:grpSpPr>
          <a:xfrm>
            <a:off x="3448884" y="1616856"/>
            <a:ext cx="569833" cy="722369"/>
            <a:chOff x="4150490" y="1847306"/>
            <a:chExt cx="569833" cy="722369"/>
          </a:xfrm>
        </p:grpSpPr>
        <p:sp>
          <p:nvSpPr>
            <p:cNvPr id="517" name="Shape 517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18" name="Shape 518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19" name="Shape 519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520" name="Shape 520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1" name="Shape 521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22" name="Shape 522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Shape 523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24" name="Shape 524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Shape 525"/>
          <p:cNvGrpSpPr/>
          <p:nvPr/>
        </p:nvGrpSpPr>
        <p:grpSpPr>
          <a:xfrm>
            <a:off x="3601284" y="1845456"/>
            <a:ext cx="569833" cy="722369"/>
            <a:chOff x="4912490" y="3218906"/>
            <a:chExt cx="569833" cy="722369"/>
          </a:xfrm>
        </p:grpSpPr>
        <p:sp>
          <p:nvSpPr>
            <p:cNvPr id="526" name="Shape 526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7" name="Shape 527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Shape 528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Shape 529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530" name="Shape 530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1" name="Shape 531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32" name="Shape 532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33" name="Shape 533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534" name="Shape 534"/>
          <p:cNvGrpSpPr/>
          <p:nvPr/>
        </p:nvGrpSpPr>
        <p:grpSpPr>
          <a:xfrm>
            <a:off x="3753684" y="2074056"/>
            <a:ext cx="569833" cy="722369"/>
            <a:chOff x="3312290" y="2304506"/>
            <a:chExt cx="569833" cy="722369"/>
          </a:xfrm>
        </p:grpSpPr>
        <p:sp>
          <p:nvSpPr>
            <p:cNvPr id="535" name="Shape 535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36" name="Shape 536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7" name="Shape 537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538" name="Shape 53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9" name="Shape 53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40" name="Shape 54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1" name="Shape 54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42" name="Shape 542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Shape 543"/>
          <p:cNvSpPr/>
          <p:nvPr/>
        </p:nvSpPr>
        <p:spPr>
          <a:xfrm flipH="1">
            <a:off x="39060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Shape 544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9171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/>
          <p:nvPr/>
        </p:nvSpPr>
        <p:spPr>
          <a:xfrm>
            <a:off x="3909468" y="248316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Shape 546"/>
          <p:cNvSpPr/>
          <p:nvPr/>
        </p:nvSpPr>
        <p:spPr>
          <a:xfrm flipH="1">
            <a:off x="40584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7" name="Shape 547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0695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Shape 548"/>
          <p:cNvGrpSpPr/>
          <p:nvPr/>
        </p:nvGrpSpPr>
        <p:grpSpPr>
          <a:xfrm>
            <a:off x="4511288" y="2531256"/>
            <a:ext cx="116991" cy="147823"/>
            <a:chOff x="6626594" y="1445725"/>
            <a:chExt cx="331326" cy="380400"/>
          </a:xfrm>
        </p:grpSpPr>
        <p:sp>
          <p:nvSpPr>
            <p:cNvPr id="549" name="Shape 54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0" name="Shape 55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551" name="Shape 55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Shape 55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3" name="Shape 553"/>
          <p:cNvSpPr/>
          <p:nvPr/>
        </p:nvSpPr>
        <p:spPr>
          <a:xfrm>
            <a:off x="4059631" y="30514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Shape 554"/>
          <p:cNvGrpSpPr/>
          <p:nvPr/>
        </p:nvGrpSpPr>
        <p:grpSpPr>
          <a:xfrm>
            <a:off x="4358888" y="2302656"/>
            <a:ext cx="116991" cy="147823"/>
            <a:chOff x="6626594" y="1445725"/>
            <a:chExt cx="331326" cy="380400"/>
          </a:xfrm>
        </p:grpSpPr>
        <p:sp>
          <p:nvSpPr>
            <p:cNvPr id="555" name="Shape 55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" name="Shape 55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557" name="Shape 55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Shape 55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560" name="Shape 560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Shape 563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564" name="Shape 564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565" name="Shape 565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Shape 566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Shape 567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Shape 568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Shape 56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Shape 57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Shape 57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Shape 57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3" name="Shape 573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Shape 574"/>
          <p:cNvGrpSpPr/>
          <p:nvPr/>
        </p:nvGrpSpPr>
        <p:grpSpPr>
          <a:xfrm>
            <a:off x="4972884" y="2074056"/>
            <a:ext cx="874633" cy="1179569"/>
            <a:chOff x="4972884" y="2074056"/>
            <a:chExt cx="874633" cy="1179569"/>
          </a:xfrm>
        </p:grpSpPr>
        <p:sp>
          <p:nvSpPr>
            <p:cNvPr id="575" name="Shape 575"/>
            <p:cNvSpPr/>
            <p:nvPr/>
          </p:nvSpPr>
          <p:spPr>
            <a:xfrm flipH="1">
              <a:off x="4972884" y="20740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76" name="Shape 576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83943" y="20805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7" name="Shape 577"/>
            <p:cNvGrpSpPr/>
            <p:nvPr/>
          </p:nvGrpSpPr>
          <p:grpSpPr>
            <a:xfrm>
              <a:off x="5425688" y="2074056"/>
              <a:ext cx="116991" cy="147823"/>
              <a:chOff x="6626594" y="1445725"/>
              <a:chExt cx="331326" cy="380400"/>
            </a:xfrm>
          </p:grpSpPr>
          <p:sp>
            <p:nvSpPr>
              <p:cNvPr id="578" name="Shape 57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9" name="Shape 57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80" name="Shape 58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1" name="Shape 58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82" name="Shape 582"/>
            <p:cNvSpPr/>
            <p:nvPr/>
          </p:nvSpPr>
          <p:spPr>
            <a:xfrm>
              <a:off x="4972906" y="2722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 flipH="1">
              <a:off x="5125284" y="23026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4" name="Shape 584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136343" y="23091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5" name="Shape 585"/>
            <p:cNvGrpSpPr/>
            <p:nvPr/>
          </p:nvGrpSpPr>
          <p:grpSpPr>
            <a:xfrm>
              <a:off x="5578088" y="2302656"/>
              <a:ext cx="116991" cy="147823"/>
              <a:chOff x="6626594" y="1445725"/>
              <a:chExt cx="331326" cy="380400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7" name="Shape 58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88" name="Shape 58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9" name="Shape 58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590" name="Shape 590"/>
            <p:cNvSpPr/>
            <p:nvPr/>
          </p:nvSpPr>
          <p:spPr>
            <a:xfrm>
              <a:off x="5128668" y="282980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 flipH="1">
              <a:off x="5277684" y="25312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2" name="Shape 592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288743" y="25377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Shape 593"/>
            <p:cNvSpPr/>
            <p:nvPr/>
          </p:nvSpPr>
          <p:spPr>
            <a:xfrm>
              <a:off x="5281068" y="2775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Shape 594"/>
            <p:cNvGrpSpPr/>
            <p:nvPr/>
          </p:nvGrpSpPr>
          <p:grpSpPr>
            <a:xfrm>
              <a:off x="5728601" y="2532769"/>
              <a:ext cx="116991" cy="147823"/>
              <a:chOff x="6626594" y="1445725"/>
              <a:chExt cx="331326" cy="380400"/>
            </a:xfrm>
          </p:grpSpPr>
          <p:sp>
            <p:nvSpPr>
              <p:cNvPr id="595" name="Shape 595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6" name="Shape 596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597" name="Shape 597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98" name="Shape 598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Very few mutants are productive</a:t>
            </a:r>
            <a:endParaRPr sz="2900"/>
          </a:p>
        </p:txBody>
      </p:sp>
      <p:grpSp>
        <p:nvGrpSpPr>
          <p:cNvPr id="600" name="Shape 600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601" name="Shape 601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02" name="Shape 602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03" name="Shape 603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604" name="Shape 604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5" name="Shape 605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606" name="Shape 606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07" name="Shape 607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08" name="Shape 608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Shape 610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Shape 611"/>
          <p:cNvSpPr txBox="1"/>
          <p:nvPr/>
        </p:nvSpPr>
        <p:spPr>
          <a:xfrm>
            <a:off x="389450" y="4281250"/>
            <a:ext cx="82554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A mutant is </a:t>
            </a:r>
            <a:r>
              <a:rPr lang="en" sz="2400" b="1">
                <a:solidFill>
                  <a:schemeClr val="dk1"/>
                </a:solidFill>
              </a:rPr>
              <a:t>productive</a:t>
            </a:r>
            <a:r>
              <a:rPr lang="en" sz="2400">
                <a:solidFill>
                  <a:schemeClr val="dk1"/>
                </a:solidFill>
              </a:rPr>
              <a:t> if it is: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killable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elicits an effective test</a:t>
            </a:r>
            <a:r>
              <a:rPr lang="en" sz="2400">
                <a:solidFill>
                  <a:schemeClr val="dk1"/>
                </a:solidFill>
              </a:rPr>
              <a:t> 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equivalent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advances code quality or knowledge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619" name="Shape 619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Shape 622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623" name="Shape 623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624" name="Shape 624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Shape 625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6" name="Shape 626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7" name="Shape 627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Shape 628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Shape 629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0" name="Shape 630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1" name="Shape 631"/>
            <p:cNvPicPr preferRelativeResize="0"/>
            <p:nvPr/>
          </p:nvPicPr>
          <p:blipFill rotWithShape="1">
            <a:blip r:embed="rId3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2" name="Shape 632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Shape 633"/>
          <p:cNvSpPr/>
          <p:nvPr/>
        </p:nvSpPr>
        <p:spPr>
          <a:xfrm flipH="1">
            <a:off x="32945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4" name="Shape 634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3056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Shape 635"/>
          <p:cNvSpPr/>
          <p:nvPr/>
        </p:nvSpPr>
        <p:spPr>
          <a:xfrm>
            <a:off x="3297969" y="15954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6" name="Shape 636"/>
          <p:cNvGrpSpPr/>
          <p:nvPr/>
        </p:nvGrpSpPr>
        <p:grpSpPr>
          <a:xfrm>
            <a:off x="3747401" y="1389769"/>
            <a:ext cx="116991" cy="147823"/>
            <a:chOff x="6626594" y="1445725"/>
            <a:chExt cx="331326" cy="380400"/>
          </a:xfrm>
        </p:grpSpPr>
        <p:sp>
          <p:nvSpPr>
            <p:cNvPr id="637" name="Shape 63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8" name="Shape 63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639" name="Shape 63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Shape 64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1" name="Shape 641"/>
          <p:cNvSpPr/>
          <p:nvPr/>
        </p:nvSpPr>
        <p:spPr>
          <a:xfrm flipH="1">
            <a:off x="45137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2" name="Shape 642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5248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Shape 643"/>
          <p:cNvSpPr/>
          <p:nvPr/>
        </p:nvSpPr>
        <p:spPr>
          <a:xfrm flipH="1">
            <a:off x="4666197" y="16183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4" name="Shape 644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677256" y="16248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5" name="Shape 645"/>
          <p:cNvGrpSpPr/>
          <p:nvPr/>
        </p:nvGrpSpPr>
        <p:grpSpPr>
          <a:xfrm>
            <a:off x="5119001" y="1618369"/>
            <a:ext cx="116991" cy="147823"/>
            <a:chOff x="6626594" y="1445725"/>
            <a:chExt cx="331326" cy="380400"/>
          </a:xfrm>
        </p:grpSpPr>
        <p:sp>
          <p:nvSpPr>
            <p:cNvPr id="646" name="Shape 64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7" name="Shape 64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648" name="Shape 64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Shape 64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0" name="Shape 650"/>
          <p:cNvSpPr/>
          <p:nvPr/>
        </p:nvSpPr>
        <p:spPr>
          <a:xfrm flipH="1">
            <a:off x="4818597" y="18469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1" name="Shape 651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829656" y="18534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/>
          <p:nvPr/>
        </p:nvSpPr>
        <p:spPr>
          <a:xfrm>
            <a:off x="4821969" y="22050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Shape 653"/>
          <p:cNvGrpSpPr/>
          <p:nvPr/>
        </p:nvGrpSpPr>
        <p:grpSpPr>
          <a:xfrm>
            <a:off x="5271401" y="1846969"/>
            <a:ext cx="116991" cy="147823"/>
            <a:chOff x="6626594" y="1445725"/>
            <a:chExt cx="331326" cy="380400"/>
          </a:xfrm>
        </p:grpSpPr>
        <p:sp>
          <p:nvSpPr>
            <p:cNvPr id="654" name="Shape 65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5" name="Shape 65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656" name="Shape 65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Shape 65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8" name="Shape 658"/>
          <p:cNvSpPr/>
          <p:nvPr/>
        </p:nvSpPr>
        <p:spPr>
          <a:xfrm>
            <a:off x="4669556" y="17478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517156" y="14430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Shape 660"/>
          <p:cNvGrpSpPr/>
          <p:nvPr/>
        </p:nvGrpSpPr>
        <p:grpSpPr>
          <a:xfrm>
            <a:off x="4966601" y="1389769"/>
            <a:ext cx="116991" cy="147823"/>
            <a:chOff x="6626594" y="1445725"/>
            <a:chExt cx="331326" cy="380400"/>
          </a:xfrm>
        </p:grpSpPr>
        <p:sp>
          <p:nvSpPr>
            <p:cNvPr id="661" name="Shape 66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Shape 66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663" name="Shape 66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Shape 66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65" name="Shape 665"/>
          <p:cNvSpPr/>
          <p:nvPr/>
        </p:nvSpPr>
        <p:spPr>
          <a:xfrm>
            <a:off x="3249156" y="1359363"/>
            <a:ext cx="643200" cy="7791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Shape 666"/>
          <p:cNvGrpSpPr/>
          <p:nvPr/>
        </p:nvGrpSpPr>
        <p:grpSpPr>
          <a:xfrm>
            <a:off x="3446997" y="1618369"/>
            <a:ext cx="569833" cy="722369"/>
            <a:chOff x="4150490" y="1847306"/>
            <a:chExt cx="569833" cy="722369"/>
          </a:xfrm>
        </p:grpSpPr>
        <p:sp>
          <p:nvSpPr>
            <p:cNvPr id="667" name="Shape 667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8" name="Shape 668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Shape 669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670" name="Shape 670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1" name="Shape 671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672" name="Shape 672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73" name="Shape 673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74" name="Shape 674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Shape 675"/>
          <p:cNvGrpSpPr/>
          <p:nvPr/>
        </p:nvGrpSpPr>
        <p:grpSpPr>
          <a:xfrm>
            <a:off x="3599397" y="1846969"/>
            <a:ext cx="569833" cy="722369"/>
            <a:chOff x="4912490" y="3218906"/>
            <a:chExt cx="569833" cy="722369"/>
          </a:xfrm>
        </p:grpSpPr>
        <p:sp>
          <p:nvSpPr>
            <p:cNvPr id="676" name="Shape 676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77" name="Shape 677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8" name="Shape 678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9" name="Shape 679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680" name="Shape 680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1" name="Shape 681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682" name="Shape 682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Shape 683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84" name="Shape 684"/>
          <p:cNvSpPr/>
          <p:nvPr/>
        </p:nvSpPr>
        <p:spPr>
          <a:xfrm>
            <a:off x="3589656" y="1835613"/>
            <a:ext cx="597600" cy="7476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5" name="Shape 685"/>
          <p:cNvGrpSpPr/>
          <p:nvPr/>
        </p:nvGrpSpPr>
        <p:grpSpPr>
          <a:xfrm>
            <a:off x="3751797" y="2075569"/>
            <a:ext cx="569833" cy="722369"/>
            <a:chOff x="3312290" y="2304506"/>
            <a:chExt cx="569833" cy="722369"/>
          </a:xfrm>
        </p:grpSpPr>
        <p:sp>
          <p:nvSpPr>
            <p:cNvPr id="686" name="Shape 686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7" name="Shape 687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8" name="Shape 688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689" name="Shape 68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Shape 69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691" name="Shape 69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Shape 69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693" name="Shape 693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Shape 694"/>
          <p:cNvSpPr/>
          <p:nvPr/>
        </p:nvSpPr>
        <p:spPr>
          <a:xfrm flipH="1">
            <a:off x="3904197" y="23041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5" name="Shape 695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915256" y="23106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/>
          <p:nvPr/>
        </p:nvSpPr>
        <p:spPr>
          <a:xfrm>
            <a:off x="3907581" y="248467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Shape 697"/>
          <p:cNvSpPr/>
          <p:nvPr/>
        </p:nvSpPr>
        <p:spPr>
          <a:xfrm flipH="1">
            <a:off x="4056597" y="2532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8" name="Shape 698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067656" y="25392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9" name="Shape 699"/>
          <p:cNvGrpSpPr/>
          <p:nvPr/>
        </p:nvGrpSpPr>
        <p:grpSpPr>
          <a:xfrm>
            <a:off x="4509401" y="2532769"/>
            <a:ext cx="116991" cy="147823"/>
            <a:chOff x="6626594" y="1445725"/>
            <a:chExt cx="331326" cy="380400"/>
          </a:xfrm>
        </p:grpSpPr>
        <p:sp>
          <p:nvSpPr>
            <p:cNvPr id="700" name="Shape 70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1" name="Shape 70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02" name="Shape 70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Shape 70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4" name="Shape 704"/>
          <p:cNvSpPr/>
          <p:nvPr/>
        </p:nvSpPr>
        <p:spPr>
          <a:xfrm>
            <a:off x="4057744" y="30529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Shape 705"/>
          <p:cNvGrpSpPr/>
          <p:nvPr/>
        </p:nvGrpSpPr>
        <p:grpSpPr>
          <a:xfrm>
            <a:off x="4357001" y="2304169"/>
            <a:ext cx="116991" cy="147823"/>
            <a:chOff x="6626594" y="1445725"/>
            <a:chExt cx="331326" cy="380400"/>
          </a:xfrm>
        </p:grpSpPr>
        <p:sp>
          <p:nvSpPr>
            <p:cNvPr id="706" name="Shape 70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7" name="Shape 70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08" name="Shape 70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Shape 70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0" name="Shape 710"/>
          <p:cNvSpPr/>
          <p:nvPr/>
        </p:nvSpPr>
        <p:spPr>
          <a:xfrm>
            <a:off x="4651944" y="1607013"/>
            <a:ext cx="1242900" cy="14679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Very few mutants are productive</a:t>
            </a:r>
            <a:endParaRPr sz="2900"/>
          </a:p>
        </p:txBody>
      </p:sp>
      <p:grpSp>
        <p:nvGrpSpPr>
          <p:cNvPr id="712" name="Shape 712"/>
          <p:cNvGrpSpPr/>
          <p:nvPr/>
        </p:nvGrpSpPr>
        <p:grpSpPr>
          <a:xfrm>
            <a:off x="4972884" y="2074056"/>
            <a:ext cx="874633" cy="1179569"/>
            <a:chOff x="4972884" y="2074056"/>
            <a:chExt cx="874633" cy="1179569"/>
          </a:xfrm>
        </p:grpSpPr>
        <p:sp>
          <p:nvSpPr>
            <p:cNvPr id="713" name="Shape 713"/>
            <p:cNvSpPr/>
            <p:nvPr/>
          </p:nvSpPr>
          <p:spPr>
            <a:xfrm flipH="1">
              <a:off x="4972884" y="20740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4" name="Shape 714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983943" y="20805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5" name="Shape 715"/>
            <p:cNvGrpSpPr/>
            <p:nvPr/>
          </p:nvGrpSpPr>
          <p:grpSpPr>
            <a:xfrm>
              <a:off x="5425688" y="2074056"/>
              <a:ext cx="116991" cy="147823"/>
              <a:chOff x="6626594" y="1445725"/>
              <a:chExt cx="331326" cy="380400"/>
            </a:xfrm>
          </p:grpSpPr>
          <p:sp>
            <p:nvSpPr>
              <p:cNvPr id="716" name="Shape 71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7" name="Shape 71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718" name="Shape 71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9" name="Shape 71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720" name="Shape 720"/>
            <p:cNvSpPr/>
            <p:nvPr/>
          </p:nvSpPr>
          <p:spPr>
            <a:xfrm>
              <a:off x="4972906" y="2722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 flipH="1">
              <a:off x="5125284" y="23026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22" name="Shape 722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5136343" y="23091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3" name="Shape 723"/>
            <p:cNvGrpSpPr/>
            <p:nvPr/>
          </p:nvGrpSpPr>
          <p:grpSpPr>
            <a:xfrm>
              <a:off x="5578088" y="2302656"/>
              <a:ext cx="116991" cy="147823"/>
              <a:chOff x="6626594" y="1445725"/>
              <a:chExt cx="331326" cy="380400"/>
            </a:xfrm>
          </p:grpSpPr>
          <p:sp>
            <p:nvSpPr>
              <p:cNvPr id="724" name="Shape 724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5" name="Shape 725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726" name="Shape 726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7" name="Shape 727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728" name="Shape 728"/>
            <p:cNvSpPr/>
            <p:nvPr/>
          </p:nvSpPr>
          <p:spPr>
            <a:xfrm>
              <a:off x="5128668" y="282980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 flipH="1">
              <a:off x="5277684" y="25312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0" name="Shape 730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5288743" y="25377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" name="Shape 731"/>
            <p:cNvSpPr/>
            <p:nvPr/>
          </p:nvSpPr>
          <p:spPr>
            <a:xfrm>
              <a:off x="5281068" y="2775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2" name="Shape 732"/>
            <p:cNvGrpSpPr/>
            <p:nvPr/>
          </p:nvGrpSpPr>
          <p:grpSpPr>
            <a:xfrm>
              <a:off x="5728601" y="2532769"/>
              <a:ext cx="116991" cy="147823"/>
              <a:chOff x="6626594" y="1445725"/>
              <a:chExt cx="331326" cy="380400"/>
            </a:xfrm>
          </p:grpSpPr>
          <p:sp>
            <p:nvSpPr>
              <p:cNvPr id="733" name="Shape 733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4" name="Shape 734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735" name="Shape 735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Shape 736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737" name="Shape 737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738" name="Shape 738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39" name="Shape 739" descr="code.gif"/>
            <p:cNvPicPr preferRelativeResize="0"/>
            <p:nvPr/>
          </p:nvPicPr>
          <p:blipFill rotWithShape="1">
            <a:blip r:embed="rId4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40" name="Shape 740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741" name="Shape 741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2" name="Shape 742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743" name="Shape 743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Shape 744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45" name="Shape 745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Shape 747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Shape 748"/>
          <p:cNvSpPr txBox="1"/>
          <p:nvPr/>
        </p:nvSpPr>
        <p:spPr>
          <a:xfrm>
            <a:off x="389450" y="4281250"/>
            <a:ext cx="82554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mutant is </a:t>
            </a:r>
            <a:r>
              <a:rPr lang="en" sz="2400" b="1">
                <a:solidFill>
                  <a:schemeClr val="dk1"/>
                </a:solidFill>
              </a:rPr>
              <a:t>productive</a:t>
            </a:r>
            <a:r>
              <a:rPr lang="en" sz="2400">
                <a:solidFill>
                  <a:schemeClr val="dk1"/>
                </a:solidFill>
              </a:rPr>
              <a:t> if it is: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killable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elicits an effective test</a:t>
            </a:r>
            <a:r>
              <a:rPr lang="en" sz="2400">
                <a:solidFill>
                  <a:schemeClr val="dk1"/>
                </a:solidFill>
              </a:rPr>
              <a:t> 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equivalent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advances code quality or knowledge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/>
          <p:nvPr/>
        </p:nvSpPr>
        <p:spPr>
          <a:xfrm>
            <a:off x="7383500" y="1461175"/>
            <a:ext cx="646200" cy="1733400"/>
          </a:xfrm>
          <a:prstGeom prst="roundRect">
            <a:avLst>
              <a:gd name="adj" fmla="val 34550"/>
            </a:avLst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Shape 756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758" name="Shape 758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pic>
        <p:nvPicPr>
          <p:cNvPr id="762" name="Shape 762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1610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Shape 763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1991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Shape 764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2372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Shape 765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2753875"/>
            <a:ext cx="460250" cy="2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Shape 766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Shape 767"/>
          <p:cNvSpPr/>
          <p:nvPr/>
        </p:nvSpPr>
        <p:spPr>
          <a:xfrm flipH="1">
            <a:off x="32945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8" name="Shape 768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3056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Shape 769"/>
          <p:cNvSpPr/>
          <p:nvPr/>
        </p:nvSpPr>
        <p:spPr>
          <a:xfrm>
            <a:off x="3297969" y="15954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Shape 770"/>
          <p:cNvGrpSpPr/>
          <p:nvPr/>
        </p:nvGrpSpPr>
        <p:grpSpPr>
          <a:xfrm>
            <a:off x="3747401" y="1389769"/>
            <a:ext cx="116991" cy="147823"/>
            <a:chOff x="6626594" y="1445725"/>
            <a:chExt cx="331326" cy="380400"/>
          </a:xfrm>
        </p:grpSpPr>
        <p:sp>
          <p:nvSpPr>
            <p:cNvPr id="771" name="Shape 77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2" name="Shape 77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73" name="Shape 77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Shape 77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5" name="Shape 775"/>
          <p:cNvSpPr/>
          <p:nvPr/>
        </p:nvSpPr>
        <p:spPr>
          <a:xfrm flipH="1">
            <a:off x="45137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6" name="Shape 776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5248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/>
          <p:nvPr/>
        </p:nvSpPr>
        <p:spPr>
          <a:xfrm flipH="1">
            <a:off x="4666197" y="16183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8" name="Shape 778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677256" y="16248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9" name="Shape 779"/>
          <p:cNvGrpSpPr/>
          <p:nvPr/>
        </p:nvGrpSpPr>
        <p:grpSpPr>
          <a:xfrm>
            <a:off x="5119001" y="1618369"/>
            <a:ext cx="116991" cy="147823"/>
            <a:chOff x="6626594" y="1445725"/>
            <a:chExt cx="331326" cy="380400"/>
          </a:xfrm>
        </p:grpSpPr>
        <p:sp>
          <p:nvSpPr>
            <p:cNvPr id="780" name="Shape 78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Shape 78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82" name="Shape 78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3" name="Shape 78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84" name="Shape 784"/>
          <p:cNvSpPr/>
          <p:nvPr/>
        </p:nvSpPr>
        <p:spPr>
          <a:xfrm flipH="1">
            <a:off x="4818597" y="18469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5" name="Shape 785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829656" y="18534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Shape 786"/>
          <p:cNvSpPr/>
          <p:nvPr/>
        </p:nvSpPr>
        <p:spPr>
          <a:xfrm>
            <a:off x="4821969" y="22050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Shape 787"/>
          <p:cNvGrpSpPr/>
          <p:nvPr/>
        </p:nvGrpSpPr>
        <p:grpSpPr>
          <a:xfrm>
            <a:off x="5271401" y="1846969"/>
            <a:ext cx="116991" cy="147823"/>
            <a:chOff x="6626594" y="1445725"/>
            <a:chExt cx="331326" cy="380400"/>
          </a:xfrm>
        </p:grpSpPr>
        <p:sp>
          <p:nvSpPr>
            <p:cNvPr id="788" name="Shape 788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9" name="Shape 789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90" name="Shape 790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1" name="Shape 791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92" name="Shape 792"/>
          <p:cNvSpPr/>
          <p:nvPr/>
        </p:nvSpPr>
        <p:spPr>
          <a:xfrm>
            <a:off x="4669556" y="17478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4517156" y="14430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Shape 794"/>
          <p:cNvGrpSpPr/>
          <p:nvPr/>
        </p:nvGrpSpPr>
        <p:grpSpPr>
          <a:xfrm>
            <a:off x="4966601" y="1389769"/>
            <a:ext cx="116991" cy="147823"/>
            <a:chOff x="6626594" y="1445725"/>
            <a:chExt cx="331326" cy="380400"/>
          </a:xfrm>
        </p:grpSpPr>
        <p:sp>
          <p:nvSpPr>
            <p:cNvPr id="795" name="Shape 79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6" name="Shape 79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797" name="Shape 79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8" name="Shape 79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99" name="Shape 799"/>
          <p:cNvSpPr/>
          <p:nvPr/>
        </p:nvSpPr>
        <p:spPr>
          <a:xfrm>
            <a:off x="3249156" y="1359363"/>
            <a:ext cx="643200" cy="7791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Shape 800"/>
          <p:cNvGrpSpPr/>
          <p:nvPr/>
        </p:nvGrpSpPr>
        <p:grpSpPr>
          <a:xfrm>
            <a:off x="3446997" y="1618369"/>
            <a:ext cx="569833" cy="722369"/>
            <a:chOff x="4150490" y="1847306"/>
            <a:chExt cx="569833" cy="722369"/>
          </a:xfrm>
        </p:grpSpPr>
        <p:sp>
          <p:nvSpPr>
            <p:cNvPr id="801" name="Shape 801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2" name="Shape 802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03" name="Shape 803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804" name="Shape 804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5" name="Shape 805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806" name="Shape 806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7" name="Shape 807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808" name="Shape 808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" name="Shape 809"/>
          <p:cNvGrpSpPr/>
          <p:nvPr/>
        </p:nvGrpSpPr>
        <p:grpSpPr>
          <a:xfrm>
            <a:off x="3599397" y="1846969"/>
            <a:ext cx="569833" cy="722369"/>
            <a:chOff x="4912490" y="3218906"/>
            <a:chExt cx="569833" cy="722369"/>
          </a:xfrm>
        </p:grpSpPr>
        <p:sp>
          <p:nvSpPr>
            <p:cNvPr id="810" name="Shape 810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1" name="Shape 811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2" name="Shape 812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Shape 813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814" name="Shape 814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15" name="Shape 815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816" name="Shape 816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7" name="Shape 817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818" name="Shape 818"/>
          <p:cNvSpPr/>
          <p:nvPr/>
        </p:nvSpPr>
        <p:spPr>
          <a:xfrm>
            <a:off x="3589656" y="1835613"/>
            <a:ext cx="597600" cy="7476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Shape 819"/>
          <p:cNvGrpSpPr/>
          <p:nvPr/>
        </p:nvGrpSpPr>
        <p:grpSpPr>
          <a:xfrm>
            <a:off x="3751797" y="2075569"/>
            <a:ext cx="569833" cy="722369"/>
            <a:chOff x="3312290" y="2304506"/>
            <a:chExt cx="569833" cy="722369"/>
          </a:xfrm>
        </p:grpSpPr>
        <p:sp>
          <p:nvSpPr>
            <p:cNvPr id="820" name="Shape 820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21" name="Shape 821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22" name="Shape 822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823" name="Shape 823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4" name="Shape 824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825" name="Shape 825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Shape 826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827" name="Shape 827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8" name="Shape 828"/>
          <p:cNvSpPr/>
          <p:nvPr/>
        </p:nvSpPr>
        <p:spPr>
          <a:xfrm flipH="1">
            <a:off x="3904197" y="23041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9" name="Shape 829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915256" y="23106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Shape 830"/>
          <p:cNvSpPr/>
          <p:nvPr/>
        </p:nvSpPr>
        <p:spPr>
          <a:xfrm>
            <a:off x="3907581" y="248467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Shape 831"/>
          <p:cNvSpPr/>
          <p:nvPr/>
        </p:nvSpPr>
        <p:spPr>
          <a:xfrm flipH="1">
            <a:off x="4056597" y="2532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Shape 832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067656" y="25392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3" name="Shape 833"/>
          <p:cNvGrpSpPr/>
          <p:nvPr/>
        </p:nvGrpSpPr>
        <p:grpSpPr>
          <a:xfrm>
            <a:off x="4509401" y="2532769"/>
            <a:ext cx="116991" cy="147823"/>
            <a:chOff x="6626594" y="1445725"/>
            <a:chExt cx="331326" cy="380400"/>
          </a:xfrm>
        </p:grpSpPr>
        <p:sp>
          <p:nvSpPr>
            <p:cNvPr id="834" name="Shape 83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5" name="Shape 83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836" name="Shape 83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Shape 83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Shape 838"/>
          <p:cNvSpPr/>
          <p:nvPr/>
        </p:nvSpPr>
        <p:spPr>
          <a:xfrm>
            <a:off x="4057744" y="30529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Shape 839"/>
          <p:cNvGrpSpPr/>
          <p:nvPr/>
        </p:nvGrpSpPr>
        <p:grpSpPr>
          <a:xfrm>
            <a:off x="4357001" y="2304169"/>
            <a:ext cx="116991" cy="147823"/>
            <a:chOff x="6626594" y="1445725"/>
            <a:chExt cx="331326" cy="380400"/>
          </a:xfrm>
        </p:grpSpPr>
        <p:sp>
          <p:nvSpPr>
            <p:cNvPr id="840" name="Shape 84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Shape 84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842" name="Shape 84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Shape 84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44" name="Shape 844"/>
          <p:cNvSpPr/>
          <p:nvPr/>
        </p:nvSpPr>
        <p:spPr>
          <a:xfrm flipH="1">
            <a:off x="4972884" y="20740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5" name="Shape 845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983943" y="20805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6" name="Shape 846"/>
          <p:cNvGrpSpPr/>
          <p:nvPr/>
        </p:nvGrpSpPr>
        <p:grpSpPr>
          <a:xfrm>
            <a:off x="5425688" y="2074056"/>
            <a:ext cx="116991" cy="147823"/>
            <a:chOff x="6626594" y="1445725"/>
            <a:chExt cx="331326" cy="380400"/>
          </a:xfrm>
        </p:grpSpPr>
        <p:sp>
          <p:nvSpPr>
            <p:cNvPr id="847" name="Shape 84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8" name="Shape 84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849" name="Shape 84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Shape 85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1" name="Shape 851"/>
          <p:cNvSpPr/>
          <p:nvPr/>
        </p:nvSpPr>
        <p:spPr>
          <a:xfrm>
            <a:off x="4972906" y="2722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Shape 852"/>
          <p:cNvSpPr/>
          <p:nvPr/>
        </p:nvSpPr>
        <p:spPr>
          <a:xfrm flipH="1">
            <a:off x="51252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3" name="Shape 853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51363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Shape 854"/>
          <p:cNvGrpSpPr/>
          <p:nvPr/>
        </p:nvGrpSpPr>
        <p:grpSpPr>
          <a:xfrm>
            <a:off x="5578088" y="2302656"/>
            <a:ext cx="116991" cy="147823"/>
            <a:chOff x="6626594" y="1445725"/>
            <a:chExt cx="331326" cy="380400"/>
          </a:xfrm>
        </p:grpSpPr>
        <p:sp>
          <p:nvSpPr>
            <p:cNvPr id="855" name="Shape 85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6" name="Shape 85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857" name="Shape 85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Shape 85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9" name="Shape 859"/>
          <p:cNvSpPr/>
          <p:nvPr/>
        </p:nvSpPr>
        <p:spPr>
          <a:xfrm>
            <a:off x="5128668" y="28298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4651944" y="1607013"/>
            <a:ext cx="1242900" cy="14679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Very few mutants are productive</a:t>
            </a:r>
            <a:endParaRPr sz="2900"/>
          </a:p>
        </p:txBody>
      </p:sp>
      <p:sp>
        <p:nvSpPr>
          <p:cNvPr id="862" name="Shape 862"/>
          <p:cNvSpPr/>
          <p:nvPr/>
        </p:nvSpPr>
        <p:spPr>
          <a:xfrm flipH="1">
            <a:off x="52776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3" name="Shape 863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52887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Shape 864"/>
          <p:cNvSpPr/>
          <p:nvPr/>
        </p:nvSpPr>
        <p:spPr>
          <a:xfrm>
            <a:off x="5281068" y="2775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" name="Shape 865"/>
          <p:cNvGrpSpPr/>
          <p:nvPr/>
        </p:nvGrpSpPr>
        <p:grpSpPr>
          <a:xfrm>
            <a:off x="5728601" y="2532769"/>
            <a:ext cx="116991" cy="147823"/>
            <a:chOff x="6626594" y="1445725"/>
            <a:chExt cx="331326" cy="380400"/>
          </a:xfrm>
        </p:grpSpPr>
        <p:sp>
          <p:nvSpPr>
            <p:cNvPr id="866" name="Shape 86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7" name="Shape 86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868" name="Shape 86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Shape 86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70" name="Shape 870"/>
          <p:cNvSpPr/>
          <p:nvPr/>
        </p:nvSpPr>
        <p:spPr>
          <a:xfrm>
            <a:off x="3890752" y="2289304"/>
            <a:ext cx="761100" cy="9900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7309225" y="662625"/>
            <a:ext cx="1338900" cy="652200"/>
          </a:xfrm>
          <a:prstGeom prst="wedgeRoundRectCallout">
            <a:avLst>
              <a:gd name="adj1" fmla="val -19911"/>
              <a:gd name="adj2" fmla="val 71811"/>
              <a:gd name="adj3" fmla="val 0"/>
            </a:avLst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Effective tests</a:t>
            </a:r>
            <a:endParaRPr sz="1800" b="1"/>
          </a:p>
        </p:txBody>
      </p:sp>
      <p:grpSp>
        <p:nvGrpSpPr>
          <p:cNvPr id="872" name="Shape 872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873" name="Shape 873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4" name="Shape 874" descr="code.gif"/>
            <p:cNvPicPr preferRelativeResize="0"/>
            <p:nvPr/>
          </p:nvPicPr>
          <p:blipFill rotWithShape="1">
            <a:blip r:embed="rId4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75" name="Shape 875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876" name="Shape 87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Shape 87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878" name="Shape 87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Shape 87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880" name="Shape 880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Shape 882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Shape 883"/>
          <p:cNvSpPr txBox="1"/>
          <p:nvPr/>
        </p:nvSpPr>
        <p:spPr>
          <a:xfrm>
            <a:off x="389450" y="4281250"/>
            <a:ext cx="82554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mutant is </a:t>
            </a:r>
            <a:r>
              <a:rPr lang="en" sz="2400" b="1">
                <a:solidFill>
                  <a:schemeClr val="dk1"/>
                </a:solidFill>
              </a:rPr>
              <a:t>productive</a:t>
            </a:r>
            <a:r>
              <a:rPr lang="en" sz="2400">
                <a:solidFill>
                  <a:schemeClr val="dk1"/>
                </a:solidFill>
              </a:rPr>
              <a:t> if it is: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killable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elicits an effective test</a:t>
            </a:r>
            <a:r>
              <a:rPr lang="en" sz="2400">
                <a:solidFill>
                  <a:schemeClr val="dk1"/>
                </a:solidFill>
              </a:rPr>
              <a:t> 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equivalent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advances code quality or knowledge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Shape 88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costs of unproductive mutants</a:t>
            </a:r>
            <a:endParaRPr/>
          </a:p>
        </p:txBody>
      </p:sp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Subjects</a:t>
            </a:r>
            <a:endParaRPr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3 classes (Apache commons-lang)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3219 mutants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661 (20.5%) unkilled mutants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Goal</a:t>
            </a:r>
            <a:endParaRPr b="1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Develop a mutation adequate test suite</a:t>
            </a:r>
            <a:endParaRPr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Label mutants as productive vs. unproductive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costs of unproductive mutants: results</a:t>
            </a:r>
            <a:endParaRPr/>
          </a:p>
        </p:txBody>
      </p:sp>
      <p:sp>
        <p:nvSpPr>
          <p:cNvPr id="895" name="Shape 895"/>
          <p:cNvSpPr/>
          <p:nvPr/>
        </p:nvSpPr>
        <p:spPr>
          <a:xfrm>
            <a:off x="7187100" y="1715125"/>
            <a:ext cx="1718700" cy="2148000"/>
          </a:xfrm>
          <a:prstGeom prst="rect">
            <a:avLst/>
          </a:prstGeom>
          <a:solidFill>
            <a:srgbClr val="F3F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6" name="Shape 8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61667"/>
            <a:ext cx="8839201" cy="225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Shape 90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costs of unproductive mutants: results</a:t>
            </a:r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735475" y="2808975"/>
            <a:ext cx="4015500" cy="424500"/>
          </a:xfrm>
          <a:prstGeom prst="rect">
            <a:avLst/>
          </a:prstGeom>
          <a:solidFill>
            <a:srgbClr val="F3F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Shape 903"/>
          <p:cNvSpPr/>
          <p:nvPr/>
        </p:nvSpPr>
        <p:spPr>
          <a:xfrm>
            <a:off x="735475" y="4046100"/>
            <a:ext cx="4015500" cy="424500"/>
          </a:xfrm>
          <a:prstGeom prst="rect">
            <a:avLst/>
          </a:prstGeom>
          <a:solidFill>
            <a:srgbClr val="F3F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4" name="Shape 9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63" y="1638925"/>
            <a:ext cx="4015474" cy="37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Shape 905"/>
          <p:cNvSpPr/>
          <p:nvPr/>
        </p:nvSpPr>
        <p:spPr>
          <a:xfrm>
            <a:off x="5439350" y="2748900"/>
            <a:ext cx="3469200" cy="680400"/>
          </a:xfrm>
          <a:prstGeom prst="wedgeRoundRectCallout">
            <a:avLst>
              <a:gd name="adj1" fmla="val -67944"/>
              <a:gd name="adj2" fmla="val -7716"/>
              <a:gd name="adj3" fmla="val 0"/>
            </a:avLst>
          </a:prstGeom>
          <a:solidFill>
            <a:srgbClr val="F3F3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&gt;32 hours for 428 mutants</a:t>
            </a:r>
            <a:endParaRPr sz="2000" b="1"/>
          </a:p>
        </p:txBody>
      </p:sp>
      <p:sp>
        <p:nvSpPr>
          <p:cNvPr id="906" name="Shape 906"/>
          <p:cNvSpPr/>
          <p:nvPr/>
        </p:nvSpPr>
        <p:spPr>
          <a:xfrm>
            <a:off x="5439350" y="4577700"/>
            <a:ext cx="3469200" cy="680400"/>
          </a:xfrm>
          <a:prstGeom prst="wedgeRoundRectCallout">
            <a:avLst>
              <a:gd name="adj1" fmla="val -96333"/>
              <a:gd name="adj2" fmla="val -90322"/>
              <a:gd name="adj3" fmla="val 0"/>
            </a:avLst>
          </a:prstGeom>
          <a:solidFill>
            <a:srgbClr val="F3F3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33% of examined mutants are unproductive</a:t>
            </a:r>
            <a:endParaRPr sz="2000" b="1"/>
          </a:p>
        </p:txBody>
      </p:sp>
      <p:sp>
        <p:nvSpPr>
          <p:cNvPr id="907" name="Shape 907"/>
          <p:cNvSpPr/>
          <p:nvPr/>
        </p:nvSpPr>
        <p:spPr>
          <a:xfrm>
            <a:off x="311700" y="57182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Achieving mutation adequacy is hopeless!</a:t>
            </a:r>
            <a:endParaRPr sz="24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effectively test software?</a:t>
            </a:r>
            <a:endParaRPr/>
          </a:p>
        </p:txBody>
      </p:sp>
      <p:grpSp>
        <p:nvGrpSpPr>
          <p:cNvPr id="64" name="Shape 64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65" name="Shape 65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" name="Shape 66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Shape 67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Shape 6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70" name="Shape 7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Shape 7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72" name="Shape 72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361050" y="1750175"/>
            <a:ext cx="2421900" cy="1148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???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77" name="Shape 77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78" name="Shape 78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Shape 7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Shape 8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Shape 8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Shape 8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Shape 83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84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Shape 85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Shape 86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costs of unproductive mutants: results</a:t>
            </a:r>
            <a:endParaRPr/>
          </a:p>
        </p:txBody>
      </p:sp>
      <p:pic>
        <p:nvPicPr>
          <p:cNvPr id="913" name="Shape 9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63" y="1638925"/>
            <a:ext cx="4015474" cy="37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Shape 914"/>
          <p:cNvSpPr/>
          <p:nvPr/>
        </p:nvSpPr>
        <p:spPr>
          <a:xfrm>
            <a:off x="5363150" y="2520300"/>
            <a:ext cx="3195900" cy="418500"/>
          </a:xfrm>
          <a:prstGeom prst="wedgeRoundRectCallout">
            <a:avLst>
              <a:gd name="adj1" fmla="val -71873"/>
              <a:gd name="adj2" fmla="val 154659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8.8 minutes per mutant</a:t>
            </a:r>
            <a:endParaRPr sz="2000" b="1"/>
          </a:p>
        </p:txBody>
      </p:sp>
      <p:sp>
        <p:nvSpPr>
          <p:cNvPr id="915" name="Shape 915"/>
          <p:cNvSpPr/>
          <p:nvPr/>
        </p:nvSpPr>
        <p:spPr>
          <a:xfrm>
            <a:off x="5363150" y="3282300"/>
            <a:ext cx="3195900" cy="418500"/>
          </a:xfrm>
          <a:prstGeom prst="wedgeRoundRectCallout">
            <a:avLst>
              <a:gd name="adj1" fmla="val -70706"/>
              <a:gd name="adj2" fmla="val 62431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3.5 minutes per mutant*</a:t>
            </a:r>
            <a:endParaRPr sz="2000" b="1"/>
          </a:p>
        </p:txBody>
      </p:sp>
      <p:sp>
        <p:nvSpPr>
          <p:cNvPr id="916" name="Shape 916"/>
          <p:cNvSpPr/>
          <p:nvPr/>
        </p:nvSpPr>
        <p:spPr>
          <a:xfrm>
            <a:off x="5363150" y="4075925"/>
            <a:ext cx="3195900" cy="418500"/>
          </a:xfrm>
          <a:prstGeom prst="wedgeRoundRectCallout">
            <a:avLst>
              <a:gd name="adj1" fmla="val -71290"/>
              <a:gd name="adj2" fmla="val 82449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5.2 minutes per mutant</a:t>
            </a:r>
            <a:endParaRPr sz="2000" b="1"/>
          </a:p>
        </p:txBody>
      </p:sp>
      <p:sp>
        <p:nvSpPr>
          <p:cNvPr id="917" name="Shape 917"/>
          <p:cNvSpPr/>
          <p:nvPr/>
        </p:nvSpPr>
        <p:spPr>
          <a:xfrm>
            <a:off x="5363150" y="4882500"/>
            <a:ext cx="3195900" cy="418500"/>
          </a:xfrm>
          <a:prstGeom prst="wedgeRoundRectCallout">
            <a:avLst>
              <a:gd name="adj1" fmla="val -71290"/>
              <a:gd name="adj2" fmla="val -24707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2.2 minutes per mutant*</a:t>
            </a:r>
            <a:endParaRPr sz="2000" b="1"/>
          </a:p>
        </p:txBody>
      </p:sp>
      <p:sp>
        <p:nvSpPr>
          <p:cNvPr id="918" name="Shape 918"/>
          <p:cNvSpPr txBox="1"/>
          <p:nvPr/>
        </p:nvSpPr>
        <p:spPr>
          <a:xfrm>
            <a:off x="304800" y="6248400"/>
            <a:ext cx="85206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*15 min per mutant on average (Schuler and Zeller, ICST 2010)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costs of unproductive mutants: results</a:t>
            </a:r>
            <a:endParaRPr/>
          </a:p>
        </p:txBody>
      </p:sp>
      <p:pic>
        <p:nvPicPr>
          <p:cNvPr id="924" name="Shape 9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463" y="1638925"/>
            <a:ext cx="4015474" cy="37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925" name="Shape 925"/>
          <p:cNvSpPr/>
          <p:nvPr/>
        </p:nvSpPr>
        <p:spPr>
          <a:xfrm>
            <a:off x="311700" y="57182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Unproductive mutants are expensive!</a:t>
            </a:r>
            <a:endParaRPr sz="2400" b="1"/>
          </a:p>
        </p:txBody>
      </p:sp>
      <p:sp>
        <p:nvSpPr>
          <p:cNvPr id="926" name="Shape 926"/>
          <p:cNvSpPr/>
          <p:nvPr/>
        </p:nvSpPr>
        <p:spPr>
          <a:xfrm>
            <a:off x="5363150" y="2520300"/>
            <a:ext cx="3195900" cy="418500"/>
          </a:xfrm>
          <a:prstGeom prst="wedgeRoundRectCallout">
            <a:avLst>
              <a:gd name="adj1" fmla="val -71873"/>
              <a:gd name="adj2" fmla="val 154659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8.8 minutes per mutant</a:t>
            </a:r>
            <a:endParaRPr sz="2000" b="1"/>
          </a:p>
        </p:txBody>
      </p:sp>
      <p:sp>
        <p:nvSpPr>
          <p:cNvPr id="927" name="Shape 927"/>
          <p:cNvSpPr/>
          <p:nvPr/>
        </p:nvSpPr>
        <p:spPr>
          <a:xfrm>
            <a:off x="5363150" y="3282300"/>
            <a:ext cx="3195900" cy="418500"/>
          </a:xfrm>
          <a:prstGeom prst="wedgeRoundRectCallout">
            <a:avLst>
              <a:gd name="adj1" fmla="val -70706"/>
              <a:gd name="adj2" fmla="val 62431"/>
              <a:gd name="adj3" fmla="val 0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3.5 minutes per mutant*</a:t>
            </a:r>
            <a:endParaRPr sz="2000" b="1"/>
          </a:p>
        </p:txBody>
      </p:sp>
      <p:sp>
        <p:nvSpPr>
          <p:cNvPr id="928" name="Shape 928"/>
          <p:cNvSpPr/>
          <p:nvPr/>
        </p:nvSpPr>
        <p:spPr>
          <a:xfrm>
            <a:off x="5363150" y="4075925"/>
            <a:ext cx="3195900" cy="418500"/>
          </a:xfrm>
          <a:prstGeom prst="wedgeRoundRectCallout">
            <a:avLst>
              <a:gd name="adj1" fmla="val -71290"/>
              <a:gd name="adj2" fmla="val 82449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5.2 minutes per mutant</a:t>
            </a:r>
            <a:endParaRPr sz="2000" b="1"/>
          </a:p>
        </p:txBody>
      </p:sp>
      <p:sp>
        <p:nvSpPr>
          <p:cNvPr id="929" name="Shape 929"/>
          <p:cNvSpPr/>
          <p:nvPr/>
        </p:nvSpPr>
        <p:spPr>
          <a:xfrm>
            <a:off x="5363150" y="4882500"/>
            <a:ext cx="3195900" cy="418500"/>
          </a:xfrm>
          <a:prstGeom prst="wedgeRoundRectCallout">
            <a:avLst>
              <a:gd name="adj1" fmla="val -71290"/>
              <a:gd name="adj2" fmla="val -24707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2.2 minutes per mutant*</a:t>
            </a:r>
            <a:endParaRPr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Shape 934"/>
          <p:cNvSpPr/>
          <p:nvPr/>
        </p:nvSpPr>
        <p:spPr>
          <a:xfrm>
            <a:off x="7383500" y="1461175"/>
            <a:ext cx="646200" cy="1733400"/>
          </a:xfrm>
          <a:prstGeom prst="roundRect">
            <a:avLst>
              <a:gd name="adj" fmla="val 34550"/>
            </a:avLst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Shape 935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Shape 937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938" name="Shape 938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939" name="Shape 939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pic>
        <p:nvPicPr>
          <p:cNvPr id="943" name="Shape 943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1610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Shape 944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1991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Shape 945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2372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Shape 946"/>
          <p:cNvPicPr preferRelativeResize="0"/>
          <p:nvPr/>
        </p:nvPicPr>
        <p:blipFill rotWithShape="1">
          <a:blip r:embed="rId3">
            <a:alphaModFix/>
          </a:blip>
          <a:srcRect t="28962" b="26575"/>
          <a:stretch/>
        </p:blipFill>
        <p:spPr>
          <a:xfrm>
            <a:off x="7503776" y="2753875"/>
            <a:ext cx="460250" cy="2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947" name="Shape 947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Shape 948"/>
          <p:cNvSpPr/>
          <p:nvPr/>
        </p:nvSpPr>
        <p:spPr>
          <a:xfrm flipH="1">
            <a:off x="32945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9" name="Shape 949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3056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50" name="Shape 950"/>
          <p:cNvSpPr/>
          <p:nvPr/>
        </p:nvSpPr>
        <p:spPr>
          <a:xfrm>
            <a:off x="3297969" y="15954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" name="Shape 951"/>
          <p:cNvGrpSpPr/>
          <p:nvPr/>
        </p:nvGrpSpPr>
        <p:grpSpPr>
          <a:xfrm>
            <a:off x="3747401" y="1389769"/>
            <a:ext cx="116991" cy="147823"/>
            <a:chOff x="6626594" y="1445725"/>
            <a:chExt cx="331326" cy="380400"/>
          </a:xfrm>
        </p:grpSpPr>
        <p:sp>
          <p:nvSpPr>
            <p:cNvPr id="952" name="Shape 952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3" name="Shape 953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954" name="Shape 954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Shape 955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56" name="Shape 956"/>
          <p:cNvSpPr/>
          <p:nvPr/>
        </p:nvSpPr>
        <p:spPr>
          <a:xfrm flipH="1">
            <a:off x="45137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7" name="Shape 957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5248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Shape 958"/>
          <p:cNvSpPr/>
          <p:nvPr/>
        </p:nvSpPr>
        <p:spPr>
          <a:xfrm flipH="1">
            <a:off x="4666197" y="16183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9" name="Shape 959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677256" y="16248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0" name="Shape 960"/>
          <p:cNvGrpSpPr/>
          <p:nvPr/>
        </p:nvGrpSpPr>
        <p:grpSpPr>
          <a:xfrm>
            <a:off x="5119001" y="1618369"/>
            <a:ext cx="116991" cy="147823"/>
            <a:chOff x="6626594" y="1445725"/>
            <a:chExt cx="331326" cy="380400"/>
          </a:xfrm>
        </p:grpSpPr>
        <p:sp>
          <p:nvSpPr>
            <p:cNvPr id="961" name="Shape 96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Shape 96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963" name="Shape 96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Shape 96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65" name="Shape 965"/>
          <p:cNvSpPr/>
          <p:nvPr/>
        </p:nvSpPr>
        <p:spPr>
          <a:xfrm flipH="1">
            <a:off x="4818597" y="18469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6" name="Shape 966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829656" y="18534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Shape 967"/>
          <p:cNvSpPr/>
          <p:nvPr/>
        </p:nvSpPr>
        <p:spPr>
          <a:xfrm>
            <a:off x="4821969" y="22050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Shape 968"/>
          <p:cNvGrpSpPr/>
          <p:nvPr/>
        </p:nvGrpSpPr>
        <p:grpSpPr>
          <a:xfrm>
            <a:off x="5271401" y="1846969"/>
            <a:ext cx="116991" cy="147823"/>
            <a:chOff x="6626594" y="1445725"/>
            <a:chExt cx="331326" cy="380400"/>
          </a:xfrm>
        </p:grpSpPr>
        <p:sp>
          <p:nvSpPr>
            <p:cNvPr id="969" name="Shape 96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0" name="Shape 97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971" name="Shape 97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Shape 97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73" name="Shape 973"/>
          <p:cNvSpPr/>
          <p:nvPr/>
        </p:nvSpPr>
        <p:spPr>
          <a:xfrm>
            <a:off x="4669556" y="17478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4517156" y="14430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" name="Shape 975"/>
          <p:cNvGrpSpPr/>
          <p:nvPr/>
        </p:nvGrpSpPr>
        <p:grpSpPr>
          <a:xfrm>
            <a:off x="4966601" y="1389769"/>
            <a:ext cx="116991" cy="147823"/>
            <a:chOff x="6626594" y="1445725"/>
            <a:chExt cx="331326" cy="380400"/>
          </a:xfrm>
        </p:grpSpPr>
        <p:sp>
          <p:nvSpPr>
            <p:cNvPr id="976" name="Shape 97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Shape 97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978" name="Shape 97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Shape 97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80" name="Shape 980"/>
          <p:cNvSpPr/>
          <p:nvPr/>
        </p:nvSpPr>
        <p:spPr>
          <a:xfrm>
            <a:off x="3249156" y="1359363"/>
            <a:ext cx="643200" cy="7791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1" name="Shape 981"/>
          <p:cNvGrpSpPr/>
          <p:nvPr/>
        </p:nvGrpSpPr>
        <p:grpSpPr>
          <a:xfrm>
            <a:off x="3446997" y="1618369"/>
            <a:ext cx="569833" cy="722369"/>
            <a:chOff x="4150490" y="1847306"/>
            <a:chExt cx="569833" cy="722369"/>
          </a:xfrm>
        </p:grpSpPr>
        <p:sp>
          <p:nvSpPr>
            <p:cNvPr id="982" name="Shape 982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3" name="Shape 983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84" name="Shape 984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985" name="Shape 985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86" name="Shape 986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987" name="Shape 987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8" name="Shape 988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989" name="Shape 989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" name="Shape 990"/>
          <p:cNvGrpSpPr/>
          <p:nvPr/>
        </p:nvGrpSpPr>
        <p:grpSpPr>
          <a:xfrm>
            <a:off x="3599397" y="1846969"/>
            <a:ext cx="569833" cy="722369"/>
            <a:chOff x="4912490" y="3218906"/>
            <a:chExt cx="569833" cy="722369"/>
          </a:xfrm>
        </p:grpSpPr>
        <p:sp>
          <p:nvSpPr>
            <p:cNvPr id="991" name="Shape 991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2" name="Shape 992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3" name="Shape 993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Shape 994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995" name="Shape 995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6" name="Shape 996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997" name="Shape 997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8" name="Shape 998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99" name="Shape 999"/>
          <p:cNvSpPr/>
          <p:nvPr/>
        </p:nvSpPr>
        <p:spPr>
          <a:xfrm>
            <a:off x="3589656" y="1835613"/>
            <a:ext cx="597600" cy="7476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0" name="Shape 1000"/>
          <p:cNvGrpSpPr/>
          <p:nvPr/>
        </p:nvGrpSpPr>
        <p:grpSpPr>
          <a:xfrm>
            <a:off x="3751797" y="2075569"/>
            <a:ext cx="569833" cy="722369"/>
            <a:chOff x="3312290" y="2304506"/>
            <a:chExt cx="569833" cy="722369"/>
          </a:xfrm>
        </p:grpSpPr>
        <p:sp>
          <p:nvSpPr>
            <p:cNvPr id="1001" name="Shape 1001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02" name="Shape 1002" descr="code.gif"/>
            <p:cNvPicPr preferRelativeResize="0"/>
            <p:nvPr/>
          </p:nvPicPr>
          <p:blipFill rotWithShape="1">
            <a:blip r:embed="rId4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03" name="Shape 1003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1004" name="Shape 1004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05" name="Shape 1005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006" name="Shape 1006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07" name="Shape 1007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008" name="Shape 1008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9" name="Shape 1009"/>
          <p:cNvSpPr/>
          <p:nvPr/>
        </p:nvSpPr>
        <p:spPr>
          <a:xfrm flipH="1">
            <a:off x="3904197" y="23041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0" name="Shape 1010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3915256" y="23106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Shape 1011"/>
          <p:cNvSpPr/>
          <p:nvPr/>
        </p:nvSpPr>
        <p:spPr>
          <a:xfrm>
            <a:off x="3907581" y="248467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Shape 1012"/>
          <p:cNvSpPr/>
          <p:nvPr/>
        </p:nvSpPr>
        <p:spPr>
          <a:xfrm flipH="1">
            <a:off x="4056597" y="2532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3" name="Shape 1013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067656" y="25392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Shape 1014"/>
          <p:cNvGrpSpPr/>
          <p:nvPr/>
        </p:nvGrpSpPr>
        <p:grpSpPr>
          <a:xfrm>
            <a:off x="4509401" y="2532769"/>
            <a:ext cx="116991" cy="147823"/>
            <a:chOff x="6626594" y="1445725"/>
            <a:chExt cx="331326" cy="380400"/>
          </a:xfrm>
        </p:grpSpPr>
        <p:sp>
          <p:nvSpPr>
            <p:cNvPr id="1015" name="Shape 101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6" name="Shape 101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17" name="Shape 101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8" name="Shape 101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19" name="Shape 1019"/>
          <p:cNvSpPr/>
          <p:nvPr/>
        </p:nvSpPr>
        <p:spPr>
          <a:xfrm>
            <a:off x="4057744" y="30529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0" name="Shape 1020"/>
          <p:cNvGrpSpPr/>
          <p:nvPr/>
        </p:nvGrpSpPr>
        <p:grpSpPr>
          <a:xfrm>
            <a:off x="4357001" y="2304169"/>
            <a:ext cx="116991" cy="147823"/>
            <a:chOff x="6626594" y="1445725"/>
            <a:chExt cx="331326" cy="380400"/>
          </a:xfrm>
        </p:grpSpPr>
        <p:sp>
          <p:nvSpPr>
            <p:cNvPr id="1021" name="Shape 102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2" name="Shape 102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23" name="Shape 102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Shape 102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25" name="Shape 1025"/>
          <p:cNvSpPr/>
          <p:nvPr/>
        </p:nvSpPr>
        <p:spPr>
          <a:xfrm flipH="1">
            <a:off x="4972884" y="20740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Shape 1026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4983943" y="20805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7" name="Shape 1027"/>
          <p:cNvGrpSpPr/>
          <p:nvPr/>
        </p:nvGrpSpPr>
        <p:grpSpPr>
          <a:xfrm>
            <a:off x="5425688" y="2074056"/>
            <a:ext cx="116991" cy="147823"/>
            <a:chOff x="6626594" y="1445725"/>
            <a:chExt cx="331326" cy="380400"/>
          </a:xfrm>
        </p:grpSpPr>
        <p:sp>
          <p:nvSpPr>
            <p:cNvPr id="1028" name="Shape 1028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Shape 1029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30" name="Shape 1030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Shape 1031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2" name="Shape 1032"/>
          <p:cNvSpPr/>
          <p:nvPr/>
        </p:nvSpPr>
        <p:spPr>
          <a:xfrm>
            <a:off x="4972906" y="2722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Shape 1033"/>
          <p:cNvSpPr/>
          <p:nvPr/>
        </p:nvSpPr>
        <p:spPr>
          <a:xfrm flipH="1">
            <a:off x="51252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4" name="Shape 1034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51363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Shape 1035"/>
          <p:cNvGrpSpPr/>
          <p:nvPr/>
        </p:nvGrpSpPr>
        <p:grpSpPr>
          <a:xfrm>
            <a:off x="5578088" y="2302656"/>
            <a:ext cx="116991" cy="147823"/>
            <a:chOff x="6626594" y="1445725"/>
            <a:chExt cx="331326" cy="380400"/>
          </a:xfrm>
        </p:grpSpPr>
        <p:sp>
          <p:nvSpPr>
            <p:cNvPr id="1036" name="Shape 103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7" name="Shape 103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38" name="Shape 103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Shape 103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40" name="Shape 1040"/>
          <p:cNvSpPr/>
          <p:nvPr/>
        </p:nvSpPr>
        <p:spPr>
          <a:xfrm>
            <a:off x="5128668" y="28298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Shape 1041"/>
          <p:cNvSpPr/>
          <p:nvPr/>
        </p:nvSpPr>
        <p:spPr>
          <a:xfrm>
            <a:off x="4651944" y="1607013"/>
            <a:ext cx="1242900" cy="14679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Shape 1042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Problem: very few mutants are productive</a:t>
            </a:r>
            <a:endParaRPr sz="2900"/>
          </a:p>
        </p:txBody>
      </p:sp>
      <p:sp>
        <p:nvSpPr>
          <p:cNvPr id="1043" name="Shape 1043"/>
          <p:cNvSpPr/>
          <p:nvPr/>
        </p:nvSpPr>
        <p:spPr>
          <a:xfrm flipH="1">
            <a:off x="52776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4" name="Shape 1044" descr="code.gif"/>
          <p:cNvPicPr preferRelativeResize="0"/>
          <p:nvPr/>
        </p:nvPicPr>
        <p:blipFill rotWithShape="1">
          <a:blip r:embed="rId4">
            <a:alphaModFix/>
          </a:blip>
          <a:srcRect t="12480" r="1661"/>
          <a:stretch/>
        </p:blipFill>
        <p:spPr>
          <a:xfrm>
            <a:off x="52887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Shape 1045"/>
          <p:cNvSpPr/>
          <p:nvPr/>
        </p:nvSpPr>
        <p:spPr>
          <a:xfrm>
            <a:off x="5281068" y="2775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6" name="Shape 1046"/>
          <p:cNvGrpSpPr/>
          <p:nvPr/>
        </p:nvGrpSpPr>
        <p:grpSpPr>
          <a:xfrm>
            <a:off x="5728601" y="2532769"/>
            <a:ext cx="116991" cy="147823"/>
            <a:chOff x="6626594" y="1445725"/>
            <a:chExt cx="331326" cy="380400"/>
          </a:xfrm>
        </p:grpSpPr>
        <p:sp>
          <p:nvSpPr>
            <p:cNvPr id="1047" name="Shape 104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8" name="Shape 104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49" name="Shape 104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Shape 105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1" name="Shape 1051"/>
          <p:cNvSpPr/>
          <p:nvPr/>
        </p:nvSpPr>
        <p:spPr>
          <a:xfrm>
            <a:off x="3890752" y="2289304"/>
            <a:ext cx="761100" cy="9900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7309225" y="662625"/>
            <a:ext cx="1338900" cy="652200"/>
          </a:xfrm>
          <a:prstGeom prst="wedgeRoundRectCallout">
            <a:avLst>
              <a:gd name="adj1" fmla="val -19911"/>
              <a:gd name="adj2" fmla="val 71811"/>
              <a:gd name="adj3" fmla="val 0"/>
            </a:avLst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Effective tests</a:t>
            </a:r>
            <a:endParaRPr sz="1800" b="1"/>
          </a:p>
        </p:txBody>
      </p:sp>
      <p:grpSp>
        <p:nvGrpSpPr>
          <p:cNvPr id="1053" name="Shape 1053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1054" name="Shape 1054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55" name="Shape 1055" descr="code.gif"/>
            <p:cNvPicPr preferRelativeResize="0"/>
            <p:nvPr/>
          </p:nvPicPr>
          <p:blipFill rotWithShape="1">
            <a:blip r:embed="rId4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6" name="Shape 1056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1057" name="Shape 1057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8" name="Shape 1058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059" name="Shape 1059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60" name="Shape 1060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061" name="Shape 1061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Shape 1064"/>
          <p:cNvSpPr txBox="1"/>
          <p:nvPr/>
        </p:nvSpPr>
        <p:spPr>
          <a:xfrm>
            <a:off x="389450" y="4281250"/>
            <a:ext cx="82554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 mutant is </a:t>
            </a:r>
            <a:r>
              <a:rPr lang="en" sz="2400" b="1">
                <a:solidFill>
                  <a:schemeClr val="dk1"/>
                </a:solidFill>
              </a:rPr>
              <a:t>productive</a:t>
            </a:r>
            <a:r>
              <a:rPr lang="en" sz="2400">
                <a:solidFill>
                  <a:schemeClr val="dk1"/>
                </a:solidFill>
              </a:rPr>
              <a:t> if it is: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killable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elicits an effective test</a:t>
            </a:r>
            <a:r>
              <a:rPr lang="en" sz="2400">
                <a:solidFill>
                  <a:schemeClr val="dk1"/>
                </a:solidFill>
              </a:rPr>
              <a:t> or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 b="1">
                <a:solidFill>
                  <a:schemeClr val="dk1"/>
                </a:solidFill>
              </a:rPr>
              <a:t>equivalent</a:t>
            </a:r>
            <a:r>
              <a:rPr lang="en" sz="2400">
                <a:solidFill>
                  <a:schemeClr val="dk1"/>
                </a:solidFill>
              </a:rPr>
              <a:t> and </a:t>
            </a:r>
            <a:r>
              <a:rPr lang="en" sz="2400" b="1">
                <a:solidFill>
                  <a:schemeClr val="dk1"/>
                </a:solidFill>
              </a:rPr>
              <a:t>advances code quality or knowledge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Shape 1069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1070" name="Shape 1070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1073" name="Shape 1073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sp>
        <p:nvSpPr>
          <p:cNvPr id="1075" name="Shape 1075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900"/>
              <a:t>Existing selection strategies</a:t>
            </a:r>
            <a:endParaRPr sz="2900"/>
          </a:p>
        </p:txBody>
      </p:sp>
      <p:sp>
        <p:nvSpPr>
          <p:cNvPr id="1076" name="Shape 1076"/>
          <p:cNvSpPr txBox="1"/>
          <p:nvPr/>
        </p:nvSpPr>
        <p:spPr>
          <a:xfrm>
            <a:off x="508750" y="4153550"/>
            <a:ext cx="8206500" cy="8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1077" name="Shape 1077"/>
          <p:cNvSpPr txBox="1"/>
          <p:nvPr/>
        </p:nvSpPr>
        <p:spPr>
          <a:xfrm>
            <a:off x="328050" y="6329125"/>
            <a:ext cx="8520600" cy="4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/>
              <a:t>*Gopinath et al., ICSE’16,</a:t>
            </a:r>
            <a:r>
              <a:rPr lang="en" sz="1800" i="1">
                <a:solidFill>
                  <a:schemeClr val="dk1"/>
                </a:solidFill>
              </a:rPr>
              <a:t> *Kurtz et al., FSE’16</a:t>
            </a:r>
            <a:endParaRPr sz="1800" b="1" i="1"/>
          </a:p>
        </p:txBody>
      </p:sp>
      <p:sp>
        <p:nvSpPr>
          <p:cNvPr id="1078" name="Shape 1078"/>
          <p:cNvSpPr/>
          <p:nvPr/>
        </p:nvSpPr>
        <p:spPr>
          <a:xfrm>
            <a:off x="7383500" y="1461175"/>
            <a:ext cx="646200" cy="1733400"/>
          </a:xfrm>
          <a:prstGeom prst="roundRect">
            <a:avLst>
              <a:gd name="adj" fmla="val 34550"/>
            </a:avLst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Shape 1080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Shape 1084"/>
          <p:cNvSpPr/>
          <p:nvPr/>
        </p:nvSpPr>
        <p:spPr>
          <a:xfrm flipH="1">
            <a:off x="45137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5" name="Shape 108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5248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Shape 1086"/>
          <p:cNvSpPr/>
          <p:nvPr/>
        </p:nvSpPr>
        <p:spPr>
          <a:xfrm flipH="1">
            <a:off x="4666197" y="16183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7" name="Shape 1087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677256" y="16248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8" name="Shape 1088"/>
          <p:cNvGrpSpPr/>
          <p:nvPr/>
        </p:nvGrpSpPr>
        <p:grpSpPr>
          <a:xfrm>
            <a:off x="5119001" y="1618369"/>
            <a:ext cx="116991" cy="147823"/>
            <a:chOff x="6626594" y="1445725"/>
            <a:chExt cx="331326" cy="380400"/>
          </a:xfrm>
        </p:grpSpPr>
        <p:sp>
          <p:nvSpPr>
            <p:cNvPr id="1089" name="Shape 108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0" name="Shape 109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91" name="Shape 109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Shape 109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3" name="Shape 1093"/>
          <p:cNvSpPr/>
          <p:nvPr/>
        </p:nvSpPr>
        <p:spPr>
          <a:xfrm flipH="1">
            <a:off x="4818597" y="18469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4" name="Shape 1094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829656" y="18534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Shape 1095"/>
          <p:cNvSpPr/>
          <p:nvPr/>
        </p:nvSpPr>
        <p:spPr>
          <a:xfrm>
            <a:off x="4821969" y="22050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" name="Shape 1096"/>
          <p:cNvGrpSpPr/>
          <p:nvPr/>
        </p:nvGrpSpPr>
        <p:grpSpPr>
          <a:xfrm>
            <a:off x="5271401" y="1846969"/>
            <a:ext cx="116991" cy="147823"/>
            <a:chOff x="6626594" y="1445725"/>
            <a:chExt cx="331326" cy="380400"/>
          </a:xfrm>
        </p:grpSpPr>
        <p:sp>
          <p:nvSpPr>
            <p:cNvPr id="1097" name="Shape 109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8" name="Shape 109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099" name="Shape 109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Shape 110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1" name="Shape 1101"/>
          <p:cNvSpPr/>
          <p:nvPr/>
        </p:nvSpPr>
        <p:spPr>
          <a:xfrm>
            <a:off x="4669556" y="17478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Shape 1102"/>
          <p:cNvSpPr/>
          <p:nvPr/>
        </p:nvSpPr>
        <p:spPr>
          <a:xfrm>
            <a:off x="4517156" y="14430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" name="Shape 1103"/>
          <p:cNvGrpSpPr/>
          <p:nvPr/>
        </p:nvGrpSpPr>
        <p:grpSpPr>
          <a:xfrm>
            <a:off x="4966601" y="1389769"/>
            <a:ext cx="116991" cy="147823"/>
            <a:chOff x="6626594" y="1445725"/>
            <a:chExt cx="331326" cy="380400"/>
          </a:xfrm>
        </p:grpSpPr>
        <p:sp>
          <p:nvSpPr>
            <p:cNvPr id="1104" name="Shape 110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5" name="Shape 110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06" name="Shape 110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Shape 110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8" name="Shape 1108"/>
          <p:cNvSpPr/>
          <p:nvPr/>
        </p:nvSpPr>
        <p:spPr>
          <a:xfrm>
            <a:off x="4654250" y="1607200"/>
            <a:ext cx="769200" cy="994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 flipH="1">
            <a:off x="4972884" y="20740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0" name="Shape 1110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983943" y="20805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1" name="Shape 1111"/>
          <p:cNvGrpSpPr/>
          <p:nvPr/>
        </p:nvGrpSpPr>
        <p:grpSpPr>
          <a:xfrm>
            <a:off x="5425688" y="2074056"/>
            <a:ext cx="116991" cy="147823"/>
            <a:chOff x="6626594" y="1445725"/>
            <a:chExt cx="331326" cy="380400"/>
          </a:xfrm>
        </p:grpSpPr>
        <p:sp>
          <p:nvSpPr>
            <p:cNvPr id="1112" name="Shape 1112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3" name="Shape 1113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14" name="Shape 1114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Shape 1115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16" name="Shape 1116"/>
          <p:cNvSpPr/>
          <p:nvPr/>
        </p:nvSpPr>
        <p:spPr>
          <a:xfrm>
            <a:off x="4972906" y="2722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Shape 1117"/>
          <p:cNvSpPr/>
          <p:nvPr/>
        </p:nvSpPr>
        <p:spPr>
          <a:xfrm flipH="1">
            <a:off x="32964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8" name="Shape 1118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3075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Shape 1119"/>
          <p:cNvSpPr/>
          <p:nvPr/>
        </p:nvSpPr>
        <p:spPr>
          <a:xfrm>
            <a:off x="3299856" y="15939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Shape 1120"/>
          <p:cNvGrpSpPr/>
          <p:nvPr/>
        </p:nvGrpSpPr>
        <p:grpSpPr>
          <a:xfrm>
            <a:off x="3749288" y="1388256"/>
            <a:ext cx="116991" cy="147823"/>
            <a:chOff x="6626594" y="1445725"/>
            <a:chExt cx="331326" cy="380400"/>
          </a:xfrm>
        </p:grpSpPr>
        <p:sp>
          <p:nvSpPr>
            <p:cNvPr id="1121" name="Shape 112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2" name="Shape 112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23" name="Shape 112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Shape 112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25" name="Shape 1125"/>
          <p:cNvGrpSpPr/>
          <p:nvPr/>
        </p:nvGrpSpPr>
        <p:grpSpPr>
          <a:xfrm>
            <a:off x="3448884" y="1616856"/>
            <a:ext cx="569833" cy="722369"/>
            <a:chOff x="4150490" y="1847306"/>
            <a:chExt cx="569833" cy="722369"/>
          </a:xfrm>
        </p:grpSpPr>
        <p:sp>
          <p:nvSpPr>
            <p:cNvPr id="1126" name="Shape 1126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27" name="Shape 1127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28" name="Shape 1128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1129" name="Shape 112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0" name="Shape 113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131" name="Shape 113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2" name="Shape 113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133" name="Shape 1133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Shape 1134"/>
          <p:cNvGrpSpPr/>
          <p:nvPr/>
        </p:nvGrpSpPr>
        <p:grpSpPr>
          <a:xfrm>
            <a:off x="3601284" y="1845456"/>
            <a:ext cx="569833" cy="722369"/>
            <a:chOff x="4912490" y="3218906"/>
            <a:chExt cx="569833" cy="722369"/>
          </a:xfrm>
        </p:grpSpPr>
        <p:sp>
          <p:nvSpPr>
            <p:cNvPr id="1135" name="Shape 1135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36" name="Shape 1136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7" name="Shape 1137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8" name="Shape 1138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1139" name="Shape 113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0" name="Shape 114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141" name="Shape 114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2" name="Shape 114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143" name="Shape 1143"/>
          <p:cNvGrpSpPr/>
          <p:nvPr/>
        </p:nvGrpSpPr>
        <p:grpSpPr>
          <a:xfrm>
            <a:off x="3753684" y="2074056"/>
            <a:ext cx="569833" cy="722369"/>
            <a:chOff x="3312290" y="2304506"/>
            <a:chExt cx="569833" cy="722369"/>
          </a:xfrm>
        </p:grpSpPr>
        <p:sp>
          <p:nvSpPr>
            <p:cNvPr id="1144" name="Shape 1144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45" name="Shape 1145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46" name="Shape 1146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1147" name="Shape 1147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8" name="Shape 1148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149" name="Shape 1149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50" name="Shape 1150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151" name="Shape 1151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2" name="Shape 1152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8113376" y="2372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Shape 1153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8113376" y="2753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Shape 1154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1991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Shape 1155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2372875"/>
            <a:ext cx="460250" cy="2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Shape 1156"/>
          <p:cNvSpPr/>
          <p:nvPr/>
        </p:nvSpPr>
        <p:spPr>
          <a:xfrm>
            <a:off x="3589650" y="1835625"/>
            <a:ext cx="769200" cy="994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 flipH="1">
            <a:off x="39060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8" name="Shape 1158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9171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Shape 1159"/>
          <p:cNvSpPr/>
          <p:nvPr/>
        </p:nvSpPr>
        <p:spPr>
          <a:xfrm>
            <a:off x="3909468" y="248316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0" name="Shape 1160"/>
          <p:cNvGrpSpPr/>
          <p:nvPr/>
        </p:nvGrpSpPr>
        <p:grpSpPr>
          <a:xfrm>
            <a:off x="4358888" y="2302656"/>
            <a:ext cx="116991" cy="147823"/>
            <a:chOff x="6626594" y="1445725"/>
            <a:chExt cx="331326" cy="380400"/>
          </a:xfrm>
        </p:grpSpPr>
        <p:sp>
          <p:nvSpPr>
            <p:cNvPr id="1161" name="Shape 1161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2" name="Shape 1162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63" name="Shape 1163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Shape 1164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65" name="Shape 1165"/>
          <p:cNvSpPr/>
          <p:nvPr/>
        </p:nvSpPr>
        <p:spPr>
          <a:xfrm flipH="1">
            <a:off x="40584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6" name="Shape 1166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0695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7" name="Shape 1167"/>
          <p:cNvGrpSpPr/>
          <p:nvPr/>
        </p:nvGrpSpPr>
        <p:grpSpPr>
          <a:xfrm>
            <a:off x="4511288" y="2531256"/>
            <a:ext cx="116991" cy="147823"/>
            <a:chOff x="6626594" y="1445725"/>
            <a:chExt cx="331326" cy="380400"/>
          </a:xfrm>
        </p:grpSpPr>
        <p:sp>
          <p:nvSpPr>
            <p:cNvPr id="1168" name="Shape 1168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9" name="Shape 1169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70" name="Shape 1170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1" name="Shape 1171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72" name="Shape 1172"/>
          <p:cNvSpPr/>
          <p:nvPr/>
        </p:nvSpPr>
        <p:spPr>
          <a:xfrm>
            <a:off x="4059631" y="30514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4047050" y="2521926"/>
            <a:ext cx="607200" cy="7635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 flipH="1">
            <a:off x="51252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5" name="Shape 117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51363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6" name="Shape 1176"/>
          <p:cNvGrpSpPr/>
          <p:nvPr/>
        </p:nvGrpSpPr>
        <p:grpSpPr>
          <a:xfrm>
            <a:off x="5578088" y="2302656"/>
            <a:ext cx="116991" cy="147823"/>
            <a:chOff x="6626594" y="1445725"/>
            <a:chExt cx="331326" cy="380400"/>
          </a:xfrm>
        </p:grpSpPr>
        <p:sp>
          <p:nvSpPr>
            <p:cNvPr id="1177" name="Shape 117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8" name="Shape 117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79" name="Shape 117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0" name="Shape 118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81" name="Shape 1181"/>
          <p:cNvSpPr/>
          <p:nvPr/>
        </p:nvSpPr>
        <p:spPr>
          <a:xfrm>
            <a:off x="5128668" y="28298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 flipH="1">
            <a:off x="52776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3" name="Shape 1183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52887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Shape 1184"/>
          <p:cNvSpPr/>
          <p:nvPr/>
        </p:nvSpPr>
        <p:spPr>
          <a:xfrm>
            <a:off x="5281068" y="2775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Shape 1185"/>
          <p:cNvGrpSpPr/>
          <p:nvPr/>
        </p:nvGrpSpPr>
        <p:grpSpPr>
          <a:xfrm>
            <a:off x="5728601" y="2532769"/>
            <a:ext cx="116991" cy="147823"/>
            <a:chOff x="6626594" y="1445725"/>
            <a:chExt cx="331326" cy="380400"/>
          </a:xfrm>
        </p:grpSpPr>
        <p:sp>
          <p:nvSpPr>
            <p:cNvPr id="1186" name="Shape 118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Shape 118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188" name="Shape 118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9" name="Shape 118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0" name="Shape 1190"/>
          <p:cNvSpPr/>
          <p:nvPr/>
        </p:nvSpPr>
        <p:spPr>
          <a:xfrm>
            <a:off x="5109913" y="2289475"/>
            <a:ext cx="769200" cy="9942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1" name="Shape 1191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1192" name="Shape 1192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3" name="Shape 1193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94" name="Shape 1194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1195" name="Shape 1195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6" name="Shape 1196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197" name="Shape 1197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98" name="Shape 1198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199" name="Shape 1199"/>
          <p:cNvSpPr/>
          <p:nvPr/>
        </p:nvSpPr>
        <p:spPr>
          <a:xfrm>
            <a:off x="7309225" y="662625"/>
            <a:ext cx="1338900" cy="652200"/>
          </a:xfrm>
          <a:prstGeom prst="wedgeRoundRectCallout">
            <a:avLst>
              <a:gd name="adj1" fmla="val -19911"/>
              <a:gd name="adj2" fmla="val 71811"/>
              <a:gd name="adj3" fmla="val 0"/>
            </a:avLst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Effective tests</a:t>
            </a:r>
            <a:endParaRPr sz="1800" b="1"/>
          </a:p>
        </p:txBody>
      </p:sp>
      <p:sp>
        <p:nvSpPr>
          <p:cNvPr id="1200" name="Shape 1200"/>
          <p:cNvSpPr txBox="1"/>
          <p:nvPr/>
        </p:nvSpPr>
        <p:spPr>
          <a:xfrm>
            <a:off x="389450" y="4281250"/>
            <a:ext cx="8754600" cy="2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Existing selection strategies are no better than random*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Sample mutation operators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Sample mutants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Shape 1205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Future: predicting productive mutants</a:t>
            </a:r>
            <a:endParaRPr sz="2900"/>
          </a:p>
        </p:txBody>
      </p:sp>
      <p:sp>
        <p:nvSpPr>
          <p:cNvPr id="1206" name="Shape 1206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Shape 1207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1208" name="Shape 1208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Shape 1209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Shape 1210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1211" name="Shape 1211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Shape 1213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Shape 1214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sp>
        <p:nvSpPr>
          <p:cNvPr id="1216" name="Shape 1216"/>
          <p:cNvSpPr/>
          <p:nvPr/>
        </p:nvSpPr>
        <p:spPr>
          <a:xfrm flipH="1">
            <a:off x="32945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7" name="Shape 1217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3056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18" name="Shape 1218"/>
          <p:cNvSpPr/>
          <p:nvPr/>
        </p:nvSpPr>
        <p:spPr>
          <a:xfrm>
            <a:off x="3297969" y="15954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9" name="Shape 1219"/>
          <p:cNvGrpSpPr/>
          <p:nvPr/>
        </p:nvGrpSpPr>
        <p:grpSpPr>
          <a:xfrm>
            <a:off x="3747401" y="1389769"/>
            <a:ext cx="116991" cy="147823"/>
            <a:chOff x="6626594" y="1445725"/>
            <a:chExt cx="331326" cy="380400"/>
          </a:xfrm>
        </p:grpSpPr>
        <p:sp>
          <p:nvSpPr>
            <p:cNvPr id="1220" name="Shape 122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1" name="Shape 122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22" name="Shape 122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Shape 122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24" name="Shape 1224"/>
          <p:cNvSpPr/>
          <p:nvPr/>
        </p:nvSpPr>
        <p:spPr>
          <a:xfrm flipH="1">
            <a:off x="4513797" y="1389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5" name="Shape 122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524856" y="13962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6" name="Shape 1226"/>
          <p:cNvSpPr/>
          <p:nvPr/>
        </p:nvSpPr>
        <p:spPr>
          <a:xfrm flipH="1">
            <a:off x="4666197" y="16183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7" name="Shape 1227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677256" y="16248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8" name="Shape 1228"/>
          <p:cNvGrpSpPr/>
          <p:nvPr/>
        </p:nvGrpSpPr>
        <p:grpSpPr>
          <a:xfrm>
            <a:off x="5119001" y="1618369"/>
            <a:ext cx="116991" cy="147823"/>
            <a:chOff x="6626594" y="1445725"/>
            <a:chExt cx="331326" cy="380400"/>
          </a:xfrm>
        </p:grpSpPr>
        <p:sp>
          <p:nvSpPr>
            <p:cNvPr id="1229" name="Shape 122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0" name="Shape 123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31" name="Shape 123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Shape 123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33" name="Shape 1233"/>
          <p:cNvSpPr/>
          <p:nvPr/>
        </p:nvSpPr>
        <p:spPr>
          <a:xfrm flipH="1">
            <a:off x="4818597" y="18469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4" name="Shape 1234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829656" y="18534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Shape 1235"/>
          <p:cNvSpPr/>
          <p:nvPr/>
        </p:nvSpPr>
        <p:spPr>
          <a:xfrm>
            <a:off x="4821969" y="22050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6" name="Shape 1236"/>
          <p:cNvGrpSpPr/>
          <p:nvPr/>
        </p:nvGrpSpPr>
        <p:grpSpPr>
          <a:xfrm>
            <a:off x="5271401" y="1846969"/>
            <a:ext cx="116991" cy="147823"/>
            <a:chOff x="6626594" y="1445725"/>
            <a:chExt cx="331326" cy="380400"/>
          </a:xfrm>
        </p:grpSpPr>
        <p:sp>
          <p:nvSpPr>
            <p:cNvPr id="1237" name="Shape 123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8" name="Shape 123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39" name="Shape 123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Shape 124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1" name="Shape 1241"/>
          <p:cNvSpPr/>
          <p:nvPr/>
        </p:nvSpPr>
        <p:spPr>
          <a:xfrm>
            <a:off x="4669556" y="17478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Shape 1242"/>
          <p:cNvSpPr/>
          <p:nvPr/>
        </p:nvSpPr>
        <p:spPr>
          <a:xfrm>
            <a:off x="4517156" y="1443013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3" name="Shape 1243"/>
          <p:cNvGrpSpPr/>
          <p:nvPr/>
        </p:nvGrpSpPr>
        <p:grpSpPr>
          <a:xfrm>
            <a:off x="4966601" y="1389769"/>
            <a:ext cx="116991" cy="147823"/>
            <a:chOff x="6626594" y="1445725"/>
            <a:chExt cx="331326" cy="380400"/>
          </a:xfrm>
        </p:grpSpPr>
        <p:sp>
          <p:nvSpPr>
            <p:cNvPr id="1244" name="Shape 124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5" name="Shape 124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46" name="Shape 124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Shape 124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8" name="Shape 1248"/>
          <p:cNvSpPr/>
          <p:nvPr/>
        </p:nvSpPr>
        <p:spPr>
          <a:xfrm>
            <a:off x="3249156" y="1359363"/>
            <a:ext cx="643200" cy="7791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Shape 1249"/>
          <p:cNvGrpSpPr/>
          <p:nvPr/>
        </p:nvGrpSpPr>
        <p:grpSpPr>
          <a:xfrm>
            <a:off x="3446997" y="1618369"/>
            <a:ext cx="569833" cy="722369"/>
            <a:chOff x="4150490" y="1847306"/>
            <a:chExt cx="569833" cy="722369"/>
          </a:xfrm>
        </p:grpSpPr>
        <p:sp>
          <p:nvSpPr>
            <p:cNvPr id="1250" name="Shape 1250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1" name="Shape 1251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2" name="Shape 1252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1253" name="Shape 1253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4" name="Shape 1254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255" name="Shape 1255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6" name="Shape 1256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257" name="Shape 1257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Shape 1258"/>
          <p:cNvGrpSpPr/>
          <p:nvPr/>
        </p:nvGrpSpPr>
        <p:grpSpPr>
          <a:xfrm>
            <a:off x="3599397" y="1846969"/>
            <a:ext cx="569833" cy="722369"/>
            <a:chOff x="4912490" y="3218906"/>
            <a:chExt cx="569833" cy="722369"/>
          </a:xfrm>
        </p:grpSpPr>
        <p:sp>
          <p:nvSpPr>
            <p:cNvPr id="1259" name="Shape 1259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60" name="Shape 1260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1" name="Shape 1261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2" name="Shape 1262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1263" name="Shape 1263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4" name="Shape 1264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265" name="Shape 1265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6" name="Shape 1266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67" name="Shape 1267"/>
          <p:cNvSpPr/>
          <p:nvPr/>
        </p:nvSpPr>
        <p:spPr>
          <a:xfrm>
            <a:off x="3589656" y="1835613"/>
            <a:ext cx="597600" cy="7476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Shape 1268"/>
          <p:cNvGrpSpPr/>
          <p:nvPr/>
        </p:nvGrpSpPr>
        <p:grpSpPr>
          <a:xfrm>
            <a:off x="3751797" y="2075569"/>
            <a:ext cx="569833" cy="722369"/>
            <a:chOff x="3312290" y="2304506"/>
            <a:chExt cx="569833" cy="722369"/>
          </a:xfrm>
        </p:grpSpPr>
        <p:sp>
          <p:nvSpPr>
            <p:cNvPr id="1269" name="Shape 1269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70" name="Shape 1270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1" name="Shape 1271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1272" name="Shape 1272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73" name="Shape 1273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274" name="Shape 1274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5" name="Shape 1275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276" name="Shape 1276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7" name="Shape 1277"/>
          <p:cNvSpPr/>
          <p:nvPr/>
        </p:nvSpPr>
        <p:spPr>
          <a:xfrm flipH="1">
            <a:off x="3904197" y="23041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78" name="Shape 1278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915256" y="2310663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Shape 1279"/>
          <p:cNvSpPr/>
          <p:nvPr/>
        </p:nvSpPr>
        <p:spPr>
          <a:xfrm>
            <a:off x="3907581" y="248467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Shape 1280"/>
          <p:cNvSpPr/>
          <p:nvPr/>
        </p:nvSpPr>
        <p:spPr>
          <a:xfrm flipH="1">
            <a:off x="4056597" y="2532769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1" name="Shape 1281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067656" y="2539263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2" name="Shape 1282"/>
          <p:cNvGrpSpPr/>
          <p:nvPr/>
        </p:nvGrpSpPr>
        <p:grpSpPr>
          <a:xfrm>
            <a:off x="4509401" y="2532769"/>
            <a:ext cx="116991" cy="147823"/>
            <a:chOff x="6626594" y="1445725"/>
            <a:chExt cx="331326" cy="380400"/>
          </a:xfrm>
        </p:grpSpPr>
        <p:sp>
          <p:nvSpPr>
            <p:cNvPr id="1283" name="Shape 1283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4" name="Shape 1284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85" name="Shape 1285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Shape 1286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87" name="Shape 1287"/>
          <p:cNvSpPr/>
          <p:nvPr/>
        </p:nvSpPr>
        <p:spPr>
          <a:xfrm>
            <a:off x="4057744" y="305291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" name="Shape 1288"/>
          <p:cNvGrpSpPr/>
          <p:nvPr/>
        </p:nvGrpSpPr>
        <p:grpSpPr>
          <a:xfrm>
            <a:off x="4357001" y="2304169"/>
            <a:ext cx="116991" cy="147823"/>
            <a:chOff x="6626594" y="1445725"/>
            <a:chExt cx="331326" cy="380400"/>
          </a:xfrm>
        </p:grpSpPr>
        <p:sp>
          <p:nvSpPr>
            <p:cNvPr id="1289" name="Shape 128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0" name="Shape 129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91" name="Shape 129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Shape 129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93" name="Shape 1293"/>
          <p:cNvSpPr/>
          <p:nvPr/>
        </p:nvSpPr>
        <p:spPr>
          <a:xfrm flipH="1">
            <a:off x="4972884" y="20740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4" name="Shape 1294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983943" y="20805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5" name="Shape 1295"/>
          <p:cNvGrpSpPr/>
          <p:nvPr/>
        </p:nvGrpSpPr>
        <p:grpSpPr>
          <a:xfrm>
            <a:off x="5425688" y="2074056"/>
            <a:ext cx="116991" cy="147823"/>
            <a:chOff x="6626594" y="1445725"/>
            <a:chExt cx="331326" cy="380400"/>
          </a:xfrm>
        </p:grpSpPr>
        <p:sp>
          <p:nvSpPr>
            <p:cNvPr id="1296" name="Shape 129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7" name="Shape 129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298" name="Shape 129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Shape 129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00" name="Shape 1300"/>
          <p:cNvSpPr/>
          <p:nvPr/>
        </p:nvSpPr>
        <p:spPr>
          <a:xfrm>
            <a:off x="4972906" y="2722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Shape 1301"/>
          <p:cNvSpPr/>
          <p:nvPr/>
        </p:nvSpPr>
        <p:spPr>
          <a:xfrm flipH="1">
            <a:off x="51252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2" name="Shape 1302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51363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3" name="Shape 1303"/>
          <p:cNvGrpSpPr/>
          <p:nvPr/>
        </p:nvGrpSpPr>
        <p:grpSpPr>
          <a:xfrm>
            <a:off x="5578088" y="2302656"/>
            <a:ext cx="116991" cy="147823"/>
            <a:chOff x="6626594" y="1445725"/>
            <a:chExt cx="331326" cy="380400"/>
          </a:xfrm>
        </p:grpSpPr>
        <p:sp>
          <p:nvSpPr>
            <p:cNvPr id="1304" name="Shape 130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Shape 130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306" name="Shape 130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Shape 130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08" name="Shape 1308"/>
          <p:cNvSpPr/>
          <p:nvPr/>
        </p:nvSpPr>
        <p:spPr>
          <a:xfrm>
            <a:off x="5128668" y="28298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Shape 1309"/>
          <p:cNvSpPr/>
          <p:nvPr/>
        </p:nvSpPr>
        <p:spPr>
          <a:xfrm>
            <a:off x="4651944" y="1607013"/>
            <a:ext cx="1242900" cy="14679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Shape 1310"/>
          <p:cNvSpPr/>
          <p:nvPr/>
        </p:nvSpPr>
        <p:spPr>
          <a:xfrm flipH="1">
            <a:off x="52776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1" name="Shape 1311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52887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Shape 1312"/>
          <p:cNvSpPr/>
          <p:nvPr/>
        </p:nvSpPr>
        <p:spPr>
          <a:xfrm>
            <a:off x="5281068" y="2775625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3" name="Shape 1313"/>
          <p:cNvGrpSpPr/>
          <p:nvPr/>
        </p:nvGrpSpPr>
        <p:grpSpPr>
          <a:xfrm>
            <a:off x="5728601" y="2532769"/>
            <a:ext cx="116991" cy="147823"/>
            <a:chOff x="6626594" y="1445725"/>
            <a:chExt cx="331326" cy="380400"/>
          </a:xfrm>
        </p:grpSpPr>
        <p:sp>
          <p:nvSpPr>
            <p:cNvPr id="1314" name="Shape 1314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5" name="Shape 1315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316" name="Shape 1316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Shape 1317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18" name="Shape 1318"/>
          <p:cNvSpPr/>
          <p:nvPr/>
        </p:nvSpPr>
        <p:spPr>
          <a:xfrm>
            <a:off x="3890752" y="2289304"/>
            <a:ext cx="761100" cy="990000"/>
          </a:xfrm>
          <a:prstGeom prst="rect">
            <a:avLst/>
          </a:prstGeom>
          <a:solidFill>
            <a:srgbClr val="FFFFFF">
              <a:alpha val="8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9" name="Shape 1319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1320" name="Shape 1320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21" name="Shape 1321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22" name="Shape 1322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1323" name="Shape 1323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4" name="Shape 1324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325" name="Shape 1325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26" name="Shape 1326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327" name="Shape 1327"/>
          <p:cNvSpPr/>
          <p:nvPr/>
        </p:nvSpPr>
        <p:spPr>
          <a:xfrm>
            <a:off x="7383500" y="1461175"/>
            <a:ext cx="646200" cy="1733400"/>
          </a:xfrm>
          <a:prstGeom prst="roundRect">
            <a:avLst>
              <a:gd name="adj" fmla="val 34550"/>
            </a:avLst>
          </a:prstGeom>
          <a:solidFill>
            <a:srgbClr val="D9EAD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Shape 1328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9" name="Shape 1329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1610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Shape 1330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1991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Shape 1331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2372875"/>
            <a:ext cx="460250" cy="20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Shape 1332"/>
          <p:cNvPicPr preferRelativeResize="0"/>
          <p:nvPr/>
        </p:nvPicPr>
        <p:blipFill rotWithShape="1">
          <a:blip r:embed="rId4">
            <a:alphaModFix/>
          </a:blip>
          <a:srcRect t="28962" b="26575"/>
          <a:stretch/>
        </p:blipFill>
        <p:spPr>
          <a:xfrm>
            <a:off x="7503776" y="2753875"/>
            <a:ext cx="460250" cy="20464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Shape 1333"/>
          <p:cNvSpPr/>
          <p:nvPr/>
        </p:nvSpPr>
        <p:spPr>
          <a:xfrm>
            <a:off x="7382150" y="1449950"/>
            <a:ext cx="1338900" cy="1745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Shape 1334"/>
          <p:cNvSpPr/>
          <p:nvPr/>
        </p:nvSpPr>
        <p:spPr>
          <a:xfrm>
            <a:off x="7309225" y="662625"/>
            <a:ext cx="1338900" cy="652200"/>
          </a:xfrm>
          <a:prstGeom prst="wedgeRoundRectCallout">
            <a:avLst>
              <a:gd name="adj1" fmla="val -19911"/>
              <a:gd name="adj2" fmla="val 71811"/>
              <a:gd name="adj3" fmla="val 0"/>
            </a:avLst>
          </a:prstGeom>
          <a:solidFill>
            <a:srgbClr val="D9EAD3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Effective tests</a:t>
            </a:r>
            <a:endParaRPr sz="1800" b="1"/>
          </a:p>
        </p:txBody>
      </p:sp>
      <p:pic>
        <p:nvPicPr>
          <p:cNvPr id="1335" name="Shape 1335" descr="ast.png"/>
          <p:cNvPicPr preferRelativeResize="0"/>
          <p:nvPr/>
        </p:nvPicPr>
        <p:blipFill rotWithShape="1">
          <a:blip r:embed="rId5">
            <a:alphaModFix/>
          </a:blip>
          <a:srcRect t="10265"/>
          <a:stretch/>
        </p:blipFill>
        <p:spPr>
          <a:xfrm>
            <a:off x="1386701" y="4249388"/>
            <a:ext cx="1304676" cy="180162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6" name="Shape 1336" descr="neural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9812" y="4296733"/>
            <a:ext cx="1400750" cy="170693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37" name="Shape 1337"/>
          <p:cNvSpPr/>
          <p:nvPr/>
        </p:nvSpPr>
        <p:spPr>
          <a:xfrm>
            <a:off x="2814025" y="5147350"/>
            <a:ext cx="563100" cy="225900"/>
          </a:xfrm>
          <a:prstGeom prst="rightArrow">
            <a:avLst>
              <a:gd name="adj1" fmla="val 50000"/>
              <a:gd name="adj2" fmla="val 5665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Shape 1338"/>
          <p:cNvSpPr/>
          <p:nvPr/>
        </p:nvSpPr>
        <p:spPr>
          <a:xfrm rot="5400000">
            <a:off x="274850" y="4436050"/>
            <a:ext cx="1382100" cy="4923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>
            <a:off x="5041425" y="4018125"/>
            <a:ext cx="492300" cy="13008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Shape 1344"/>
          <p:cNvSpPr txBox="1">
            <a:spLocks noGrp="1"/>
          </p:cNvSpPr>
          <p:nvPr>
            <p:ph type="title"/>
          </p:nvPr>
        </p:nvSpPr>
        <p:spPr>
          <a:xfrm>
            <a:off x="0" y="212375"/>
            <a:ext cx="91440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/>
              <a:t>An Industrial Application of Mutation Testing</a:t>
            </a:r>
            <a:endParaRPr b="1"/>
          </a:p>
        </p:txBody>
      </p:sp>
      <p:pic>
        <p:nvPicPr>
          <p:cNvPr id="1345" name="Shape 1345"/>
          <p:cNvPicPr preferRelativeResize="0"/>
          <p:nvPr/>
        </p:nvPicPr>
        <p:blipFill rotWithShape="1">
          <a:blip r:embed="rId3">
            <a:alphaModFix/>
          </a:blip>
          <a:srcRect t="4552"/>
          <a:stretch/>
        </p:blipFill>
        <p:spPr>
          <a:xfrm>
            <a:off x="749775" y="1315850"/>
            <a:ext cx="3717749" cy="25237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6" name="Shape 1346"/>
          <p:cNvPicPr preferRelativeResize="0"/>
          <p:nvPr/>
        </p:nvPicPr>
        <p:blipFill rotWithShape="1">
          <a:blip r:embed="rId4">
            <a:alphaModFix/>
          </a:blip>
          <a:srcRect t="4644" b="4635"/>
          <a:stretch/>
        </p:blipFill>
        <p:spPr>
          <a:xfrm>
            <a:off x="4673725" y="1315850"/>
            <a:ext cx="3720500" cy="25237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7" name="Shape 1347"/>
          <p:cNvPicPr preferRelativeResize="0"/>
          <p:nvPr/>
        </p:nvPicPr>
        <p:blipFill rotWithShape="1">
          <a:blip r:embed="rId5">
            <a:alphaModFix/>
          </a:blip>
          <a:srcRect t="3744"/>
          <a:stretch/>
        </p:blipFill>
        <p:spPr>
          <a:xfrm>
            <a:off x="749775" y="4035750"/>
            <a:ext cx="3717750" cy="25575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48" name="Shape 1348"/>
          <p:cNvPicPr preferRelativeResize="0"/>
          <p:nvPr/>
        </p:nvPicPr>
        <p:blipFill rotWithShape="1">
          <a:blip r:embed="rId6">
            <a:alphaModFix/>
          </a:blip>
          <a:srcRect t="3976" b="3985"/>
          <a:stretch/>
        </p:blipFill>
        <p:spPr>
          <a:xfrm>
            <a:off x="4673725" y="4044100"/>
            <a:ext cx="3720499" cy="25575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effectively test software?</a:t>
            </a:r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93" name="Shape 93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" name="Shape 94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5" name="Shape 95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7" name="Shape 9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98" name="Shape 9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" name="Shape 9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00" name="Shape 100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361050" y="1750175"/>
            <a:ext cx="2421900" cy="1148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lt1"/>
                </a:solidFill>
              </a:rPr>
              <a:t>???</a:t>
            </a:r>
            <a:endParaRPr sz="4800" b="1">
              <a:solidFill>
                <a:schemeClr val="lt1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5767375" y="3877972"/>
            <a:ext cx="2840700" cy="847800"/>
          </a:xfrm>
          <a:prstGeom prst="wedgeRoundRectCallout">
            <a:avLst>
              <a:gd name="adj1" fmla="val -50965"/>
              <a:gd name="adj2" fmla="val -167616"/>
              <a:gd name="adj3" fmla="val 0"/>
            </a:avLst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effective are the tests?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is missing?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575350" y="3877975"/>
            <a:ext cx="2840700" cy="847800"/>
          </a:xfrm>
          <a:prstGeom prst="wedgeRoundRectCallout">
            <a:avLst>
              <a:gd name="adj1" fmla="val 53084"/>
              <a:gd name="adj2" fmla="val -167616"/>
              <a:gd name="adj3" fmla="val 0"/>
            </a:avLst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What to test?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How to test?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nsolas"/>
              <a:buChar char="●"/>
            </a:pPr>
            <a:r>
              <a:rPr lang="en" sz="180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When to stop?</a:t>
            </a:r>
            <a:endParaRPr sz="180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107" name="Shape 107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108" name="Shape 108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Shape 11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Shape 11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Shape 11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Shape 113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Shape 114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Shape 115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Shape 116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3361050" y="1750175"/>
            <a:ext cx="2421900" cy="11481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Mutation testing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testing</a:t>
            </a: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124" name="Shape 124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5" name="Shape 125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6" name="Shape 126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127" name="Shape 127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8" name="Shape 128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29" name="Shape 129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Shape 130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31" name="Shape 131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135" name="Shape 135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136" name="Shape 136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Shape 137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Shape 138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Shape 13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Shape 14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Shape 14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Shape 14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Shape 143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Shape 144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508750" y="4077350"/>
            <a:ext cx="8206500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Generating </a:t>
            </a:r>
            <a:r>
              <a:rPr lang="en" sz="2400">
                <a:solidFill>
                  <a:schemeClr val="dk1"/>
                </a:solidFill>
              </a:rPr>
              <a:t>mutants is </a:t>
            </a:r>
            <a:r>
              <a:rPr lang="en" sz="2400" b="1">
                <a:solidFill>
                  <a:schemeClr val="dk1"/>
                </a:solidFill>
              </a:rPr>
              <a:t>cheap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Executing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 b="1">
                <a:solidFill>
                  <a:schemeClr val="dk1"/>
                </a:solidFill>
              </a:rPr>
              <a:t>tests</a:t>
            </a:r>
            <a:r>
              <a:rPr lang="en" sz="2400">
                <a:solidFill>
                  <a:schemeClr val="dk1"/>
                </a:solidFill>
              </a:rPr>
              <a:t> on mutants is </a:t>
            </a:r>
            <a:r>
              <a:rPr lang="en" sz="2400" b="1">
                <a:solidFill>
                  <a:schemeClr val="dk1"/>
                </a:solidFill>
              </a:rPr>
              <a:t>cheap(ish)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Writing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 b="1">
                <a:solidFill>
                  <a:schemeClr val="dk1"/>
                </a:solidFill>
              </a:rPr>
              <a:t>tests</a:t>
            </a:r>
            <a:r>
              <a:rPr lang="en" sz="2400">
                <a:solidFill>
                  <a:schemeClr val="dk1"/>
                </a:solidFill>
              </a:rPr>
              <a:t> is </a:t>
            </a:r>
            <a:r>
              <a:rPr lang="en" sz="2400" b="1">
                <a:solidFill>
                  <a:schemeClr val="dk1"/>
                </a:solidFill>
              </a:rPr>
              <a:t>expensive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150" name="Shape 150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152" name="Shape 152"/>
          <p:cNvSpPr/>
          <p:nvPr/>
        </p:nvSpPr>
        <p:spPr>
          <a:xfrm flipH="1">
            <a:off x="32964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" name="Shape 153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3075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3299856" y="15939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Shape 155"/>
          <p:cNvGrpSpPr/>
          <p:nvPr/>
        </p:nvGrpSpPr>
        <p:grpSpPr>
          <a:xfrm>
            <a:off x="3749288" y="1388256"/>
            <a:ext cx="116991" cy="147823"/>
            <a:chOff x="6626594" y="1445725"/>
            <a:chExt cx="331326" cy="380400"/>
          </a:xfrm>
        </p:grpSpPr>
        <p:sp>
          <p:nvSpPr>
            <p:cNvPr id="156" name="Shape 15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Shape 15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58" name="Shape 15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Shape 15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0" name="Shape 160"/>
          <p:cNvSpPr/>
          <p:nvPr/>
        </p:nvSpPr>
        <p:spPr>
          <a:xfrm flipH="1">
            <a:off x="45156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1" name="Shape 161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5267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 flipH="1">
            <a:off x="4668084" y="16168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Shape 163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679143" y="16233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Shape 164"/>
          <p:cNvGrpSpPr/>
          <p:nvPr/>
        </p:nvGrpSpPr>
        <p:grpSpPr>
          <a:xfrm>
            <a:off x="5120888" y="1616856"/>
            <a:ext cx="116991" cy="147823"/>
            <a:chOff x="6626594" y="1445725"/>
            <a:chExt cx="331326" cy="380400"/>
          </a:xfrm>
        </p:grpSpPr>
        <p:sp>
          <p:nvSpPr>
            <p:cNvPr id="165" name="Shape 165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67" name="Shape 167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Shape 168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9" name="Shape 169"/>
          <p:cNvSpPr/>
          <p:nvPr/>
        </p:nvSpPr>
        <p:spPr>
          <a:xfrm flipH="1">
            <a:off x="4820484" y="18454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Shape 170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831543" y="18519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4823856" y="22035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Shape 172"/>
          <p:cNvGrpSpPr/>
          <p:nvPr/>
        </p:nvGrpSpPr>
        <p:grpSpPr>
          <a:xfrm>
            <a:off x="5273288" y="1845456"/>
            <a:ext cx="116991" cy="147823"/>
            <a:chOff x="6626594" y="1445725"/>
            <a:chExt cx="331326" cy="380400"/>
          </a:xfrm>
        </p:grpSpPr>
        <p:sp>
          <p:nvSpPr>
            <p:cNvPr id="173" name="Shape 173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75" name="Shape 175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Shape 176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7" name="Shape 177"/>
          <p:cNvSpPr/>
          <p:nvPr/>
        </p:nvSpPr>
        <p:spPr>
          <a:xfrm>
            <a:off x="4671443" y="17463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519043" y="14415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Shape 179"/>
          <p:cNvGrpSpPr/>
          <p:nvPr/>
        </p:nvGrpSpPr>
        <p:grpSpPr>
          <a:xfrm>
            <a:off x="4968488" y="1388256"/>
            <a:ext cx="116991" cy="147823"/>
            <a:chOff x="6626594" y="1445725"/>
            <a:chExt cx="331326" cy="380400"/>
          </a:xfrm>
        </p:grpSpPr>
        <p:sp>
          <p:nvSpPr>
            <p:cNvPr id="180" name="Shape 18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Shape 18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182" name="Shape 18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Shape 18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84" name="Shape 184"/>
          <p:cNvGrpSpPr/>
          <p:nvPr/>
        </p:nvGrpSpPr>
        <p:grpSpPr>
          <a:xfrm>
            <a:off x="3448884" y="1616856"/>
            <a:ext cx="569833" cy="722369"/>
            <a:chOff x="4150490" y="1847306"/>
            <a:chExt cx="569833" cy="722369"/>
          </a:xfrm>
        </p:grpSpPr>
        <p:sp>
          <p:nvSpPr>
            <p:cNvPr id="185" name="Shape 185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6" name="Shape 186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7" name="Shape 187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188" name="Shape 18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9" name="Shape 18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190" name="Shape 19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Shape 19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192" name="Shape 192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3601284" y="1845456"/>
            <a:ext cx="569833" cy="722369"/>
            <a:chOff x="4912490" y="3218906"/>
            <a:chExt cx="569833" cy="722369"/>
          </a:xfrm>
        </p:grpSpPr>
        <p:sp>
          <p:nvSpPr>
            <p:cNvPr id="194" name="Shape 194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5" name="Shape 195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Shape 196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" name="Shape 197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9" name="Shape 19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00" name="Shape 20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" name="Shape 20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2" name="Shape 202"/>
          <p:cNvGrpSpPr/>
          <p:nvPr/>
        </p:nvGrpSpPr>
        <p:grpSpPr>
          <a:xfrm>
            <a:off x="3753684" y="2074056"/>
            <a:ext cx="569833" cy="722369"/>
            <a:chOff x="3312290" y="2304506"/>
            <a:chExt cx="569833" cy="722369"/>
          </a:xfrm>
        </p:grpSpPr>
        <p:sp>
          <p:nvSpPr>
            <p:cNvPr id="203" name="Shape 203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4" name="Shape 204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5" name="Shape 205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7" name="Shape 20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08" name="Shape 20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9" name="Shape 20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10" name="Shape 210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Shape 211"/>
          <p:cNvSpPr/>
          <p:nvPr/>
        </p:nvSpPr>
        <p:spPr>
          <a:xfrm flipH="1">
            <a:off x="39060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Shape 212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9171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3909468" y="248316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 flipH="1">
            <a:off x="40584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Shape 21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0695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" name="Shape 216"/>
          <p:cNvGrpSpPr/>
          <p:nvPr/>
        </p:nvGrpSpPr>
        <p:grpSpPr>
          <a:xfrm>
            <a:off x="4511288" y="2531256"/>
            <a:ext cx="116991" cy="147823"/>
            <a:chOff x="6626594" y="1445725"/>
            <a:chExt cx="331326" cy="380400"/>
          </a:xfrm>
        </p:grpSpPr>
        <p:sp>
          <p:nvSpPr>
            <p:cNvPr id="217" name="Shape 217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" name="Shape 218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219" name="Shape 219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Shape 220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1" name="Shape 221"/>
          <p:cNvSpPr/>
          <p:nvPr/>
        </p:nvSpPr>
        <p:spPr>
          <a:xfrm>
            <a:off x="4059631" y="30514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4358888" y="2302656"/>
            <a:ext cx="116991" cy="147823"/>
            <a:chOff x="6626594" y="1445725"/>
            <a:chExt cx="331326" cy="380400"/>
          </a:xfrm>
        </p:grpSpPr>
        <p:sp>
          <p:nvSpPr>
            <p:cNvPr id="223" name="Shape 223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Shape 224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225" name="Shape 225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Shape 226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7" name="Shape 227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230" name="Shape 230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235" name="Shape 235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236" name="Shape 236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Shape 237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Shape 238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Shape 23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Shape 24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Shape 24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Shape 24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Shape 243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Shape 244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Shape 245"/>
          <p:cNvGrpSpPr/>
          <p:nvPr/>
        </p:nvGrpSpPr>
        <p:grpSpPr>
          <a:xfrm>
            <a:off x="4972884" y="2074056"/>
            <a:ext cx="874633" cy="1179569"/>
            <a:chOff x="4972884" y="2074056"/>
            <a:chExt cx="874633" cy="1179569"/>
          </a:xfrm>
        </p:grpSpPr>
        <p:sp>
          <p:nvSpPr>
            <p:cNvPr id="246" name="Shape 246"/>
            <p:cNvSpPr/>
            <p:nvPr/>
          </p:nvSpPr>
          <p:spPr>
            <a:xfrm flipH="1">
              <a:off x="4972884" y="20740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7" name="Shape 247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83943" y="20805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8" name="Shape 248"/>
            <p:cNvGrpSpPr/>
            <p:nvPr/>
          </p:nvGrpSpPr>
          <p:grpSpPr>
            <a:xfrm>
              <a:off x="5425688" y="2074056"/>
              <a:ext cx="116991" cy="147823"/>
              <a:chOff x="6626594" y="1445725"/>
              <a:chExt cx="331326" cy="380400"/>
            </a:xfrm>
          </p:grpSpPr>
          <p:sp>
            <p:nvSpPr>
              <p:cNvPr id="249" name="Shape 24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0" name="Shape 25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51" name="Shape 25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2" name="Shape 25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53" name="Shape 253"/>
            <p:cNvSpPr/>
            <p:nvPr/>
          </p:nvSpPr>
          <p:spPr>
            <a:xfrm>
              <a:off x="4972906" y="2722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flipH="1">
              <a:off x="5125284" y="23026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5" name="Shape 255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136343" y="23091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56" name="Shape 256"/>
            <p:cNvGrpSpPr/>
            <p:nvPr/>
          </p:nvGrpSpPr>
          <p:grpSpPr>
            <a:xfrm>
              <a:off x="5578088" y="2302656"/>
              <a:ext cx="116991" cy="147823"/>
              <a:chOff x="6626594" y="1445725"/>
              <a:chExt cx="331326" cy="380400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Shape 258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59" name="Shape 259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0" name="Shape 260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261" name="Shape 261"/>
            <p:cNvSpPr/>
            <p:nvPr/>
          </p:nvSpPr>
          <p:spPr>
            <a:xfrm>
              <a:off x="5128668" y="282980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5277684" y="25312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Shape 263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288743" y="25377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Shape 264"/>
            <p:cNvSpPr/>
            <p:nvPr/>
          </p:nvSpPr>
          <p:spPr>
            <a:xfrm>
              <a:off x="5281068" y="2775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" name="Shape 265"/>
            <p:cNvGrpSpPr/>
            <p:nvPr/>
          </p:nvGrpSpPr>
          <p:grpSpPr>
            <a:xfrm>
              <a:off x="5728601" y="2532769"/>
              <a:ext cx="116991" cy="147823"/>
              <a:chOff x="6626594" y="1445725"/>
              <a:chExt cx="331326" cy="380400"/>
            </a:xfrm>
          </p:grpSpPr>
          <p:sp>
            <p:nvSpPr>
              <p:cNvPr id="266" name="Shape 266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7" name="Shape 267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68" name="Shape 268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Shape 269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Mutation testing</a:t>
            </a:r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272" name="Shape 272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3" name="Shape 273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4" name="Shape 274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275" name="Shape 275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" name="Shape 276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277" name="Shape 277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Shape 278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3135300" y="1242350"/>
            <a:ext cx="2873400" cy="2160900"/>
          </a:xfrm>
          <a:prstGeom prst="roundRect">
            <a:avLst>
              <a:gd name="adj" fmla="val 8932"/>
            </a:avLst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13450" y="3424250"/>
            <a:ext cx="2987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Mutants</a:t>
            </a:r>
            <a:endParaRPr sz="1800"/>
          </a:p>
        </p:txBody>
      </p:sp>
      <p:sp>
        <p:nvSpPr>
          <p:cNvPr id="285" name="Shape 285"/>
          <p:cNvSpPr/>
          <p:nvPr/>
        </p:nvSpPr>
        <p:spPr>
          <a:xfrm flipH="1">
            <a:off x="32964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Shape 286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3075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/>
          <p:nvPr/>
        </p:nvSpPr>
        <p:spPr>
          <a:xfrm>
            <a:off x="3299856" y="15939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749288" y="1388256"/>
            <a:ext cx="116991" cy="147823"/>
            <a:chOff x="6626594" y="1445725"/>
            <a:chExt cx="331326" cy="380400"/>
          </a:xfrm>
        </p:grpSpPr>
        <p:sp>
          <p:nvSpPr>
            <p:cNvPr id="289" name="Shape 289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" name="Shape 290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291" name="Shape 291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Shape 292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3" name="Shape 293"/>
          <p:cNvSpPr/>
          <p:nvPr/>
        </p:nvSpPr>
        <p:spPr>
          <a:xfrm flipH="1">
            <a:off x="4515684" y="1388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4" name="Shape 294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526743" y="13947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 flipH="1">
            <a:off x="4668084" y="16168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6" name="Shape 296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679143" y="16233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Shape 297"/>
          <p:cNvGrpSpPr/>
          <p:nvPr/>
        </p:nvGrpSpPr>
        <p:grpSpPr>
          <a:xfrm>
            <a:off x="5120888" y="1616856"/>
            <a:ext cx="116991" cy="147823"/>
            <a:chOff x="6626594" y="1445725"/>
            <a:chExt cx="331326" cy="380400"/>
          </a:xfrm>
        </p:grpSpPr>
        <p:sp>
          <p:nvSpPr>
            <p:cNvPr id="298" name="Shape 298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Shape 299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300" name="Shape 300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Shape 301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2" name="Shape 302"/>
          <p:cNvSpPr/>
          <p:nvPr/>
        </p:nvSpPr>
        <p:spPr>
          <a:xfrm flipH="1">
            <a:off x="4820484" y="18454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3" name="Shape 303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831543" y="18519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4823856" y="22035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5" name="Shape 305"/>
          <p:cNvGrpSpPr/>
          <p:nvPr/>
        </p:nvGrpSpPr>
        <p:grpSpPr>
          <a:xfrm>
            <a:off x="5273288" y="1845456"/>
            <a:ext cx="116991" cy="147823"/>
            <a:chOff x="6626594" y="1445725"/>
            <a:chExt cx="331326" cy="380400"/>
          </a:xfrm>
        </p:grpSpPr>
        <p:sp>
          <p:nvSpPr>
            <p:cNvPr id="306" name="Shape 30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308" name="Shape 30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9" name="Shape 30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0" name="Shape 310"/>
          <p:cNvSpPr/>
          <p:nvPr/>
        </p:nvSpPr>
        <p:spPr>
          <a:xfrm>
            <a:off x="4671443" y="17463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519043" y="1441500"/>
            <a:ext cx="4494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" name="Shape 312"/>
          <p:cNvGrpSpPr/>
          <p:nvPr/>
        </p:nvGrpSpPr>
        <p:grpSpPr>
          <a:xfrm>
            <a:off x="4968488" y="1388256"/>
            <a:ext cx="116991" cy="147823"/>
            <a:chOff x="6626594" y="1445725"/>
            <a:chExt cx="331326" cy="380400"/>
          </a:xfrm>
        </p:grpSpPr>
        <p:sp>
          <p:nvSpPr>
            <p:cNvPr id="313" name="Shape 313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4" name="Shape 314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315" name="Shape 315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Shape 316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17" name="Shape 317"/>
          <p:cNvGrpSpPr/>
          <p:nvPr/>
        </p:nvGrpSpPr>
        <p:grpSpPr>
          <a:xfrm>
            <a:off x="3448884" y="1616856"/>
            <a:ext cx="569833" cy="722369"/>
            <a:chOff x="4150490" y="1847306"/>
            <a:chExt cx="569833" cy="722369"/>
          </a:xfrm>
        </p:grpSpPr>
        <p:sp>
          <p:nvSpPr>
            <p:cNvPr id="318" name="Shape 318"/>
            <p:cNvSpPr/>
            <p:nvPr/>
          </p:nvSpPr>
          <p:spPr>
            <a:xfrm flipH="1">
              <a:off x="4150490" y="18473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9" name="Shape 319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161550" y="18538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20" name="Shape 320"/>
            <p:cNvGrpSpPr/>
            <p:nvPr/>
          </p:nvGrpSpPr>
          <p:grpSpPr>
            <a:xfrm>
              <a:off x="4603295" y="1847306"/>
              <a:ext cx="116991" cy="147823"/>
              <a:chOff x="6626594" y="1445725"/>
              <a:chExt cx="331326" cy="380400"/>
            </a:xfrm>
          </p:grpSpPr>
          <p:sp>
            <p:nvSpPr>
              <p:cNvPr id="321" name="Shape 321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2" name="Shape 322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323" name="Shape 323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Shape 324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25" name="Shape 325"/>
            <p:cNvSpPr/>
            <p:nvPr/>
          </p:nvSpPr>
          <p:spPr>
            <a:xfrm>
              <a:off x="4153862" y="24387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Shape 326"/>
          <p:cNvGrpSpPr/>
          <p:nvPr/>
        </p:nvGrpSpPr>
        <p:grpSpPr>
          <a:xfrm>
            <a:off x="3601284" y="1845456"/>
            <a:ext cx="569833" cy="722369"/>
            <a:chOff x="4912490" y="3218906"/>
            <a:chExt cx="569833" cy="722369"/>
          </a:xfrm>
        </p:grpSpPr>
        <p:sp>
          <p:nvSpPr>
            <p:cNvPr id="327" name="Shape 327"/>
            <p:cNvSpPr/>
            <p:nvPr/>
          </p:nvSpPr>
          <p:spPr>
            <a:xfrm flipH="1">
              <a:off x="4912490" y="32189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8" name="Shape 328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23550" y="32254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Shape 329"/>
            <p:cNvSpPr/>
            <p:nvPr/>
          </p:nvSpPr>
          <p:spPr>
            <a:xfrm>
              <a:off x="4915862" y="342455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0" name="Shape 330"/>
            <p:cNvGrpSpPr/>
            <p:nvPr/>
          </p:nvGrpSpPr>
          <p:grpSpPr>
            <a:xfrm>
              <a:off x="5365295" y="3218906"/>
              <a:ext cx="116991" cy="147823"/>
              <a:chOff x="6626594" y="1445725"/>
              <a:chExt cx="331326" cy="380400"/>
            </a:xfrm>
          </p:grpSpPr>
          <p:sp>
            <p:nvSpPr>
              <p:cNvPr id="331" name="Shape 331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" name="Shape 332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333" name="Shape 333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4" name="Shape 334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335" name="Shape 335"/>
          <p:cNvGrpSpPr/>
          <p:nvPr/>
        </p:nvGrpSpPr>
        <p:grpSpPr>
          <a:xfrm>
            <a:off x="3753684" y="2074056"/>
            <a:ext cx="569833" cy="722369"/>
            <a:chOff x="3312290" y="2304506"/>
            <a:chExt cx="569833" cy="722369"/>
          </a:xfrm>
        </p:grpSpPr>
        <p:sp>
          <p:nvSpPr>
            <p:cNvPr id="336" name="Shape 336"/>
            <p:cNvSpPr/>
            <p:nvPr/>
          </p:nvSpPr>
          <p:spPr>
            <a:xfrm flipH="1">
              <a:off x="3312290" y="230450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7" name="Shape 337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3323350" y="231100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38" name="Shape 338"/>
            <p:cNvGrpSpPr/>
            <p:nvPr/>
          </p:nvGrpSpPr>
          <p:grpSpPr>
            <a:xfrm>
              <a:off x="3765095" y="2304506"/>
              <a:ext cx="116991" cy="147823"/>
              <a:chOff x="6626594" y="1445725"/>
              <a:chExt cx="331326" cy="380400"/>
            </a:xfrm>
          </p:grpSpPr>
          <p:sp>
            <p:nvSpPr>
              <p:cNvPr id="339" name="Shape 33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0" name="Shape 34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341" name="Shape 34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2" name="Shape 34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43" name="Shape 343"/>
            <p:cNvSpPr/>
            <p:nvPr/>
          </p:nvSpPr>
          <p:spPr>
            <a:xfrm>
              <a:off x="3315662" y="28959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Shape 344"/>
          <p:cNvSpPr/>
          <p:nvPr/>
        </p:nvSpPr>
        <p:spPr>
          <a:xfrm flipH="1">
            <a:off x="3906084" y="23026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5" name="Shape 345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3917143" y="2309150"/>
            <a:ext cx="548575" cy="7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/>
          <p:nvPr/>
        </p:nvSpPr>
        <p:spPr>
          <a:xfrm>
            <a:off x="3909468" y="2483163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 flipH="1">
            <a:off x="4058484" y="2531256"/>
            <a:ext cx="569833" cy="722369"/>
          </a:xfrm>
          <a:prstGeom prst="flowChartPunchedCard">
            <a:avLst/>
          </a:prstGeom>
          <a:solidFill>
            <a:srgbClr val="F3F3F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Shape 348" descr="code.gif"/>
          <p:cNvPicPr preferRelativeResize="0"/>
          <p:nvPr/>
        </p:nvPicPr>
        <p:blipFill rotWithShape="1">
          <a:blip r:embed="rId3">
            <a:alphaModFix/>
          </a:blip>
          <a:srcRect t="12480" r="1661"/>
          <a:stretch/>
        </p:blipFill>
        <p:spPr>
          <a:xfrm>
            <a:off x="4069543" y="2537750"/>
            <a:ext cx="548575" cy="70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Shape 349"/>
          <p:cNvGrpSpPr/>
          <p:nvPr/>
        </p:nvGrpSpPr>
        <p:grpSpPr>
          <a:xfrm>
            <a:off x="4511288" y="2531256"/>
            <a:ext cx="116991" cy="147823"/>
            <a:chOff x="6626594" y="1445725"/>
            <a:chExt cx="331326" cy="380400"/>
          </a:xfrm>
        </p:grpSpPr>
        <p:sp>
          <p:nvSpPr>
            <p:cNvPr id="350" name="Shape 350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Shape 351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352" name="Shape 352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Shape 353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4" name="Shape 354"/>
          <p:cNvSpPr/>
          <p:nvPr/>
        </p:nvSpPr>
        <p:spPr>
          <a:xfrm>
            <a:off x="4059631" y="3051400"/>
            <a:ext cx="563100" cy="21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Shape 355"/>
          <p:cNvGrpSpPr/>
          <p:nvPr/>
        </p:nvGrpSpPr>
        <p:grpSpPr>
          <a:xfrm>
            <a:off x="4358888" y="2302656"/>
            <a:ext cx="116991" cy="147823"/>
            <a:chOff x="6626594" y="1445725"/>
            <a:chExt cx="331326" cy="380400"/>
          </a:xfrm>
        </p:grpSpPr>
        <p:sp>
          <p:nvSpPr>
            <p:cNvPr id="356" name="Shape 356"/>
            <p:cNvSpPr/>
            <p:nvPr/>
          </p:nvSpPr>
          <p:spPr>
            <a:xfrm>
              <a:off x="6626600" y="1509725"/>
              <a:ext cx="274200" cy="308100"/>
            </a:xfrm>
            <a:prstGeom prst="rtTriangl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7" name="Shape 357"/>
            <p:cNvGrpSpPr/>
            <p:nvPr/>
          </p:nvGrpSpPr>
          <p:grpSpPr>
            <a:xfrm>
              <a:off x="6626594" y="1445725"/>
              <a:ext cx="331326" cy="380400"/>
              <a:chOff x="6374283" y="1445725"/>
              <a:chExt cx="395992" cy="380400"/>
            </a:xfrm>
          </p:grpSpPr>
          <p:cxnSp>
            <p:nvCxnSpPr>
              <p:cNvPr id="358" name="Shape 358"/>
              <p:cNvCxnSpPr/>
              <p:nvPr/>
            </p:nvCxnSpPr>
            <p:spPr>
              <a:xfrm rot="10800000">
                <a:off x="6381175" y="1817804"/>
                <a:ext cx="389100" cy="3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9" name="Shape 359"/>
              <p:cNvCxnSpPr/>
              <p:nvPr/>
            </p:nvCxnSpPr>
            <p:spPr>
              <a:xfrm flipH="1">
                <a:off x="6374283" y="1445725"/>
                <a:ext cx="6900" cy="380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60" name="Shape 360"/>
          <p:cNvSpPr/>
          <p:nvPr/>
        </p:nvSpPr>
        <p:spPr>
          <a:xfrm rot="-1161037">
            <a:off x="2208337" y="1845118"/>
            <a:ext cx="575829" cy="193269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21973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271800" y="3424250"/>
            <a:ext cx="1627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Program</a:t>
            </a:r>
            <a:endParaRPr sz="1800"/>
          </a:p>
        </p:txBody>
      </p:sp>
      <p:sp>
        <p:nvSpPr>
          <p:cNvPr id="363" name="Shape 363"/>
          <p:cNvSpPr/>
          <p:nvPr/>
        </p:nvSpPr>
        <p:spPr>
          <a:xfrm rot="1208627">
            <a:off x="2208424" y="2607121"/>
            <a:ext cx="575822" cy="193333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6370899" y="22261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6370899" y="16927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370899" y="2759591"/>
            <a:ext cx="575700" cy="1932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7059700" y="3424250"/>
            <a:ext cx="1883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Tests</a:t>
            </a:r>
            <a:endParaRPr sz="1800"/>
          </a:p>
        </p:txBody>
      </p:sp>
      <p:grpSp>
        <p:nvGrpSpPr>
          <p:cNvPr id="368" name="Shape 368"/>
          <p:cNvGrpSpPr/>
          <p:nvPr/>
        </p:nvGrpSpPr>
        <p:grpSpPr>
          <a:xfrm>
            <a:off x="7382150" y="1449950"/>
            <a:ext cx="1338900" cy="1745700"/>
            <a:chOff x="7382150" y="1449950"/>
            <a:chExt cx="1338900" cy="1745700"/>
          </a:xfrm>
        </p:grpSpPr>
        <p:pic>
          <p:nvPicPr>
            <p:cNvPr id="369" name="Shape 369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Shape 370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Shape 371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Shape 372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75037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Shape 373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610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Shape 374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753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Shape 375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1991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Shape 376"/>
            <p:cNvPicPr preferRelativeResize="0"/>
            <p:nvPr/>
          </p:nvPicPr>
          <p:blipFill rotWithShape="1">
            <a:blip r:embed="rId4">
              <a:alphaModFix/>
            </a:blip>
            <a:srcRect t="28962" b="26575"/>
            <a:stretch/>
          </p:blipFill>
          <p:spPr>
            <a:xfrm>
              <a:off x="8113376" y="2372875"/>
              <a:ext cx="460250" cy="204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Shape 377"/>
            <p:cNvSpPr/>
            <p:nvPr/>
          </p:nvSpPr>
          <p:spPr>
            <a:xfrm>
              <a:off x="7382150" y="1449950"/>
              <a:ext cx="1338900" cy="17457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Shape 378"/>
          <p:cNvGrpSpPr/>
          <p:nvPr/>
        </p:nvGrpSpPr>
        <p:grpSpPr>
          <a:xfrm>
            <a:off x="4972884" y="2074056"/>
            <a:ext cx="874633" cy="1179569"/>
            <a:chOff x="4972884" y="2074056"/>
            <a:chExt cx="874633" cy="1179569"/>
          </a:xfrm>
        </p:grpSpPr>
        <p:sp>
          <p:nvSpPr>
            <p:cNvPr id="379" name="Shape 379"/>
            <p:cNvSpPr/>
            <p:nvPr/>
          </p:nvSpPr>
          <p:spPr>
            <a:xfrm flipH="1">
              <a:off x="4972884" y="20740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0" name="Shape 380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4983943" y="20805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1" name="Shape 381"/>
            <p:cNvGrpSpPr/>
            <p:nvPr/>
          </p:nvGrpSpPr>
          <p:grpSpPr>
            <a:xfrm>
              <a:off x="5425688" y="2074056"/>
              <a:ext cx="116991" cy="147823"/>
              <a:chOff x="6626594" y="1445725"/>
              <a:chExt cx="331326" cy="380400"/>
            </a:xfrm>
          </p:grpSpPr>
          <p:sp>
            <p:nvSpPr>
              <p:cNvPr id="382" name="Shape 382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Shape 383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384" name="Shape 384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5" name="Shape 385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86" name="Shape 386"/>
            <p:cNvSpPr/>
            <p:nvPr/>
          </p:nvSpPr>
          <p:spPr>
            <a:xfrm>
              <a:off x="4972906" y="2722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 flipH="1">
              <a:off x="5125284" y="23026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8" name="Shape 388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136343" y="23091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9" name="Shape 389"/>
            <p:cNvGrpSpPr/>
            <p:nvPr/>
          </p:nvGrpSpPr>
          <p:grpSpPr>
            <a:xfrm>
              <a:off x="5578088" y="2302656"/>
              <a:ext cx="116991" cy="147823"/>
              <a:chOff x="6626594" y="1445725"/>
              <a:chExt cx="331326" cy="380400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1" name="Shape 391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392" name="Shape 392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Shape 393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sp>
          <p:nvSpPr>
            <p:cNvPr id="394" name="Shape 394"/>
            <p:cNvSpPr/>
            <p:nvPr/>
          </p:nvSpPr>
          <p:spPr>
            <a:xfrm>
              <a:off x="5128668" y="2829800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 flipH="1">
              <a:off x="5277684" y="2531256"/>
              <a:ext cx="569833" cy="722369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6" name="Shape 396" descr="code.gif"/>
            <p:cNvPicPr preferRelativeResize="0"/>
            <p:nvPr/>
          </p:nvPicPr>
          <p:blipFill rotWithShape="1">
            <a:blip r:embed="rId3">
              <a:alphaModFix/>
            </a:blip>
            <a:srcRect t="12480" r="1661"/>
            <a:stretch/>
          </p:blipFill>
          <p:spPr>
            <a:xfrm>
              <a:off x="5288743" y="2537750"/>
              <a:ext cx="548575" cy="7048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7" name="Shape 397"/>
            <p:cNvSpPr/>
            <p:nvPr/>
          </p:nvSpPr>
          <p:spPr>
            <a:xfrm>
              <a:off x="5281068" y="2775625"/>
              <a:ext cx="563100" cy="2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Shape 398"/>
            <p:cNvGrpSpPr/>
            <p:nvPr/>
          </p:nvGrpSpPr>
          <p:grpSpPr>
            <a:xfrm>
              <a:off x="5728601" y="2532769"/>
              <a:ext cx="116991" cy="147823"/>
              <a:chOff x="6626594" y="1445725"/>
              <a:chExt cx="331326" cy="380400"/>
            </a:xfrm>
          </p:grpSpPr>
          <p:sp>
            <p:nvSpPr>
              <p:cNvPr id="399" name="Shape 399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0" name="Shape 400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401" name="Shape 401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Shape 402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593375"/>
            <a:ext cx="8832300" cy="76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Mutation testing</a:t>
            </a:r>
            <a:endParaRPr/>
          </a:p>
        </p:txBody>
      </p:sp>
      <p:grpSp>
        <p:nvGrpSpPr>
          <p:cNvPr id="404" name="Shape 404"/>
          <p:cNvGrpSpPr/>
          <p:nvPr/>
        </p:nvGrpSpPr>
        <p:grpSpPr>
          <a:xfrm>
            <a:off x="422953" y="1449992"/>
            <a:ext cx="1338864" cy="1745611"/>
            <a:chOff x="575353" y="1449992"/>
            <a:chExt cx="1338864" cy="1745611"/>
          </a:xfrm>
        </p:grpSpPr>
        <p:sp>
          <p:nvSpPr>
            <p:cNvPr id="405" name="Shape 405"/>
            <p:cNvSpPr/>
            <p:nvPr/>
          </p:nvSpPr>
          <p:spPr>
            <a:xfrm flipH="1">
              <a:off x="575353" y="1449992"/>
              <a:ext cx="1338864" cy="1745611"/>
            </a:xfrm>
            <a:prstGeom prst="flowChartPunchedCard">
              <a:avLst/>
            </a:prstGeom>
            <a:solidFill>
              <a:srgbClr val="F3F3F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6" name="Shape 406" descr="code.gif"/>
            <p:cNvPicPr preferRelativeResize="0"/>
            <p:nvPr/>
          </p:nvPicPr>
          <p:blipFill rotWithShape="1">
            <a:blip r:embed="rId3">
              <a:alphaModFix/>
            </a:blip>
            <a:srcRect t="12838"/>
            <a:stretch/>
          </p:blipFill>
          <p:spPr>
            <a:xfrm>
              <a:off x="600075" y="1464475"/>
              <a:ext cx="1297775" cy="17119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7" name="Shape 407"/>
            <p:cNvGrpSpPr/>
            <p:nvPr/>
          </p:nvGrpSpPr>
          <p:grpSpPr>
            <a:xfrm>
              <a:off x="1639022" y="1450056"/>
              <a:ext cx="274868" cy="357234"/>
              <a:chOff x="6626594" y="1445725"/>
              <a:chExt cx="331326" cy="380400"/>
            </a:xfrm>
          </p:grpSpPr>
          <p:sp>
            <p:nvSpPr>
              <p:cNvPr id="408" name="Shape 408"/>
              <p:cNvSpPr/>
              <p:nvPr/>
            </p:nvSpPr>
            <p:spPr>
              <a:xfrm>
                <a:off x="6626600" y="1509725"/>
                <a:ext cx="274200" cy="308100"/>
              </a:xfrm>
              <a:prstGeom prst="rtTriangle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9" name="Shape 409"/>
              <p:cNvGrpSpPr/>
              <p:nvPr/>
            </p:nvGrpSpPr>
            <p:grpSpPr>
              <a:xfrm>
                <a:off x="6626594" y="1445725"/>
                <a:ext cx="331326" cy="380400"/>
                <a:chOff x="6374283" y="1445725"/>
                <a:chExt cx="395992" cy="380400"/>
              </a:xfrm>
            </p:grpSpPr>
            <p:cxnSp>
              <p:nvCxnSpPr>
                <p:cNvPr id="410" name="Shape 410"/>
                <p:cNvCxnSpPr/>
                <p:nvPr/>
              </p:nvCxnSpPr>
              <p:spPr>
                <a:xfrm rot="10800000">
                  <a:off x="6381175" y="1817804"/>
                  <a:ext cx="389100" cy="36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Shape 411"/>
                <p:cNvCxnSpPr/>
                <p:nvPr/>
              </p:nvCxnSpPr>
              <p:spPr>
                <a:xfrm flipH="1">
                  <a:off x="6374283" y="1445725"/>
                  <a:ext cx="6900" cy="380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12" name="Shape 412"/>
          <p:cNvSpPr txBox="1"/>
          <p:nvPr/>
        </p:nvSpPr>
        <p:spPr>
          <a:xfrm>
            <a:off x="508750" y="4077350"/>
            <a:ext cx="8206500" cy="20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Generating </a:t>
            </a:r>
            <a:r>
              <a:rPr lang="en" sz="2400">
                <a:solidFill>
                  <a:schemeClr val="dk1"/>
                </a:solidFill>
              </a:rPr>
              <a:t>mutants is </a:t>
            </a:r>
            <a:r>
              <a:rPr lang="en" sz="2400" b="1">
                <a:solidFill>
                  <a:schemeClr val="dk1"/>
                </a:solidFill>
              </a:rPr>
              <a:t>cheap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Executing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 b="1">
                <a:solidFill>
                  <a:schemeClr val="dk1"/>
                </a:solidFill>
              </a:rPr>
              <a:t>tests</a:t>
            </a:r>
            <a:r>
              <a:rPr lang="en" sz="2400">
                <a:solidFill>
                  <a:schemeClr val="dk1"/>
                </a:solidFill>
              </a:rPr>
              <a:t> on mutants is </a:t>
            </a:r>
            <a:r>
              <a:rPr lang="en" sz="2400" b="1">
                <a:solidFill>
                  <a:schemeClr val="dk1"/>
                </a:solidFill>
              </a:rPr>
              <a:t>cheap(ish)</a:t>
            </a:r>
            <a:endParaRPr sz="2400" b="1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 b="1">
                <a:solidFill>
                  <a:schemeClr val="dk1"/>
                </a:solidFill>
              </a:rPr>
              <a:t>Writing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lang="en" sz="2400" b="1">
                <a:solidFill>
                  <a:schemeClr val="dk1"/>
                </a:solidFill>
              </a:rPr>
              <a:t>tests</a:t>
            </a:r>
            <a:r>
              <a:rPr lang="en" sz="2400">
                <a:solidFill>
                  <a:schemeClr val="dk1"/>
                </a:solidFill>
              </a:rPr>
              <a:t> is </a:t>
            </a:r>
            <a:r>
              <a:rPr lang="en" sz="2400" b="1">
                <a:solidFill>
                  <a:schemeClr val="dk1"/>
                </a:solidFill>
              </a:rPr>
              <a:t>expensive</a:t>
            </a:r>
            <a:endParaRPr sz="2400" b="1">
              <a:solidFill>
                <a:schemeClr val="dk1"/>
              </a:solidFill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311700" y="5642075"/>
            <a:ext cx="8520600" cy="763500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Engineers</a:t>
            </a:r>
            <a:r>
              <a:rPr lang="en" sz="2400"/>
              <a:t> </a:t>
            </a:r>
            <a:r>
              <a:rPr lang="en" sz="2400" b="1"/>
              <a:t>care</a:t>
            </a:r>
            <a:r>
              <a:rPr lang="en" sz="2400"/>
              <a:t> about </a:t>
            </a:r>
            <a:r>
              <a:rPr lang="en" sz="2400" b="1"/>
              <a:t>mutants</a:t>
            </a:r>
            <a:r>
              <a:rPr lang="en" sz="2400"/>
              <a:t> that </a:t>
            </a:r>
            <a:r>
              <a:rPr lang="en" sz="2400" b="1"/>
              <a:t>elicit effective tests</a:t>
            </a:r>
            <a:r>
              <a:rPr lang="en" sz="2400"/>
              <a:t>!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testing at Google</a:t>
            </a:r>
            <a:endParaRPr/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t="19229" b="26649"/>
          <a:stretch/>
        </p:blipFill>
        <p:spPr>
          <a:xfrm>
            <a:off x="599225" y="1517749"/>
            <a:ext cx="8038659" cy="30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/>
        </p:nvSpPr>
        <p:spPr>
          <a:xfrm>
            <a:off x="304800" y="6248400"/>
            <a:ext cx="45249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Petrovic and Ivankovic, ICSE (SEIP) 2018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Mutation testing at Google</a:t>
            </a:r>
            <a:endParaRPr/>
          </a:p>
        </p:txBody>
      </p:sp>
      <p:pic>
        <p:nvPicPr>
          <p:cNvPr id="426" name="Shape 426"/>
          <p:cNvPicPr preferRelativeResize="0"/>
          <p:nvPr/>
        </p:nvPicPr>
        <p:blipFill rotWithShape="1">
          <a:blip r:embed="rId3">
            <a:alphaModFix/>
          </a:blip>
          <a:srcRect t="19229" b="26649"/>
          <a:stretch/>
        </p:blipFill>
        <p:spPr>
          <a:xfrm>
            <a:off x="599225" y="1517749"/>
            <a:ext cx="8038659" cy="30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Shape 427"/>
          <p:cNvSpPr txBox="1"/>
          <p:nvPr/>
        </p:nvSpPr>
        <p:spPr>
          <a:xfrm>
            <a:off x="304800" y="6248400"/>
            <a:ext cx="45249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</a:rPr>
              <a:t>Petrovic and Ivankovic, ICSE (SEIP) 2018</a:t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6804475" y="4105050"/>
            <a:ext cx="1308600" cy="398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1831700" y="2297950"/>
            <a:ext cx="2925600" cy="482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quo vs. this talk</a:t>
            </a:r>
            <a:endParaRPr/>
          </a:p>
        </p:txBody>
      </p:sp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311700" y="13080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Status quo</a:t>
            </a:r>
            <a:endParaRPr b="1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" sz="2000" b="1"/>
              <a:t>Killable</a:t>
            </a:r>
            <a:r>
              <a:rPr lang="en" sz="2000"/>
              <a:t> mutants are </a:t>
            </a:r>
            <a:r>
              <a:rPr lang="en" sz="2000" b="1"/>
              <a:t>good</a:t>
            </a:r>
            <a:r>
              <a:rPr lang="en" sz="2000"/>
              <a:t>             </a:t>
            </a:r>
            <a:r>
              <a:rPr lang="en" sz="2000" b="1"/>
              <a:t>tests</a:t>
            </a:r>
            <a:endParaRPr sz="2000" b="1"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Equivalent</a:t>
            </a:r>
            <a:r>
              <a:rPr lang="en" sz="2000"/>
              <a:t> mutants are </a:t>
            </a:r>
            <a:r>
              <a:rPr lang="en" sz="2000" b="1"/>
              <a:t>bad          no tests</a:t>
            </a:r>
            <a:endParaRPr sz="20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This talk</a:t>
            </a:r>
            <a:endParaRPr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Killable vs. equivalent</a:t>
            </a:r>
            <a:r>
              <a:rPr lang="en" sz="2000"/>
              <a:t> is </a:t>
            </a:r>
            <a:r>
              <a:rPr lang="en" sz="2000" b="1"/>
              <a:t>too simplistic</a:t>
            </a:r>
            <a:endParaRPr sz="2000"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Productive mutants</a:t>
            </a:r>
            <a:r>
              <a:rPr lang="en" sz="2000"/>
              <a:t> elicit effective tests</a:t>
            </a:r>
            <a:endParaRPr sz="20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Killable mutants can be unproductive</a:t>
            </a:r>
            <a:endParaRPr sz="1800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Equivalent mutants can be productive</a:t>
            </a:r>
            <a:endParaRPr sz="1800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</a:t>
            </a:r>
            <a:r>
              <a:rPr lang="en" sz="2000" b="1"/>
              <a:t>costs of unproductive mutants</a:t>
            </a:r>
            <a:endParaRPr sz="2000" b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Also in the paper</a:t>
            </a:r>
            <a:endParaRPr b="1"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Mutation testing with productive mutants at Google</a:t>
            </a:r>
            <a:endParaRPr sz="2000"/>
          </a:p>
        </p:txBody>
      </p:sp>
      <p:sp>
        <p:nvSpPr>
          <p:cNvPr id="436" name="Shape 436"/>
          <p:cNvSpPr/>
          <p:nvPr/>
        </p:nvSpPr>
        <p:spPr>
          <a:xfrm>
            <a:off x="4172200" y="1890600"/>
            <a:ext cx="500400" cy="1611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Shape 437"/>
          <p:cNvSpPr/>
          <p:nvPr/>
        </p:nvSpPr>
        <p:spPr>
          <a:xfrm>
            <a:off x="4172200" y="2271600"/>
            <a:ext cx="500400" cy="161100"/>
          </a:xfrm>
          <a:prstGeom prst="rightArrow">
            <a:avLst>
              <a:gd name="adj1" fmla="val 50000"/>
              <a:gd name="adj2" fmla="val 668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911</Words>
  <Application>Microsoft Office PowerPoint</Application>
  <PresentationFormat>On-screen Show (4:3)</PresentationFormat>
  <Paragraphs>213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Simple Light</vt:lpstr>
      <vt:lpstr>                         An Industrial Application of Mutation Testing Lessons, Challenges, and Research Directions</vt:lpstr>
      <vt:lpstr>How to effectively test software?</vt:lpstr>
      <vt:lpstr>How to effectively test software?</vt:lpstr>
      <vt:lpstr>Mutation testing</vt:lpstr>
      <vt:lpstr>Mutation testing</vt:lpstr>
      <vt:lpstr>Mutation testing</vt:lpstr>
      <vt:lpstr>Mutation testing at Google</vt:lpstr>
      <vt:lpstr>Mutation testing at Google</vt:lpstr>
      <vt:lpstr>Status quo vs. this talk</vt:lpstr>
      <vt:lpstr>Status quo vs. this talk</vt:lpstr>
      <vt:lpstr>Killable vs. productive mutants</vt:lpstr>
      <vt:lpstr>Killable vs. productive mutants</vt:lpstr>
      <vt:lpstr>Killable vs. productive mutants</vt:lpstr>
      <vt:lpstr>Very few mutants are productive</vt:lpstr>
      <vt:lpstr>Very few mutants are productive</vt:lpstr>
      <vt:lpstr>Very few mutants are productive</vt:lpstr>
      <vt:lpstr>The costs of unproductive mutants</vt:lpstr>
      <vt:lpstr>The costs of unproductive mutants: results</vt:lpstr>
      <vt:lpstr>The costs of unproductive mutants: results</vt:lpstr>
      <vt:lpstr>The costs of unproductive mutants: results</vt:lpstr>
      <vt:lpstr>The costs of unproductive mutants: results</vt:lpstr>
      <vt:lpstr>Problem: very few mutants are productive</vt:lpstr>
      <vt:lpstr>Existing selection strategies</vt:lpstr>
      <vt:lpstr>Future: predicting productive mutants</vt:lpstr>
      <vt:lpstr>An Industrial Application of Mutation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Industrial Application of Mutation Testing Lessons, Challenges, and Research Directions</dc:title>
  <dc:creator>Hartley Admin</dc:creator>
  <cp:lastModifiedBy>Paul Ammann</cp:lastModifiedBy>
  <cp:revision>3</cp:revision>
  <dcterms:modified xsi:type="dcterms:W3CDTF">2018-05-02T17:24:30Z</dcterms:modified>
</cp:coreProperties>
</file>