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4" r:id="rId3"/>
    <p:sldId id="275" r:id="rId4"/>
    <p:sldId id="295" r:id="rId5"/>
    <p:sldId id="283" r:id="rId6"/>
    <p:sldId id="318" r:id="rId7"/>
    <p:sldId id="319" r:id="rId8"/>
    <p:sldId id="323" r:id="rId9"/>
    <p:sldId id="314" r:id="rId10"/>
    <p:sldId id="296" r:id="rId11"/>
    <p:sldId id="299" r:id="rId12"/>
    <p:sldId id="301" r:id="rId13"/>
    <p:sldId id="302" r:id="rId14"/>
    <p:sldId id="304" r:id="rId15"/>
    <p:sldId id="305" r:id="rId16"/>
    <p:sldId id="325" r:id="rId17"/>
    <p:sldId id="307" r:id="rId18"/>
    <p:sldId id="320" r:id="rId19"/>
    <p:sldId id="322" r:id="rId20"/>
    <p:sldId id="308" r:id="rId21"/>
    <p:sldId id="311" r:id="rId22"/>
    <p:sldId id="313" r:id="rId23"/>
    <p:sldId id="321" r:id="rId24"/>
    <p:sldId id="324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2AC61E"/>
    <a:srgbClr val="FF00FF"/>
    <a:srgbClr val="FF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03" autoAdjust="0"/>
  </p:normalViewPr>
  <p:slideViewPr>
    <p:cSldViewPr>
      <p:cViewPr varScale="1">
        <p:scale>
          <a:sx n="102" d="100"/>
          <a:sy n="102" d="100"/>
        </p:scale>
        <p:origin x="126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5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8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>
              <a:extLst/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Rectangle 10">
              <a:extLst/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Rectangle 11">
              <a:extLst/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/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/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05A9D2-2F88-4AEA-8C67-63B7BA1D0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5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698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7213" y="617538"/>
            <a:ext cx="2047875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17538"/>
            <a:ext cx="5992813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35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239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042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017713"/>
            <a:ext cx="401955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2017713"/>
            <a:ext cx="4021138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434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270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357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22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105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942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/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3">
            <a:extLst/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4">
            <a:extLst/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9" name="Rectangle 5">
            <a:extLst/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0" name="Rectangle 6">
            <a:extLst/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1" name="Rectangle 7">
            <a:extLst/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2" name="Rectangle 8">
            <a:extLst/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17713"/>
            <a:ext cx="8193088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5" name="Rectangle 14">
            <a:extLst/>
          </p:cNvPr>
          <p:cNvSpPr>
            <a:spLocks noChangeArrowheads="1"/>
          </p:cNvSpPr>
          <p:nvPr userDrawn="1"/>
        </p:nvSpPr>
        <p:spPr bwMode="auto">
          <a:xfrm>
            <a:off x="6248400" y="6553200"/>
            <a:ext cx="2667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1200"/>
              <a:t>Creating and Destroying Objects</a:t>
            </a:r>
            <a:endParaRPr lang="en-US" alt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s.gmu.edu/~pammann/Bloch/code/NutritionFactsBeans.java" TargetMode="External"/><Relationship Id="rId2" Type="http://schemas.openxmlformats.org/officeDocument/2006/relationships/hyperlink" Target="http://cs.gmu.edu/~pammann/Bloch/code/NutritionFactsTelescoping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gmu.edu/~pammann/Bloch/code/NutritionFactsBuilder.java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cs.gmu.edu/~pammann/332/assigns/code/Stack.java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Collection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47800"/>
            <a:ext cx="8229600" cy="1295400"/>
          </a:xfrm>
        </p:spPr>
        <p:txBody>
          <a:bodyPr/>
          <a:lstStyle/>
          <a:p>
            <a:pPr eaLnBrk="1" hangingPunct="1"/>
            <a:r>
              <a:rPr lang="en-US" altLang="en-US" smtClean="0"/>
              <a:t>Effective Java: 3</a:t>
            </a:r>
            <a:r>
              <a:rPr lang="en-US" altLang="en-US" baseline="30000" smtClean="0"/>
              <a:t>rd</a:t>
            </a:r>
            <a:r>
              <a:rPr lang="en-US" altLang="en-US" smtClean="0"/>
              <a:t> Edition</a:t>
            </a:r>
            <a:br>
              <a:rPr lang="en-US" altLang="en-US" smtClean="0"/>
            </a:br>
            <a:r>
              <a:rPr lang="en-US" altLang="en-US" smtClean="0"/>
              <a:t>Creating and Destroying Objects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6163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Last Updated: Fall 2018</a:t>
            </a:r>
            <a:endParaRPr lang="en-US" altLang="en-US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Item 2: Consider a Builder vs. Many Constructor Parameters</a:t>
            </a:r>
          </a:p>
        </p:txBody>
      </p:sp>
      <p:sp>
        <p:nvSpPr>
          <p:cNvPr id="13315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Static factories and constructors don’t scale well to large numbers of optional parameters</a:t>
            </a:r>
          </a:p>
          <a:p>
            <a:r>
              <a:rPr lang="en-US" altLang="en-US" sz="2800" smtClean="0"/>
              <a:t>Bloch’s examples:</a:t>
            </a:r>
          </a:p>
          <a:p>
            <a:pPr lvl="1"/>
            <a:r>
              <a:rPr lang="en-US" altLang="en-US" sz="2400" smtClean="0">
                <a:hlinkClick r:id="rId2"/>
              </a:rPr>
              <a:t>NutritionFactsTelescoping.java</a:t>
            </a:r>
            <a:endParaRPr lang="en-US" altLang="en-US" sz="2400" smtClean="0"/>
          </a:p>
          <a:p>
            <a:pPr lvl="1"/>
            <a:r>
              <a:rPr lang="en-US" altLang="en-US" sz="2400" smtClean="0">
                <a:hlinkClick r:id="rId3"/>
              </a:rPr>
              <a:t>NutritionFactsBeans.java</a:t>
            </a:r>
            <a:endParaRPr lang="en-US" altLang="en-US" sz="2400" smtClean="0"/>
          </a:p>
          <a:p>
            <a:pPr lvl="1"/>
            <a:r>
              <a:rPr lang="en-US" altLang="en-US" sz="2400" smtClean="0">
                <a:hlinkClick r:id="rId4"/>
              </a:rPr>
              <a:t>NutritionFactsBuilder.java</a:t>
            </a:r>
            <a:endParaRPr lang="en-US" altLang="en-US" sz="2400" smtClean="0"/>
          </a:p>
          <a:p>
            <a:r>
              <a:rPr lang="en-US" altLang="en-US" sz="2800" smtClean="0"/>
              <a:t>The last version enjoys significant advantages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Item 3: Enforce Singleton Property</a:t>
            </a:r>
          </a:p>
        </p:txBody>
      </p:sp>
      <p:sp>
        <p:nvSpPr>
          <p:cNvPr id="14339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304800" y="2017713"/>
            <a:ext cx="8650288" cy="4611687"/>
          </a:xfrm>
        </p:spPr>
        <p:txBody>
          <a:bodyPr/>
          <a:lstStyle/>
          <a:p>
            <a:r>
              <a:rPr lang="en-US" altLang="en-US" smtClean="0"/>
              <a:t>A </a:t>
            </a:r>
            <a:r>
              <a:rPr lang="en-US" altLang="en-US" i="1" smtClean="0"/>
              <a:t>Singleton</a:t>
            </a:r>
            <a:r>
              <a:rPr lang="en-US" altLang="en-US" smtClean="0"/>
              <a:t> is a class that’s instantiated exactly once</a:t>
            </a:r>
          </a:p>
          <a:p>
            <a:pPr lvl="1"/>
            <a:r>
              <a:rPr lang="en-US" altLang="en-US" smtClean="0"/>
              <a:t>Note: singletons are hard to mock in unit testing</a:t>
            </a:r>
          </a:p>
          <a:p>
            <a:r>
              <a:rPr lang="en-US" altLang="en-US" smtClean="0"/>
              <a:t>Two approaches before Enums:</a:t>
            </a:r>
          </a:p>
          <a:p>
            <a:pPr lvl="1"/>
            <a:r>
              <a:rPr lang="en-US" altLang="en-US" smtClean="0"/>
              <a:t>Public static member (a constant, of course)</a:t>
            </a:r>
          </a:p>
          <a:p>
            <a:pPr lvl="1"/>
            <a:r>
              <a:rPr lang="en-US" altLang="en-US" smtClean="0"/>
              <a:t>Public static factory method</a:t>
            </a:r>
          </a:p>
          <a:p>
            <a:r>
              <a:rPr lang="en-US" altLang="en-US" smtClean="0"/>
              <a:t>Enum singleton is now preferred</a:t>
            </a:r>
          </a:p>
          <a:p>
            <a:pPr lvl="1"/>
            <a:r>
              <a:rPr lang="en-US" altLang="en-US" smtClean="0"/>
              <a:t>Lots of subtle advantages: security, serialization,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Item 3: Code Example</a:t>
            </a:r>
          </a:p>
        </p:txBody>
      </p:sp>
      <p:sp>
        <p:nvSpPr>
          <p:cNvPr id="15363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762000" y="2093913"/>
            <a:ext cx="8193088" cy="46116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// Option 1: public final field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public class Elvis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 </a:t>
            </a:r>
            <a:r>
              <a:rPr lang="en-US" altLang="en-US" sz="1400" b="1" smtClean="0">
                <a:latin typeface="Courier" pitchFamily="49" charset="0"/>
              </a:rPr>
              <a:t>public static final Elvis INSTANCE = new Elvis();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 private Elvis() {...}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// Option 2: static factory method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public class Elvis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 private static final Elvis INSTANCE = new Elvis();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 private Elvis() {...}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 </a:t>
            </a:r>
            <a:r>
              <a:rPr lang="en-US" altLang="en-US" sz="1400" b="1" smtClean="0">
                <a:latin typeface="Courier" pitchFamily="49" charset="0"/>
              </a:rPr>
              <a:t>public static Elvis getInstance() { return INSTANCE; 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// Option 3: Enum type – now the preferred approach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" pitchFamily="49" charset="0"/>
              </a:rPr>
              <a:t>public enum Elvis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" pitchFamily="49" charset="0"/>
              </a:rPr>
              <a:t>   INSTANCE;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...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Item 4: Enforce Noninstantiability With a Private Constructor</a:t>
            </a:r>
          </a:p>
        </p:txBody>
      </p:sp>
      <p:sp>
        <p:nvSpPr>
          <p:cNvPr id="16387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152400" y="1905000"/>
            <a:ext cx="8991600" cy="4611688"/>
          </a:xfrm>
        </p:spPr>
        <p:txBody>
          <a:bodyPr/>
          <a:lstStyle/>
          <a:p>
            <a:r>
              <a:rPr lang="en-US" altLang="en-US" sz="2800" smtClean="0"/>
              <a:t>Some classes just group static methods and/or fields</a:t>
            </a:r>
          </a:p>
          <a:p>
            <a:pPr lvl="1"/>
            <a:r>
              <a:rPr lang="en-US" altLang="en-US" sz="2400" smtClean="0"/>
              <a:t>Makes no sense to instantiate such a class</a:t>
            </a:r>
          </a:p>
          <a:p>
            <a:r>
              <a:rPr lang="en-US" altLang="en-US" sz="2800" smtClean="0"/>
              <a:t>Trying to enforce noninstantiability by making class abstract doesn’t work</a:t>
            </a:r>
          </a:p>
          <a:p>
            <a:pPr lvl="1"/>
            <a:r>
              <a:rPr lang="en-US" altLang="en-US" sz="2400" smtClean="0"/>
              <a:t>Subclassing is possible</a:t>
            </a:r>
          </a:p>
          <a:p>
            <a:pPr lvl="1"/>
            <a:r>
              <a:rPr lang="en-US" altLang="en-US" sz="2400" smtClean="0"/>
              <a:t>Clients are led to believe subclassing makes sense</a:t>
            </a:r>
          </a:p>
          <a:p>
            <a:r>
              <a:rPr lang="en-US" altLang="en-US" sz="2800" smtClean="0"/>
              <a:t>However, a private constructor does the job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Item 4: Code Example</a:t>
            </a:r>
          </a:p>
        </p:txBody>
      </p:sp>
      <p:sp>
        <p:nvSpPr>
          <p:cNvPr id="17411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533400" y="2017713"/>
            <a:ext cx="8421688" cy="46116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// Noninstantiable utility class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public class UtilityClass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   // Suppress default constructor for noninstantiability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   private UtilityClass()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      throw new AssertionError();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   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   ... // Remainder of class omitted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}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600" smtClean="0">
              <a:latin typeface="Courier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// Note that no subclassing is possible (constructor chaining...)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// Note that client can’t call constructor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// Note that if constructor is mistakenly called inside class,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// there is an immediate assertion violation.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Item 5: Prefer Dependency Injection to Hardwiring Resources</a:t>
            </a: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 dirty="0" smtClean="0"/>
              <a:t>Static utility classes and singletons are inappropriate for classes whose behavior is parameterized by an underlying resource</a:t>
            </a:r>
            <a:endParaRPr lang="en-US" altLang="en-US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en-US" sz="1400" b="1" dirty="0" err="1" smtClean="0">
                <a:latin typeface="Courier New" pitchFamily="49" charset="0"/>
                <a:cs typeface="Courier New" pitchFamily="49" charset="0"/>
              </a:rPr>
              <a:t>Innapproriate</a:t>
            </a:r>
            <a:r>
              <a:rPr lang="en-US" altLang="en-US" sz="1400" b="1" dirty="0" smtClean="0">
                <a:latin typeface="Courier New" pitchFamily="49" charset="0"/>
                <a:cs typeface="Courier New" pitchFamily="49" charset="0"/>
              </a:rPr>
              <a:t> use of static utility – inflexible and untestable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  public class 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SpellChecker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 private static final Lexicon 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dictonary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= …;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SpellChecker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() {} // 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noninstantiable</a:t>
            </a:r>
            <a:endParaRPr lang="en-US" alt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(String word) {…}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 public static List&lt;String&gt; suggestions (String typo) {…}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endParaRPr lang="en-US" altLang="en-US" sz="1400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altLang="en-US" sz="1400" b="1" dirty="0" smtClean="0">
                <a:latin typeface="Courier New" pitchFamily="49" charset="0"/>
                <a:cs typeface="Courier New" pitchFamily="49" charset="0"/>
              </a:rPr>
              <a:t>prefer constructor </a:t>
            </a:r>
            <a:r>
              <a:rPr lang="en-US" altLang="en-US" sz="14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altLang="en-US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or setter)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1400" smtClean="0">
                <a:latin typeface="Courier New" pitchFamily="49" charset="0"/>
                <a:cs typeface="Courier New" pitchFamily="49" charset="0"/>
              </a:rPr>
              <a:t>// Note: Often 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desirable to limit client ability to select resource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SpellChecker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(Lexicon dictionary) { 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this.dictionary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= dictionary;}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altLang="en-US" sz="1400" dirty="0" err="1" smtClean="0">
                <a:latin typeface="Courier New" pitchFamily="49" charset="0"/>
                <a:cs typeface="Courier New" pitchFamily="49" charset="0"/>
              </a:rPr>
              <a:t>setDictionary</a:t>
            </a:r>
            <a:r>
              <a:rPr lang="en-US" altLang="en-US" sz="1400" dirty="0" smtClean="0">
                <a:latin typeface="Courier New" pitchFamily="49" charset="0"/>
                <a:cs typeface="Courier New" pitchFamily="49" charset="0"/>
              </a:rPr>
              <a:t>(Lexicon dictionary) {…}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Item 6: Avoid Creating Unnecessary Objects</a:t>
            </a:r>
          </a:p>
        </p:txBody>
      </p:sp>
      <p:sp>
        <p:nvSpPr>
          <p:cNvPr id="19459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On the one hand, performance is a secondary concern behind correctness</a:t>
            </a:r>
          </a:p>
          <a:p>
            <a:r>
              <a:rPr lang="en-US" altLang="en-US" smtClean="0"/>
              <a:t>On the other, gratuitous object creation is just bad programming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String s = new String(“stringette”);  </a:t>
            </a:r>
            <a:r>
              <a:rPr lang="en-US" altLang="en-US" sz="16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Don’t do this!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vs.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String s = “stringette”;  // Let JVM optimize for you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Also see earlier Boolean.valueOf() static factory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Item 6: Code Example</a:t>
            </a:r>
          </a:p>
        </p:txBody>
      </p:sp>
      <p:sp>
        <p:nvSpPr>
          <p:cNvPr id="20483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381000" y="2017713"/>
            <a:ext cx="8574088" cy="46116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public class Person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private final Date birthDate;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// Other fields, methods, and constructor omitted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</a:t>
            </a:r>
            <a:r>
              <a:rPr lang="en-US" altLang="en-US" sz="1400" b="1" smtClean="0">
                <a:latin typeface="Courier" pitchFamily="49" charset="0"/>
              </a:rPr>
              <a:t>// DON’T DO THIS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public boolean isBabyBoomer()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</a:t>
            </a:r>
            <a:r>
              <a:rPr lang="en-US" altLang="en-US" sz="1400" b="1" smtClean="0">
                <a:latin typeface="Courier" pitchFamily="49" charset="0"/>
              </a:rPr>
              <a:t>// Unnecessary allocation of expensive object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" pitchFamily="49" charset="0"/>
              </a:rPr>
              <a:t>   Calendar gmtCal = Calendar.getInstance(TimeZone.getTimeZone(“GMT”));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gmtCal.set(1946, Calendar.JANUARY, 1, 0, 0, 0, 0);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Date boomStart = gmtCal.getTime();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gmtCal.set(1965, Calendar.JANUARY, 1, 0, 0, 0, 0);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Date boomEnd = gmtCal.getTime();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return birthDate.compareTo(boomStart) &gt;= 0 &amp;&amp;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       birthDate.compareTo(boomEnd)    &lt; 0;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Item 6: Code Example Fixed</a:t>
            </a:r>
          </a:p>
        </p:txBody>
      </p:sp>
      <p:sp>
        <p:nvSpPr>
          <p:cNvPr id="21507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381000" y="2017713"/>
            <a:ext cx="8574088" cy="46116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public class Person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private final Date birthDate;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// Other fields, methods, and constructor omitted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private static final Date BOOM_START;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private static final Date BOOM_END;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static {  // Note static block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b="1" smtClean="0">
                <a:latin typeface="Courier" pitchFamily="49" charset="0"/>
              </a:rPr>
              <a:t>      </a:t>
            </a:r>
            <a:r>
              <a:rPr lang="en-US" altLang="en-US" sz="1400" smtClean="0">
                <a:latin typeface="Courier" pitchFamily="49" charset="0"/>
              </a:rPr>
              <a:t>Calendar gmtCal = Calendar.getInstance(TimeZone.getTimeZone(“GMT”));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   gmtCal.set(1946, Calendar.JANUARY, 1, 0, 0, 0, 0);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   BOOM_START = gmtCal.getTime();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   gmtCal.set(1965, Calendar.JANUARY, 1, 0, 0, 0, 0);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   BOOM_END = gmtCal.getTime();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public boolean isBabyBoomer()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   return birthDate.compareTo(BOOM_START) &gt;= 0 &amp;&amp;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          birthDate.compareTo(BOOM_END)    &lt; 0;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Item 6: Autoboxing Overhead</a:t>
            </a:r>
          </a:p>
        </p:txBody>
      </p:sp>
      <p:sp>
        <p:nvSpPr>
          <p:cNvPr id="22531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381000" y="2017713"/>
            <a:ext cx="8574088" cy="46116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//  </a:t>
            </a:r>
            <a:r>
              <a:rPr lang="en-US" altLang="en-US" sz="1400" b="1" smtClean="0">
                <a:latin typeface="Courier" pitchFamily="49" charset="0"/>
              </a:rPr>
              <a:t>Hideously slow program!  Can you spot the object creation?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public static void main(String[] args)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Long sum = 0L;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for (long i =0; i &lt; Integer.MAX_VALUE; i++)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   sum += i;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   System.out.println(sum);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}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400" smtClean="0">
              <a:latin typeface="Courier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// Lessons: 1) prefer primitives to Boxed primitives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" pitchFamily="49" charset="0"/>
              </a:rPr>
              <a:t>//          2) watch for unintentional autoboxing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Material From Joshua Bloch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Effective Java: Programming Language Guide</a:t>
            </a:r>
            <a:endParaRPr lang="en-US" altLang="en-US" smtClean="0">
              <a:solidFill>
                <a:srgbClr val="9999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Cover Items 1-4,6-8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Bottom Line: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Understand Java Construction First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C++ Creation/Destruction More Complex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999999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solidFill>
                <a:srgbClr val="999999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rgbClr val="99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Item 7: Eliminate Obsolete Object References</a:t>
            </a:r>
          </a:p>
        </p:txBody>
      </p:sp>
      <p:sp>
        <p:nvSpPr>
          <p:cNvPr id="2355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304800" y="2017713"/>
            <a:ext cx="8650288" cy="4611687"/>
          </a:xfrm>
        </p:spPr>
        <p:txBody>
          <a:bodyPr/>
          <a:lstStyle/>
          <a:p>
            <a:r>
              <a:rPr lang="en-US" altLang="en-US" sz="2800" smtClean="0"/>
              <a:t>Sometimes, you manage your own memory (leak)</a:t>
            </a:r>
          </a:p>
          <a:p>
            <a:pPr lvl="1"/>
            <a:r>
              <a:rPr lang="en-US" altLang="en-US" sz="2400" smtClean="0"/>
              <a:t>Example: </a:t>
            </a:r>
            <a:r>
              <a:rPr lang="en-US" altLang="en-US" sz="2400" smtClean="0">
                <a:hlinkClick r:id="rId2"/>
              </a:rPr>
              <a:t>Stack.java</a:t>
            </a:r>
            <a:endParaRPr lang="en-US" altLang="en-US" sz="2400" smtClean="0"/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Object pop () {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(size == 0) throw new IllegalStateException("Stack.pop");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Object result = elements[--size];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elements[size] = null;   </a:t>
            </a:r>
            <a:r>
              <a:rPr lang="en-US" altLang="en-US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// Eliminate obsolete reference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result;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r>
              <a:rPr lang="en-US" altLang="en-US" sz="2800" smtClean="0"/>
              <a:t>Also a problem with caches and registration of listeners and callbacks</a:t>
            </a:r>
          </a:p>
          <a:p>
            <a:pPr lvl="1"/>
            <a:r>
              <a:rPr lang="en-US" altLang="en-US" sz="2400" smtClean="0"/>
              <a:t>Suggestion:  Use </a:t>
            </a:r>
            <a:r>
              <a:rPr lang="en-US" altLang="en-US" sz="2400" i="1" smtClean="0"/>
              <a:t>weak</a:t>
            </a:r>
            <a:r>
              <a:rPr lang="en-US" altLang="en-US" sz="2400" smtClean="0"/>
              <a:t> pointers, such as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WeakHashMap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Item 8: Avoid Finalizers and cleaners</a:t>
            </a:r>
          </a:p>
        </p:txBody>
      </p:sp>
      <p:sp>
        <p:nvSpPr>
          <p:cNvPr id="24579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304800" y="2017713"/>
            <a:ext cx="8650288" cy="4611687"/>
          </a:xfrm>
        </p:spPr>
        <p:txBody>
          <a:bodyPr/>
          <a:lstStyle/>
          <a:p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finalize() </a:t>
            </a:r>
            <a:r>
              <a:rPr lang="en-US" altLang="en-US" sz="2800" smtClean="0"/>
              <a:t>is a method in the </a:t>
            </a: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altLang="en-US" sz="2800" smtClean="0"/>
              <a:t> class</a:t>
            </a:r>
          </a:p>
          <a:p>
            <a:pPr lvl="1"/>
            <a:r>
              <a:rPr lang="en-US" altLang="en-US" sz="2400" smtClean="0"/>
              <a:t>What the garbage collector may call when cleaning up an unused object</a:t>
            </a:r>
          </a:p>
          <a:p>
            <a:r>
              <a:rPr lang="en-US" altLang="en-US" sz="2800" smtClean="0"/>
              <a:t>Finalizers: unpredictable, dangerous, unnecessary!</a:t>
            </a:r>
          </a:p>
          <a:p>
            <a:pPr lvl="1"/>
            <a:r>
              <a:rPr lang="en-US" altLang="en-US" sz="2400" smtClean="0"/>
              <a:t>They are NOT the analog of C++ destructors</a:t>
            </a:r>
          </a:p>
          <a:p>
            <a:r>
              <a:rPr lang="en-US" altLang="en-US" sz="2800" smtClean="0"/>
              <a:t>There is no guarantee a finalizer will ever be called</a:t>
            </a:r>
          </a:p>
          <a:p>
            <a:r>
              <a:rPr lang="en-US" altLang="en-US" sz="2800" smtClean="0"/>
              <a:t>Finalizers have severe performance penalties</a:t>
            </a:r>
          </a:p>
          <a:p>
            <a:r>
              <a:rPr lang="en-US" altLang="en-US" sz="2800" smtClean="0"/>
              <a:t>Instead, provide explicit termination methods</a:t>
            </a:r>
          </a:p>
          <a:p>
            <a:pPr lvl="1"/>
            <a:r>
              <a:rPr lang="en-US" altLang="en-US" sz="2400" smtClean="0"/>
              <a:t>Sometimes requires “finalizer chaining”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Item 8: Code Example</a:t>
            </a:r>
          </a:p>
        </p:txBody>
      </p:sp>
      <p:sp>
        <p:nvSpPr>
          <p:cNvPr id="25603" name="Content Placeholder 2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// try-finally block guarantees execution of termination method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// termination method ensures resources are released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// Example resources:  database connections, threads, windows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Foo foo = new Foo();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try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   // Do what must be done with foo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} finally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  foo.terminate();  // Explicit termination method in Foo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Item 8: Finalizer chaining</a:t>
            </a:r>
          </a:p>
        </p:txBody>
      </p:sp>
      <p:sp>
        <p:nvSpPr>
          <p:cNvPr id="26627" name="Content Placeholder 2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// Manual finalizer chaining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// Only do this if you *have* to use the finalizer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@Override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protected void finalize() throws Throwable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  try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   .. . // Finalize subclass state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  } finally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     super.finalize();  // Note order of finalizer chaining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  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}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600" smtClean="0">
              <a:latin typeface="Courier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// Also consider “Finalizer Guardian” idiom for public, nonfinal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// classes.  The goal is to ensure that finalization takes place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// even if subclass finalizer fails to invoke super.finalize()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Item 9: Prefer try-with-resources to try-finally</a:t>
            </a:r>
          </a:p>
        </p:txBody>
      </p:sp>
      <p:sp>
        <p:nvSpPr>
          <p:cNvPr id="4" name="Content Placeholder 2"/>
          <p:cNvSpPr txBox="1">
            <a:spLocks noChangeArrowheads="1"/>
          </p:cNvSpPr>
          <p:nvPr/>
        </p:nvSpPr>
        <p:spPr>
          <a:xfrm>
            <a:off x="304800" y="2017713"/>
            <a:ext cx="8650288" cy="46116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800" kern="0" dirty="0" smtClean="0"/>
              <a:t>Java libraries include resources that manual closure by the client</a:t>
            </a:r>
          </a:p>
          <a:p>
            <a:pPr lvl="1">
              <a:defRPr/>
            </a:pPr>
            <a:r>
              <a:rPr lang="en-US" altLang="en-US" sz="2400" kern="0" dirty="0" smtClean="0"/>
              <a:t>Failure to do so has dire performance consequences</a:t>
            </a:r>
          </a:p>
          <a:p>
            <a:pPr lvl="1">
              <a:defRPr/>
            </a:pPr>
            <a:r>
              <a:rPr lang="en-US" altLang="en-US" sz="2400" kern="0" dirty="0" smtClean="0"/>
              <a:t>Common to do so: In 2007, 2/3 of close() in Java libraries were wrong!</a:t>
            </a:r>
          </a:p>
          <a:p>
            <a:pPr>
              <a:defRPr/>
            </a:pPr>
            <a:r>
              <a:rPr lang="en-US" altLang="en-US" sz="2800" kern="0" dirty="0" smtClean="0"/>
              <a:t>Take-away:  If you use these libraries, be sure to adopt Java </a:t>
            </a:r>
            <a:r>
              <a:rPr lang="en-US" altLang="en-US" sz="2800" kern="0" smtClean="0"/>
              <a:t>best practices</a:t>
            </a:r>
            <a:endParaRPr lang="en-US" altLang="en-US" sz="24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Item 1: Consider Static Factory Methods Instead of Constructors</a:t>
            </a:r>
          </a:p>
        </p:txBody>
      </p:sp>
      <p:sp>
        <p:nvSpPr>
          <p:cNvPr id="512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2017713"/>
            <a:ext cx="8497888" cy="4611687"/>
          </a:xfrm>
        </p:spPr>
        <p:txBody>
          <a:bodyPr/>
          <a:lstStyle/>
          <a:p>
            <a:r>
              <a:rPr lang="en-US" altLang="en-US" smtClean="0"/>
              <a:t>Constructor Calls vs Static Factory Method</a:t>
            </a:r>
          </a:p>
          <a:p>
            <a:pPr lvl="1"/>
            <a:r>
              <a:rPr lang="en-US" altLang="en-US" smtClean="0"/>
              <a:t>Alternate way to get an object</a:t>
            </a:r>
          </a:p>
          <a:p>
            <a:pPr lvl="1"/>
            <a:r>
              <a:rPr lang="en-US" altLang="en-US" smtClean="0"/>
              <a:t>Sometimes replaces constructors</a:t>
            </a:r>
          </a:p>
          <a:p>
            <a:pPr lvl="1"/>
            <a:r>
              <a:rPr lang="en-US" altLang="en-US" smtClean="0"/>
              <a:t>Sometimes augments constructors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// Simple example from Boolean class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public static Boolean valueOf (boolean b)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   return b ? Boolean.TRUE : Boolean.FALSE;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}</a:t>
            </a:r>
            <a:endParaRPr lang="en-US" altLang="en-US" sz="1600" smtClean="0"/>
          </a:p>
          <a:p>
            <a:pPr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Item 1: Advantages</a:t>
            </a:r>
          </a:p>
        </p:txBody>
      </p:sp>
      <p:sp>
        <p:nvSpPr>
          <p:cNvPr id="614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Unlike constructors, static factory methods </a:t>
            </a:r>
          </a:p>
          <a:p>
            <a:pPr lvl="1"/>
            <a:r>
              <a:rPr lang="en-US" altLang="en-US" dirty="0" smtClean="0"/>
              <a:t>Can have meaningful names</a:t>
            </a:r>
          </a:p>
          <a:p>
            <a:pPr lvl="1"/>
            <a:r>
              <a:rPr lang="en-US" altLang="en-US" dirty="0" smtClean="0"/>
              <a:t>Need not create new instances</a:t>
            </a:r>
          </a:p>
          <a:p>
            <a:pPr lvl="1"/>
            <a:r>
              <a:rPr lang="en-US" altLang="en-US" dirty="0" smtClean="0"/>
              <a:t>Can return any subtype of return type</a:t>
            </a:r>
          </a:p>
          <a:p>
            <a:pPr lvl="2"/>
            <a:r>
              <a:rPr lang="en-US" altLang="en-US" dirty="0" smtClean="0"/>
              <a:t>Reduces client dependency on specific class</a:t>
            </a:r>
          </a:p>
          <a:p>
            <a:pPr lvl="1"/>
            <a:r>
              <a:rPr lang="en-US" altLang="en-US" dirty="0" smtClean="0"/>
              <a:t>Class of returned object can vary from call to call as a function of the input parameters</a:t>
            </a:r>
          </a:p>
          <a:p>
            <a:pPr lvl="1"/>
            <a:r>
              <a:rPr lang="en-US" altLang="en-US" dirty="0" smtClean="0"/>
              <a:t>The class of the returned object need not exist when</a:t>
            </a:r>
            <a:r>
              <a:rPr lang="en-US" altLang="en-US" dirty="0"/>
              <a:t> </a:t>
            </a:r>
            <a:r>
              <a:rPr lang="en-US" altLang="en-US" dirty="0" smtClean="0"/>
              <a:t>the method is written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Advantage 1: Meaningful Names</a:t>
            </a:r>
          </a:p>
        </p:txBody>
      </p:sp>
      <p:sp>
        <p:nvSpPr>
          <p:cNvPr id="7171" name="Content Placeholder 2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sz="1600" smtClean="0">
              <a:latin typeface="Courier" pitchFamily="49" charset="0"/>
            </a:endParaRPr>
          </a:p>
          <a:p>
            <a:pPr marL="342900" lvl="1" indent="-342900">
              <a:buClr>
                <a:schemeClr val="folHlink"/>
              </a:buClr>
              <a:buSzPct val="60000"/>
            </a:pPr>
            <a:r>
              <a:rPr lang="en-US" altLang="en-US" smtClean="0"/>
              <a:t>Consider the constructor/factory pair: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// </a:t>
            </a: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Constructs a randomly generated positive BigInteger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that is probably prime, with the specified bitLength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// BigInteger (int bitLength, int certainty, Random rnd)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600" smtClean="0">
              <a:latin typeface="Courier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vs.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Returns a positive BigInteger that is probably prime,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// with the specified bitLength. </a:t>
            </a:r>
          </a:p>
          <a:p>
            <a:pPr marL="342900" lvl="2" indent="-342900">
              <a:buSzPct val="60000"/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" pitchFamily="49" charset="0"/>
              </a:rPr>
              <a:t>// BigInteger.probablePrime (int bitLength, Random rnd)</a:t>
            </a:r>
            <a:r>
              <a:rPr lang="en-US" altLang="en-US" smtClean="0"/>
              <a:t> </a:t>
            </a:r>
          </a:p>
          <a:p>
            <a:pPr marL="800100" lvl="3" indent="-342900">
              <a:buSzPct val="60000"/>
            </a:pPr>
            <a:r>
              <a:rPr lang="en-US" altLang="en-US" smtClean="0"/>
              <a:t>Note: The extra constructor argument avoids a clash with another constructor</a:t>
            </a:r>
          </a:p>
          <a:p>
            <a:pPr marL="800100" lvl="3" indent="-342900">
              <a:buSzPct val="60000"/>
            </a:pPr>
            <a:r>
              <a:rPr lang="en-US" altLang="en-US" smtClean="0"/>
              <a:t>Unique parameter lists on constructors are </a:t>
            </a:r>
            <a:r>
              <a:rPr lang="en-US" altLang="en-US" i="1" smtClean="0"/>
              <a:t>really</a:t>
            </a:r>
            <a:r>
              <a:rPr lang="en-US" altLang="en-US" smtClean="0"/>
              <a:t> restrictive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Advantage 2: Not Required To Create New Object</a:t>
            </a:r>
          </a:p>
        </p:txBody>
      </p:sp>
      <p:sp>
        <p:nvSpPr>
          <p:cNvPr id="8195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Instance-controlled classes can be useful</a:t>
            </a:r>
          </a:p>
          <a:p>
            <a:pPr lvl="1"/>
            <a:r>
              <a:rPr lang="en-US" altLang="en-US" smtClean="0"/>
              <a:t>Can avoid creating unnecessary duplicate objects</a:t>
            </a:r>
          </a:p>
          <a:p>
            <a:pPr lvl="2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Boolean.valueOf(boolean)</a:t>
            </a:r>
            <a:r>
              <a:rPr lang="en-US" altLang="en-US" smtClean="0"/>
              <a:t> is an example</a:t>
            </a:r>
          </a:p>
          <a:p>
            <a:pPr lvl="1"/>
            <a:r>
              <a:rPr lang="en-US" altLang="en-US" smtClean="0"/>
              <a:t>Can guarantee a “singleton” or “noninstatiable” object</a:t>
            </a:r>
          </a:p>
          <a:p>
            <a:pPr lvl="1"/>
            <a:r>
              <a:rPr lang="en-US" altLang="en-US" smtClean="0"/>
              <a:t>Can allow for very fast “equals” test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Advantage 3: Can Return Subtype of Return Type</a:t>
            </a:r>
          </a:p>
        </p:txBody>
      </p:sp>
      <p:sp>
        <p:nvSpPr>
          <p:cNvPr id="9219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763000" cy="4611688"/>
          </a:xfrm>
        </p:spPr>
        <p:txBody>
          <a:bodyPr/>
          <a:lstStyle/>
          <a:p>
            <a:r>
              <a:rPr lang="en-US" altLang="en-US" sz="2800" smtClean="0"/>
              <a:t>Consider the </a:t>
            </a:r>
            <a:r>
              <a:rPr lang="en-US" altLang="en-US" sz="2800" smtClean="0">
                <a:hlinkClick r:id="rId2"/>
              </a:rPr>
              <a:t>java.util.Collections</a:t>
            </a:r>
            <a:r>
              <a:rPr lang="en-US" altLang="en-US" sz="2800" smtClean="0"/>
              <a:t> class</a:t>
            </a:r>
          </a:p>
          <a:p>
            <a:pPr lvl="1"/>
            <a:r>
              <a:rPr lang="en-US" altLang="en-US" sz="2400" smtClean="0"/>
              <a:t>32 Convenience implementations of Collection </a:t>
            </a:r>
            <a:r>
              <a:rPr lang="en-US" altLang="en-US" sz="2400" i="1" smtClean="0"/>
              <a:t>interfaces</a:t>
            </a:r>
          </a:p>
          <a:p>
            <a:pPr lvl="2"/>
            <a:r>
              <a:rPr lang="en-US" altLang="en-US" smtClean="0"/>
              <a:t>All are static factory methods</a:t>
            </a:r>
          </a:p>
          <a:p>
            <a:pPr lvl="1"/>
            <a:r>
              <a:rPr lang="en-US" altLang="en-US" sz="2400" smtClean="0"/>
              <a:t>Interface return type vs. actual classes</a:t>
            </a:r>
          </a:p>
          <a:p>
            <a:r>
              <a:rPr lang="en-US" altLang="en-US" sz="2800" smtClean="0"/>
              <a:t>Static factory methods can hide multiple implementations</a:t>
            </a:r>
          </a:p>
          <a:p>
            <a:pPr lvl="1"/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java.util.EnumSet</a:t>
            </a:r>
            <a:r>
              <a:rPr lang="en-US" altLang="en-US" sz="2400" smtClean="0"/>
              <a:t> has two implementations</a:t>
            </a:r>
          </a:p>
          <a:p>
            <a:pPr lvl="1"/>
            <a:r>
              <a:rPr lang="en-US" altLang="en-US" sz="2400" smtClean="0"/>
              <a:t>Future release could easily change this</a:t>
            </a:r>
          </a:p>
          <a:p>
            <a:pPr lvl="1"/>
            <a:r>
              <a:rPr lang="en-US" altLang="en-US" sz="2400" smtClean="0"/>
              <a:t>Clients neither know nor care about actual type</a:t>
            </a:r>
          </a:p>
          <a:p>
            <a:pPr lvl="2"/>
            <a:r>
              <a:rPr lang="en-US" altLang="en-US" smtClean="0"/>
              <a:t>Reduce client dependencies!</a:t>
            </a:r>
          </a:p>
          <a:p>
            <a:pPr lvl="1"/>
            <a:endParaRPr lang="en-US" altLang="en-US" sz="2400" smtClean="0"/>
          </a:p>
          <a:p>
            <a:endParaRPr lang="en-US" altLang="en-US" smtClean="0"/>
          </a:p>
          <a:p>
            <a:pPr lvl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617538"/>
            <a:ext cx="8029575" cy="1143000"/>
          </a:xfrm>
        </p:spPr>
        <p:txBody>
          <a:bodyPr/>
          <a:lstStyle/>
          <a:p>
            <a:r>
              <a:rPr lang="en-US" altLang="en-US" sz="4000" smtClean="0"/>
              <a:t>Service Provider Factory Example</a:t>
            </a:r>
          </a:p>
        </p:txBody>
      </p:sp>
      <p:sp>
        <p:nvSpPr>
          <p:cNvPr id="10243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609600" y="1828800"/>
            <a:ext cx="85344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1200" b="1" smtClean="0">
                <a:latin typeface="Courier" pitchFamily="49" charset="0"/>
                <a:cs typeface="Courier New" panose="02070309020205020404" pitchFamily="49" charset="0"/>
              </a:rPr>
              <a:t>// Service interface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" pitchFamily="49" charset="0"/>
                <a:cs typeface="Courier New" panose="02070309020205020404" pitchFamily="49" charset="0"/>
              </a:rPr>
              <a:t>public interface Service { ... // Service-specific methods go here }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200" smtClean="0">
              <a:latin typeface="Courier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b="1" smtClean="0">
                <a:latin typeface="Courier" pitchFamily="49" charset="0"/>
                <a:cs typeface="Courier New" panose="02070309020205020404" pitchFamily="49" charset="0"/>
              </a:rPr>
              <a:t>// Service provider interface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" pitchFamily="49" charset="0"/>
                <a:cs typeface="Courier New" panose="02070309020205020404" pitchFamily="49" charset="0"/>
              </a:rPr>
              <a:t>public interface Provider { public Service newService(); 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" pitchFamily="49" charset="0"/>
                <a:cs typeface="Courier New" panose="02070309020205020404" pitchFamily="49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b="1" smtClean="0">
                <a:latin typeface="Courier" pitchFamily="49" charset="0"/>
                <a:cs typeface="Courier New" panose="02070309020205020404" pitchFamily="49" charset="0"/>
              </a:rPr>
              <a:t>// Noninstantiable class for service registration and access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" pitchFamily="49" charset="0"/>
                <a:cs typeface="Courier New" panose="02070309020205020404" pitchFamily="49" charset="0"/>
              </a:rPr>
              <a:t>public class Services {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" pitchFamily="49" charset="0"/>
                <a:cs typeface="Courier New" panose="02070309020205020404" pitchFamily="49" charset="0"/>
              </a:rPr>
              <a:t>   private Services() { } // Prevents instantiation (Item 4)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" pitchFamily="49" charset="0"/>
                <a:cs typeface="Courier New" panose="02070309020205020404" pitchFamily="49" charset="0"/>
              </a:rPr>
              <a:t>   private static final Map&lt;String, Provider&gt; providers =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" pitchFamily="49" charset="0"/>
                <a:cs typeface="Courier New" panose="02070309020205020404" pitchFamily="49" charset="0"/>
              </a:rPr>
              <a:t>      new ConcurrentHashMap&lt;String, Provider&gt;();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" pitchFamily="49" charset="0"/>
                <a:cs typeface="Courier New" panose="02070309020205020404" pitchFamily="49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b="1" smtClean="0">
                <a:latin typeface="Courier" pitchFamily="49" charset="0"/>
                <a:cs typeface="Courier New" panose="02070309020205020404" pitchFamily="49" charset="0"/>
              </a:rPr>
              <a:t>   // static Provider registration API – services may be added long after factory defined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" pitchFamily="49" charset="0"/>
                <a:cs typeface="Courier New" panose="02070309020205020404" pitchFamily="49" charset="0"/>
              </a:rPr>
              <a:t>   public static void registerProvider(String name, Provider p){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" pitchFamily="49" charset="0"/>
                <a:cs typeface="Courier New" panose="02070309020205020404" pitchFamily="49" charset="0"/>
              </a:rPr>
              <a:t>      providers.put(name, p); }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b="1" smtClean="0">
                <a:latin typeface="Courier" pitchFamily="49" charset="0"/>
                <a:cs typeface="Courier New" panose="02070309020205020404" pitchFamily="49" charset="0"/>
              </a:rPr>
              <a:t>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b="1" smtClean="0">
                <a:latin typeface="Courier" pitchFamily="49" charset="0"/>
                <a:cs typeface="Courier New" panose="02070309020205020404" pitchFamily="49" charset="0"/>
              </a:rPr>
              <a:t>   // static Service factory API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" pitchFamily="49" charset="0"/>
                <a:cs typeface="Courier New" panose="02070309020205020404" pitchFamily="49" charset="0"/>
              </a:rPr>
              <a:t>   public static Service getInstance(String name)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" pitchFamily="49" charset="0"/>
                <a:cs typeface="Courier New" panose="02070309020205020404" pitchFamily="49" charset="0"/>
              </a:rPr>
              <a:t>      Provider p = providers.get(name);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" pitchFamily="49" charset="0"/>
                <a:cs typeface="Courier New" panose="02070309020205020404" pitchFamily="49" charset="0"/>
              </a:rPr>
              <a:t>      if (p == null) throw new IllegalArgumentException("No provider named: " + name);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" pitchFamily="49" charset="0"/>
                <a:cs typeface="Courier New" panose="02070309020205020404" pitchFamily="49" charset="0"/>
              </a:rPr>
              <a:t>      return p.newService(); }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" pitchFamily="49" charset="0"/>
                <a:cs typeface="Courier New" panose="02070309020205020404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Item 1: Disadvantages of Static Factory Methods</a:t>
            </a:r>
          </a:p>
        </p:txBody>
      </p:sp>
      <p:sp>
        <p:nvSpPr>
          <p:cNvPr id="1229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228600" y="2017713"/>
            <a:ext cx="8726488" cy="4611687"/>
          </a:xfrm>
        </p:spPr>
        <p:txBody>
          <a:bodyPr/>
          <a:lstStyle/>
          <a:p>
            <a:r>
              <a:rPr lang="en-US" altLang="en-US" smtClean="0"/>
              <a:t>Subclassing impossible without constructors</a:t>
            </a:r>
          </a:p>
          <a:p>
            <a:pPr lvl="2"/>
            <a:r>
              <a:rPr lang="en-US" altLang="en-US" smtClean="0"/>
              <a:t>Arguably a blessing in disguise</a:t>
            </a:r>
          </a:p>
          <a:p>
            <a:r>
              <a:rPr lang="en-US" altLang="en-US" smtClean="0"/>
              <a:t>Naming conventions necessary</a:t>
            </a:r>
          </a:p>
          <a:p>
            <a:pPr lvl="2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lang="en-US" altLang="en-US" smtClean="0"/>
              <a:t> – effectively a type converter (also just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lang="en-US" altLang="en-US" smtClean="0"/>
              <a:t>)</a:t>
            </a:r>
          </a:p>
          <a:p>
            <a:pPr lvl="2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getInstance</a:t>
            </a:r>
            <a:r>
              <a:rPr lang="en-US" altLang="en-US" smtClean="0"/>
              <a:t> – return instance described by parameters</a:t>
            </a:r>
          </a:p>
          <a:p>
            <a:pPr lvl="2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newInstance</a:t>
            </a:r>
            <a:r>
              <a:rPr lang="en-US" altLang="en-US" smtClean="0"/>
              <a:t> – like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getInstance</a:t>
            </a:r>
            <a:r>
              <a:rPr lang="en-US" altLang="en-US" smtClean="0"/>
              <a:t>, but guarantees distinct object</a:t>
            </a:r>
          </a:p>
          <a:p>
            <a:pPr lvl="2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altLang="en-US" i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altLang="en-US" smtClean="0"/>
              <a:t> – like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getInstance</a:t>
            </a:r>
            <a:r>
              <a:rPr lang="en-US" altLang="en-US" smtClean="0"/>
              <a:t>, but converts type</a:t>
            </a:r>
          </a:p>
          <a:p>
            <a:pPr lvl="2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en-US" i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altLang="en-US" smtClean="0"/>
              <a:t> – like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newInstance</a:t>
            </a:r>
            <a:r>
              <a:rPr lang="en-US" altLang="en-US" smtClean="0"/>
              <a:t>, but converts type</a:t>
            </a:r>
          </a:p>
          <a:p>
            <a:pPr lvl="3"/>
            <a:endParaRPr lang="en-US" altLang="en-US" smtClean="0"/>
          </a:p>
          <a:p>
            <a:pPr lvl="3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5604</TotalTime>
  <Words>1719</Words>
  <Application>Microsoft Office PowerPoint</Application>
  <PresentationFormat>On-screen Show (4:3)</PresentationFormat>
  <Paragraphs>262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Courier</vt:lpstr>
      <vt:lpstr>Courier New</vt:lpstr>
      <vt:lpstr>Tahoma</vt:lpstr>
      <vt:lpstr>Wingdings</vt:lpstr>
      <vt:lpstr>Blends</vt:lpstr>
      <vt:lpstr>Effective Java: 3rd Edition Creating and Destroying Objects</vt:lpstr>
      <vt:lpstr>Agenda</vt:lpstr>
      <vt:lpstr>Item 1: Consider Static Factory Methods Instead of Constructors</vt:lpstr>
      <vt:lpstr>Item 1: Advantages</vt:lpstr>
      <vt:lpstr>Advantage 1: Meaningful Names</vt:lpstr>
      <vt:lpstr>Advantage 2: Not Required To Create New Object</vt:lpstr>
      <vt:lpstr>Advantage 3: Can Return Subtype of Return Type</vt:lpstr>
      <vt:lpstr>Service Provider Factory Example</vt:lpstr>
      <vt:lpstr>Item 1: Disadvantages of Static Factory Methods</vt:lpstr>
      <vt:lpstr>Item 2: Consider a Builder vs. Many Constructor Parameters</vt:lpstr>
      <vt:lpstr>Item 3: Enforce Singleton Property</vt:lpstr>
      <vt:lpstr>Item 3: Code Example</vt:lpstr>
      <vt:lpstr>Item 4: Enforce Noninstantiability With a Private Constructor</vt:lpstr>
      <vt:lpstr>Item 4: Code Example</vt:lpstr>
      <vt:lpstr>Item 5: Prefer Dependency Injection to Hardwiring Resources</vt:lpstr>
      <vt:lpstr>Item 6: Avoid Creating Unnecessary Objects</vt:lpstr>
      <vt:lpstr>Item 6: Code Example</vt:lpstr>
      <vt:lpstr>Item 6: Code Example Fixed</vt:lpstr>
      <vt:lpstr>Item 6: Autoboxing Overhead</vt:lpstr>
      <vt:lpstr>Item 7: Eliminate Obsolete Object References</vt:lpstr>
      <vt:lpstr>Item 8: Avoid Finalizers and cleaners</vt:lpstr>
      <vt:lpstr>Item 8: Code Example</vt:lpstr>
      <vt:lpstr>Item 8: Finalizer chaining</vt:lpstr>
      <vt:lpstr>Item 9: Prefer try-with-resources to try-finally</vt:lpstr>
    </vt:vector>
  </TitlesOfParts>
  <Company>Abridge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INFS 501 Discrete Mathematics</dc:title>
  <dc:creator>Richard Bechtold</dc:creator>
  <cp:lastModifiedBy>Paul Ammann</cp:lastModifiedBy>
  <cp:revision>199</cp:revision>
  <dcterms:created xsi:type="dcterms:W3CDTF">2002-01-19T18:08:50Z</dcterms:created>
  <dcterms:modified xsi:type="dcterms:W3CDTF">2019-10-17T12:54:09Z</dcterms:modified>
</cp:coreProperties>
</file>