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323" r:id="rId3"/>
    <p:sldId id="339" r:id="rId4"/>
    <p:sldId id="340" r:id="rId5"/>
    <p:sldId id="341" r:id="rId6"/>
    <p:sldId id="342" r:id="rId7"/>
    <p:sldId id="338" r:id="rId8"/>
    <p:sldId id="343" r:id="rId9"/>
    <p:sldId id="344" r:id="rId10"/>
    <p:sldId id="346" r:id="rId11"/>
    <p:sldId id="347" r:id="rId12"/>
    <p:sldId id="348" r:id="rId13"/>
    <p:sldId id="336" r:id="rId14"/>
    <p:sldId id="349" r:id="rId15"/>
    <p:sldId id="350" r:id="rId16"/>
    <p:sldId id="352" r:id="rId17"/>
    <p:sldId id="351" r:id="rId18"/>
    <p:sldId id="335" r:id="rId19"/>
    <p:sldId id="353" r:id="rId20"/>
    <p:sldId id="354" r:id="rId21"/>
    <p:sldId id="355" r:id="rId22"/>
    <p:sldId id="356" r:id="rId23"/>
    <p:sldId id="357" r:id="rId24"/>
    <p:sldId id="334" r:id="rId25"/>
    <p:sldId id="325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0000CC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8" d="100"/>
          <a:sy n="108" d="100"/>
        </p:scale>
        <p:origin x="-6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28" y="93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0CED578E-20AF-4F8E-8E7F-6D0D88BED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4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A9C82120-8530-4102-8569-5C63936FD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70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DCB8836-DB77-484D-89F3-DB039CB74234}" type="slidenum">
              <a:rPr lang="en-US" smtClean="0"/>
              <a:pPr defTabSz="922338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F6A44D0C-99CD-42B8-AB6E-2E83566D72F5}" type="slidenum">
              <a:rPr lang="en-US" smtClean="0"/>
              <a:pPr defTabSz="922338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FC0FCBAE-9CA4-4A03-AFF7-5647735560BF}" type="slidenum">
              <a:rPr lang="en-US" smtClean="0"/>
              <a:pPr defTabSz="922338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4739832-C6F6-4597-8FC1-67C449B2B7C6}" type="slidenum">
              <a:rPr lang="en-US" smtClean="0"/>
              <a:pPr defTabSz="922338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9FAA4-9A3B-4101-A107-82A3B2BE4EE8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1265-A924-4CFC-9009-1EE010045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F466-865D-4237-AE36-8609751ABFC9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222D3-3217-4B7F-8D23-955C2D099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E98B5-9C38-47A8-83FE-013D7AC35CFD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B75EE-03F3-479A-A9C6-EBE52FAFE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47E98CB1-7A26-4336-8F0D-1245B79CB3E6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DE50B2E-874A-497B-BA44-EF86C9322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F52909E-CFB2-4EDF-BD59-697447D603FB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7EAFE2C-84EE-473C-872D-FEB251D34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7072A307-66F9-488F-ADA6-F0B90F3EC207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09706076-6352-4CEA-982A-9F1FBCC79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CA6DADB-DAB5-4DD6-B6F8-0CDA1BE6A972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18E1EBF-A8EF-4097-BCF4-CC623A84F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770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B5A552E2-F06A-4956-B463-64F3891AB48F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770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CE6A827-CD0F-4F8E-9951-68E4EE0C4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78449F0-57F0-4CDD-A6F0-00A1B677BE02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7BCBBD6-ABB8-4CE4-9DDF-13E5E9BD4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33003-0B4E-4B37-823C-136645626345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3421-5EF0-4DA9-966A-9AB570A24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00E9-FA42-4BA6-9962-49A3E7439841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5D33-56AB-4F60-96F1-6701D2FB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143000"/>
            <a:ext cx="8991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10F19C82-0FD7-4709-81E4-7E829A7A9A71}" type="datetime1">
              <a:rPr lang="en-US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 Offutt , 2001-2007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66FCF1CE-FFFE-44C5-80E0-19A84CD0C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Test Driven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Lasse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Koskela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Chapter 2: Beginning TDD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667000"/>
            <a:ext cx="7086600" cy="2590800"/>
          </a:xfrm>
          <a:noFill/>
        </p:spPr>
        <p:txBody>
          <a:bodyPr/>
          <a:lstStyle/>
          <a:p>
            <a:r>
              <a:rPr lang="en-US" sz="2400" b="1" dirty="0" smtClean="0"/>
              <a:t>Paul </a:t>
            </a:r>
            <a:r>
              <a:rPr lang="en-US" sz="2400" b="1" dirty="0" err="1" smtClean="0"/>
              <a:t>Ammann</a:t>
            </a:r>
            <a:endParaRPr lang="en-US" sz="2400" b="1" dirty="0" smtClean="0"/>
          </a:p>
          <a:p>
            <a:endParaRPr lang="en-US" sz="1600" b="1" dirty="0" smtClean="0"/>
          </a:p>
          <a:p>
            <a:pPr>
              <a:spcBef>
                <a:spcPct val="0"/>
              </a:spcBef>
            </a:pPr>
            <a:r>
              <a:rPr lang="en-US" sz="2400" b="1" dirty="0" smtClean="0"/>
              <a:t>http://cs.gmu.edu/~pammann/</a:t>
            </a:r>
          </a:p>
          <a:p>
            <a:endParaRPr lang="en-US" sz="1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Test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4953000"/>
          </a:xfrm>
        </p:spPr>
        <p:txBody>
          <a:bodyPr/>
          <a:lstStyle/>
          <a:p>
            <a:r>
              <a:rPr lang="en-US" dirty="0" smtClean="0"/>
              <a:t>Purpose of 2</a:t>
            </a:r>
            <a:r>
              <a:rPr lang="en-US" baseline="30000" dirty="0" smtClean="0"/>
              <a:t>nd</a:t>
            </a:r>
            <a:r>
              <a:rPr lang="en-US" dirty="0" smtClean="0"/>
              <a:t> Test (Listing 2.7) is to Drive Out Hard Coding of Variable’s Value</a:t>
            </a:r>
          </a:p>
          <a:p>
            <a:r>
              <a:rPr lang="en-US" dirty="0" err="1" smtClean="0"/>
              <a:t>Koskela</a:t>
            </a:r>
            <a:r>
              <a:rPr lang="en-US" dirty="0" smtClean="0"/>
              <a:t> Refers To Technique as Triangulation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AutoShape 2" descr="http://proquest.safaribooksonline.com/getfile?item=NDVhOGc2cjkzYS9kY3RzbS9nL2U5cjFwaTgyOTczZjZwaHNnZjUvMGkxaWlnYz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52674"/>
            <a:ext cx="7315200" cy="330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Test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4953000"/>
          </a:xfrm>
        </p:spPr>
        <p:txBody>
          <a:bodyPr/>
          <a:lstStyle/>
          <a:p>
            <a:r>
              <a:rPr lang="en-US" dirty="0" smtClean="0"/>
              <a:t>Revised Code (Listing 2.8) on Page 57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Template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variableValue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Template(String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set(String variable, String value)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this.variableValue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evaluate()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 "Hello, "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1884026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Test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4953000"/>
          </a:xfrm>
        </p:spPr>
        <p:txBody>
          <a:bodyPr/>
          <a:lstStyle/>
          <a:p>
            <a:r>
              <a:rPr lang="en-US" dirty="0" smtClean="0"/>
              <a:t>Note Revisions To Junit in Listing 2.9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21" y="1447800"/>
            <a:ext cx="8164286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210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Breadth-First, Depth-First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4876800"/>
          </a:xfrm>
        </p:spPr>
        <p:txBody>
          <a:bodyPr/>
          <a:lstStyle/>
          <a:p>
            <a:r>
              <a:rPr lang="en-US" dirty="0" smtClean="0"/>
              <a:t>What To Do With a “Hard” Red Bar?</a:t>
            </a:r>
          </a:p>
          <a:p>
            <a:pPr lvl="1"/>
            <a:r>
              <a:rPr lang="en-US" dirty="0" smtClean="0"/>
              <a:t>Issue is What To Fake Vs. What To Build</a:t>
            </a:r>
          </a:p>
          <a:p>
            <a:r>
              <a:rPr lang="en-US" dirty="0" smtClean="0"/>
              <a:t>“Faking” Is An Accepted Part Of TDD</a:t>
            </a:r>
          </a:p>
          <a:p>
            <a:pPr lvl="1"/>
            <a:r>
              <a:rPr lang="en-US" dirty="0" smtClean="0"/>
              <a:t>Really, It Means “Deferring A Design Decision”</a:t>
            </a:r>
          </a:p>
          <a:p>
            <a:r>
              <a:rPr lang="en-US" dirty="0" smtClean="0"/>
              <a:t>Depth First Means Supply Detailed Functionality</a:t>
            </a:r>
          </a:p>
          <a:p>
            <a:r>
              <a:rPr lang="en-US" dirty="0" smtClean="0"/>
              <a:t>Breadth First Means Covering End-To-End Functionality (Even If Some Is Faked)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001000" cy="838200"/>
          </a:xfrm>
        </p:spPr>
        <p:txBody>
          <a:bodyPr/>
          <a:lstStyle/>
          <a:p>
            <a:r>
              <a:rPr lang="en-US" dirty="0" smtClean="0"/>
              <a:t>Handling Variables as Variables: Listing </a:t>
            </a:r>
            <a:r>
              <a:rPr lang="en-US" dirty="0" smtClean="0"/>
              <a:t>2.10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6538" y="1219200"/>
            <a:ext cx="8991600" cy="4876800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Template {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variableValue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templateText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Template(String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this.templateText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templateText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set(String variable, String value)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this.variableValue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String evaluate()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templateText.replaceAll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("\\$\\{name\\}",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18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Variables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4876800"/>
          </a:xfrm>
        </p:spPr>
        <p:txBody>
          <a:bodyPr/>
          <a:lstStyle/>
          <a:p>
            <a:r>
              <a:rPr lang="en-US" dirty="0" smtClean="0"/>
              <a:t>Test (page 60)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multipleVariables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Template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Template("${one}, ${two}, ${three}");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("one", "1");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("two", "2");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("three", "3");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("1, 2, 3",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template.evaluate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38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Variables: Solution (2.11)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199"/>
            <a:ext cx="7086600" cy="55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795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 Case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4876800"/>
          </a:xfrm>
        </p:spPr>
        <p:txBody>
          <a:bodyPr/>
          <a:lstStyle/>
          <a:p>
            <a:r>
              <a:rPr lang="en-US" dirty="0" smtClean="0"/>
              <a:t>Special Case Test page </a:t>
            </a:r>
            <a:r>
              <a:rPr lang="en-US" dirty="0" smtClean="0"/>
              <a:t>62</a:t>
            </a:r>
          </a:p>
          <a:p>
            <a:r>
              <a:rPr lang="en-US" dirty="0" smtClean="0"/>
              <a:t>This test passes for free!</a:t>
            </a:r>
            <a:endParaRPr lang="en-US" dirty="0" smtClean="0"/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unknownVariablesAreIgnored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Template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Template("Hello, ${name}");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"Reader");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doesnotexist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"Hi");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("Hello, Reader",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template.evaluate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404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Not Forget To </a:t>
            </a:r>
            <a:r>
              <a:rPr lang="en-US" dirty="0" err="1" smtClean="0"/>
              <a:t>Refactor</a:t>
            </a:r>
            <a:endParaRPr lang="en-US" dirty="0" smtClean="0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r>
              <a:rPr lang="en-US" dirty="0" smtClean="0"/>
              <a:t>Refactoring Applies To</a:t>
            </a:r>
          </a:p>
          <a:p>
            <a:pPr lvl="1"/>
            <a:r>
              <a:rPr lang="en-US" dirty="0" smtClean="0"/>
              <a:t>Code, and</a:t>
            </a:r>
          </a:p>
          <a:p>
            <a:pPr lvl="1"/>
            <a:r>
              <a:rPr lang="en-US" dirty="0" smtClean="0"/>
              <a:t>Test Code</a:t>
            </a:r>
          </a:p>
          <a:p>
            <a:r>
              <a:rPr lang="en-US" dirty="0" smtClean="0"/>
              <a:t>Compare Listing 2.12 with </a:t>
            </a:r>
            <a:r>
              <a:rPr lang="en-US" dirty="0" err="1" smtClean="0"/>
              <a:t>Refactored</a:t>
            </a:r>
            <a:r>
              <a:rPr lang="en-US" dirty="0" smtClean="0"/>
              <a:t> Listing 2.13</a:t>
            </a:r>
          </a:p>
          <a:p>
            <a:r>
              <a:rPr lang="en-US" dirty="0" smtClean="0"/>
              <a:t>Note Use of Fixtures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dirty="0" smtClean="0"/>
              <a:t>Listing 2.12:  Ugly</a:t>
            </a:r>
            <a:endParaRPr lang="en-US" dirty="0" smtClean="0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610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oneVariable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Template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Template("Hello, ${name}");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"Reader");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("Hello, Reader",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template.evaluate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differentTemplate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template = new Template("Hi, ${name}");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"someone else");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("Hi, someone else",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template.evaluate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multipleVariables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Template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Template("${one}, ${two}, ${three}");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("one", "1");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("two", "2");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("three", "3");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("1, 2, 3",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template.evaluate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unknownVariablesAreIgnored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Template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Template("Hello, ${name}");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"Reader");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doesnotexist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"Hi");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("Hello, Reader",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template.evaluate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52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65C96D-BF5D-42DA-916A-7C2A8307D2C4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82220-D2B7-4189-A71A-259568D030C5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434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434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3657600"/>
          </a:xfrm>
        </p:spPr>
        <p:txBody>
          <a:bodyPr/>
          <a:lstStyle/>
          <a:p>
            <a:r>
              <a:rPr lang="en-US" sz="2400" dirty="0" smtClean="0"/>
              <a:t>From Requirements to Tests</a:t>
            </a:r>
          </a:p>
          <a:p>
            <a:r>
              <a:rPr lang="en-US" sz="2400" dirty="0" smtClean="0"/>
              <a:t>Choosing the First Test</a:t>
            </a:r>
          </a:p>
          <a:p>
            <a:r>
              <a:rPr lang="en-US" sz="2400" dirty="0" smtClean="0"/>
              <a:t>Breadth-first, Depth-first</a:t>
            </a:r>
          </a:p>
          <a:p>
            <a:r>
              <a:rPr lang="en-US" sz="2400" dirty="0" smtClean="0"/>
              <a:t>Let’s Not Forget to </a:t>
            </a:r>
            <a:r>
              <a:rPr lang="en-US" sz="2400" dirty="0" err="1" smtClean="0"/>
              <a:t>Refactor</a:t>
            </a:r>
            <a:endParaRPr lang="en-US" sz="2400" dirty="0" smtClean="0"/>
          </a:p>
          <a:p>
            <a:r>
              <a:rPr lang="en-US" sz="2400" dirty="0" smtClean="0"/>
              <a:t>Adding a Bit of Error Handling</a:t>
            </a:r>
          </a:p>
          <a:p>
            <a:r>
              <a:rPr lang="en-US" sz="2400" dirty="0" smtClean="0"/>
              <a:t>Loose Ends on the Test List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4342" name="Text Box 1028"/>
          <p:cNvSpPr txBox="1">
            <a:spLocks noChangeArrowheads="1"/>
          </p:cNvSpPr>
          <p:nvPr/>
        </p:nvSpPr>
        <p:spPr bwMode="auto">
          <a:xfrm>
            <a:off x="304800" y="5181600"/>
            <a:ext cx="8534400" cy="954107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Experience is a hard teacher because she gives the test first, the lesson afterward.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dirty="0" smtClean="0"/>
              <a:t>Listing 2.13: Test Code is Still Code!</a:t>
            </a:r>
            <a:endParaRPr lang="en-US" dirty="0" smtClean="0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610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6248400" cy="556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653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Bit Of Error Handling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r>
              <a:rPr lang="en-US" dirty="0" smtClean="0"/>
              <a:t>Adding Exception Test Listing 2.14</a:t>
            </a:r>
          </a:p>
          <a:p>
            <a:pPr lvl="1"/>
            <a:r>
              <a:rPr lang="en-US" dirty="0" smtClean="0"/>
              <a:t>Note Different Approaches To Testing Exceptions</a:t>
            </a:r>
          </a:p>
          <a:p>
            <a:pPr lvl="2"/>
            <a:r>
              <a:rPr lang="en-US" dirty="0" smtClean="0"/>
              <a:t>try/catch block with fail() vs. @Test(expected= </a:t>
            </a:r>
            <a:r>
              <a:rPr lang="en-US" dirty="0" smtClean="0"/>
              <a:t>…)</a:t>
            </a:r>
          </a:p>
          <a:p>
            <a:pPr lvl="1"/>
            <a:r>
              <a:rPr lang="en-US" dirty="0" smtClean="0"/>
              <a:t>Note Home Grown Exception</a:t>
            </a:r>
          </a:p>
          <a:p>
            <a:pPr lvl="2"/>
            <a:r>
              <a:rPr lang="en-US" dirty="0" smtClean="0"/>
              <a:t>Generally not recommended</a:t>
            </a:r>
            <a:endParaRPr lang="en-US" dirty="0" smtClean="0"/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missingValueRaisesException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new Template("${foo}").evaluate();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fail("evaluate() should throw an exception if "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+ "a variable was left without a value!");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MissingValueException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expected)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82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153400" cy="838200"/>
          </a:xfrm>
        </p:spPr>
        <p:txBody>
          <a:bodyPr/>
          <a:lstStyle/>
          <a:p>
            <a:r>
              <a:rPr lang="en-US" dirty="0" smtClean="0"/>
              <a:t>Corresponding Code: Listings 2.15, 2:16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1"/>
            <a:ext cx="590855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369470"/>
            <a:ext cx="5832357" cy="292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260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153400" cy="838200"/>
          </a:xfrm>
        </p:spPr>
        <p:txBody>
          <a:bodyPr/>
          <a:lstStyle/>
          <a:p>
            <a:r>
              <a:rPr lang="en-US" dirty="0" smtClean="0"/>
              <a:t>More Refactoring: Listing 2:17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914400"/>
            <a:ext cx="724018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819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838200"/>
          </a:xfrm>
        </p:spPr>
        <p:txBody>
          <a:bodyPr/>
          <a:lstStyle/>
          <a:p>
            <a:r>
              <a:rPr lang="en-US" dirty="0" smtClean="0"/>
              <a:t>Exceptions With Diagnostics: Listing 2:18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896112"/>
            <a:ext cx="7225553" cy="245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3657600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java.util.regex.Pattern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java.util.regex.Matcher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checkForMissingValues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result)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Matcher m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Pattern.compile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("\\$\\{.+\\}").matcher(result);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m.find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throw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MissingValueException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("No value for "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m.group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AEAD1B-296D-4919-A564-83B18A69E5CB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1FAEA-FB61-49EA-83B9-B0A89AFA292A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Loose Ends On The Test List</a:t>
            </a:r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4953000"/>
          </a:xfrm>
        </p:spPr>
        <p:txBody>
          <a:bodyPr/>
          <a:lstStyle/>
          <a:p>
            <a:r>
              <a:rPr lang="en-US" dirty="0" smtClean="0"/>
              <a:t>Performance?  Add a Test</a:t>
            </a:r>
            <a:endParaRPr lang="en-US" dirty="0"/>
          </a:p>
          <a:p>
            <a:pPr lvl="1"/>
            <a:r>
              <a:rPr lang="en-US" dirty="0" smtClean="0"/>
              <a:t>Listing 2.19 (not shown in slides)</a:t>
            </a:r>
            <a:endParaRPr lang="en-US" dirty="0" smtClean="0"/>
          </a:p>
          <a:p>
            <a:r>
              <a:rPr lang="en-US" dirty="0" smtClean="0"/>
              <a:t>Finally, A Test That Dooms Current </a:t>
            </a:r>
            <a:r>
              <a:rPr lang="en-US" dirty="0" smtClean="0"/>
              <a:t>Implementation</a:t>
            </a:r>
            <a:endParaRPr lang="en-US" dirty="0"/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variablesGetProcessedJustOnce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throws Exception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("one", "${one}");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("two", "${three}");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("three", "${two}");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assertTemplateEvaluatesTo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("${one}, ${three}, ${two}");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r>
              <a:rPr lang="en-US" dirty="0" smtClean="0"/>
              <a:t>Next </a:t>
            </a:r>
            <a:r>
              <a:rPr lang="en-US" smtClean="0"/>
              <a:t>Chapter Addresses </a:t>
            </a:r>
            <a:r>
              <a:rPr lang="en-US" dirty="0" smtClean="0"/>
              <a:t>This “Major” Change</a:t>
            </a:r>
          </a:p>
          <a:p>
            <a:pPr lvl="2"/>
            <a:r>
              <a:rPr lang="en-US" dirty="0" smtClean="0"/>
              <a:t>Notion of “Spikes”</a:t>
            </a:r>
          </a:p>
        </p:txBody>
      </p:sp>
      <p:sp>
        <p:nvSpPr>
          <p:cNvPr id="16390" name="Text Box 1028"/>
          <p:cNvSpPr txBox="1">
            <a:spLocks noChangeArrowheads="1"/>
          </p:cNvSpPr>
          <p:nvPr/>
        </p:nvSpPr>
        <p:spPr bwMode="auto">
          <a:xfrm>
            <a:off x="228600" y="5867400"/>
            <a:ext cx="8763000" cy="523220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So Far, “Easy” TDD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From Requirements To Tests:  </a:t>
            </a:r>
            <a:br>
              <a:rPr lang="en-US" dirty="0" smtClean="0"/>
            </a:br>
            <a:r>
              <a:rPr lang="en-US" dirty="0" smtClean="0"/>
              <a:t>Template System Example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46087"/>
          </a:xfrm>
        </p:spPr>
        <p:txBody>
          <a:bodyPr/>
          <a:lstStyle/>
          <a:p>
            <a:r>
              <a:rPr lang="en-US" dirty="0" smtClean="0"/>
              <a:t>Template System as Tasks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a regular expression for identifying variables from the template</a:t>
            </a:r>
          </a:p>
          <a:p>
            <a:r>
              <a:rPr lang="en-US" dirty="0" smtClean="0"/>
              <a:t>Implement a template parser that uses the </a:t>
            </a:r>
            <a:r>
              <a:rPr lang="en-US" dirty="0" err="1" smtClean="0"/>
              <a:t>regex</a:t>
            </a:r>
            <a:endParaRPr lang="en-US" dirty="0" smtClean="0"/>
          </a:p>
          <a:p>
            <a:r>
              <a:rPr lang="en-US" dirty="0" smtClean="0"/>
              <a:t>Implement template engine that provides public API and uses parser internally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69887"/>
          </a:xfrm>
        </p:spPr>
        <p:txBody>
          <a:bodyPr/>
          <a:lstStyle/>
          <a:p>
            <a:r>
              <a:rPr lang="en-US" dirty="0" smtClean="0"/>
              <a:t>Template System as Tests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Template without any variables renders as is</a:t>
            </a:r>
          </a:p>
          <a:p>
            <a:r>
              <a:rPr lang="en-US" dirty="0" smtClean="0"/>
              <a:t>Template with one variable is rendered with variable replace by value</a:t>
            </a:r>
          </a:p>
          <a:p>
            <a:r>
              <a:rPr lang="en-US" dirty="0" smtClean="0"/>
              <a:t>Template with multiple variables is rendered with each variable replace by appropriate value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E98CB1-7A26-4336-8F0D-1245B79CB3E6}" type="datetime1">
              <a:rPr lang="en-US" smtClean="0"/>
              <a:pPr>
                <a:defRPr/>
              </a:pPr>
              <a:t>2/10/2015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50B2E-874A-497B-BA44-EF86C9322F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Text Box 1028"/>
          <p:cNvSpPr txBox="1">
            <a:spLocks noChangeArrowheads="1"/>
          </p:cNvSpPr>
          <p:nvPr/>
        </p:nvSpPr>
        <p:spPr bwMode="auto">
          <a:xfrm>
            <a:off x="533400" y="6172200"/>
            <a:ext cx="8153400" cy="5238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Which Approach Do You Find More Natural?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Good Tests Made Of?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r>
              <a:rPr lang="en-US" dirty="0" smtClean="0"/>
              <a:t>A Good Test Is Atomic</a:t>
            </a:r>
          </a:p>
          <a:p>
            <a:pPr lvl="1"/>
            <a:r>
              <a:rPr lang="en-US" dirty="0" smtClean="0"/>
              <a:t>Keeps Things Focused</a:t>
            </a:r>
          </a:p>
          <a:p>
            <a:r>
              <a:rPr lang="en-US" dirty="0" smtClean="0"/>
              <a:t>A Good Test Is Isolated</a:t>
            </a:r>
          </a:p>
          <a:p>
            <a:pPr lvl="1"/>
            <a:r>
              <a:rPr lang="en-US" dirty="0" smtClean="0"/>
              <a:t>Doesn’t Depend On Other Tests</a:t>
            </a:r>
          </a:p>
        </p:txBody>
      </p:sp>
      <p:sp>
        <p:nvSpPr>
          <p:cNvPr id="15366" name="Text Box 1028"/>
          <p:cNvSpPr txBox="1">
            <a:spLocks noChangeArrowheads="1"/>
          </p:cNvSpPr>
          <p:nvPr/>
        </p:nvSpPr>
        <p:spPr bwMode="auto">
          <a:xfrm>
            <a:off x="533400" y="5867400"/>
            <a:ext cx="8153400" cy="5238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Lots of Other Desirable Properties Of Tests…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By Intention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r>
              <a:rPr lang="en-US" dirty="0" smtClean="0"/>
              <a:t>Given an Initial Set Of Tests</a:t>
            </a:r>
          </a:p>
          <a:p>
            <a:pPr lvl="1"/>
            <a:r>
              <a:rPr lang="en-US" dirty="0" smtClean="0"/>
              <a:t>Pick One</a:t>
            </a:r>
          </a:p>
          <a:p>
            <a:pPr lvl="1"/>
            <a:r>
              <a:rPr lang="en-US" dirty="0" smtClean="0"/>
              <a:t>Goal:  Most Progress With Least Effort</a:t>
            </a:r>
          </a:p>
          <a:p>
            <a:r>
              <a:rPr lang="en-US" dirty="0" smtClean="0"/>
              <a:t>Next, Write Test Code</a:t>
            </a:r>
          </a:p>
          <a:p>
            <a:pPr lvl="1"/>
            <a:r>
              <a:rPr lang="en-US" dirty="0" smtClean="0"/>
              <a:t>Wait!  Code Won’t Compile!</a:t>
            </a:r>
          </a:p>
          <a:p>
            <a:pPr lvl="2"/>
            <a:r>
              <a:rPr lang="en-US" dirty="0" smtClean="0"/>
              <a:t>Simply Imagine Code Exists</a:t>
            </a:r>
          </a:p>
          <a:p>
            <a:pPr lvl="2"/>
            <a:r>
              <a:rPr lang="en-US" dirty="0" smtClean="0"/>
              <a:t>Use Most Natural Expression For Call</a:t>
            </a:r>
          </a:p>
          <a:p>
            <a:r>
              <a:rPr lang="en-US" dirty="0" smtClean="0"/>
              <a:t>Benefit of Programming By Intention</a:t>
            </a:r>
          </a:p>
          <a:p>
            <a:pPr lvl="1"/>
            <a:r>
              <a:rPr lang="en-US" dirty="0" smtClean="0"/>
              <a:t>Focus on What We COULD Have</a:t>
            </a:r>
          </a:p>
          <a:p>
            <a:pPr lvl="2"/>
            <a:r>
              <a:rPr lang="en-US" dirty="0" smtClean="0"/>
              <a:t>Instead of What We DO Have</a:t>
            </a:r>
          </a:p>
        </p:txBody>
      </p:sp>
      <p:sp>
        <p:nvSpPr>
          <p:cNvPr id="15366" name="Text Box 1028"/>
          <p:cNvSpPr txBox="1">
            <a:spLocks noChangeArrowheads="1"/>
          </p:cNvSpPr>
          <p:nvPr/>
        </p:nvSpPr>
        <p:spPr bwMode="auto">
          <a:xfrm>
            <a:off x="533400" y="5867400"/>
            <a:ext cx="8153400" cy="5238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Incremental API Design From The Client Perspective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First Test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4953000"/>
          </a:xfrm>
        </p:spPr>
        <p:txBody>
          <a:bodyPr/>
          <a:lstStyle/>
          <a:p>
            <a:r>
              <a:rPr lang="en-US" dirty="0" smtClean="0"/>
              <a:t>Some Detailed Requirements:</a:t>
            </a:r>
          </a:p>
          <a:p>
            <a:pPr lvl="1"/>
            <a:r>
              <a:rPr lang="en-US" dirty="0" smtClean="0"/>
              <a:t>System replaces variable placeholders like ${</a:t>
            </a:r>
            <a:r>
              <a:rPr lang="en-US" dirty="0" err="1" smtClean="0"/>
              <a:t>firstname</a:t>
            </a:r>
            <a:r>
              <a:rPr lang="en-US" dirty="0" smtClean="0"/>
              <a:t>} in template with values provided at runtime</a:t>
            </a:r>
          </a:p>
          <a:p>
            <a:pPr lvl="1"/>
            <a:r>
              <a:rPr lang="en-US" dirty="0" smtClean="0"/>
              <a:t>Attempt to send template with undefined variables raises error</a:t>
            </a:r>
          </a:p>
          <a:p>
            <a:pPr lvl="1"/>
            <a:r>
              <a:rPr lang="en-US" dirty="0" smtClean="0"/>
              <a:t>System ignores variables that aren’t in the template</a:t>
            </a:r>
          </a:p>
          <a:p>
            <a:r>
              <a:rPr lang="en-US" dirty="0" smtClean="0"/>
              <a:t>Some Corresponding Tests</a:t>
            </a:r>
          </a:p>
          <a:p>
            <a:pPr lvl="1"/>
            <a:r>
              <a:rPr lang="en-US" dirty="0" smtClean="0"/>
              <a:t>Evaluating template “Hello, ${name}” with value Reader results in “Hello, Reader”</a:t>
            </a:r>
          </a:p>
          <a:p>
            <a:pPr lvl="1"/>
            <a:r>
              <a:rPr lang="en-US" dirty="0" smtClean="0"/>
              <a:t>Evaluating “${greeting}, ${name}” with “Hi” and “Reader” results in “Hi, Reader”</a:t>
            </a:r>
          </a:p>
          <a:p>
            <a:pPr lvl="1"/>
            <a:r>
              <a:rPr lang="en-US" dirty="0" smtClean="0"/>
              <a:t>Evaluating “Hello, ${name}” with “name” undefined raises </a:t>
            </a:r>
            <a:r>
              <a:rPr lang="en-US" dirty="0" err="1" smtClean="0"/>
              <a:t>MissingValueError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First Failing Test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Evaluating template “Hello, ${name}” with value Reader results in “Hello, Reader”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Listings 2.1, 2.2, 2.3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TestTemplate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@Test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oneVariable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throws Exception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Template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new Template(“Hello, ${name}”);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template.set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(“name”, “Reader”);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(“Hello, Reader”,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template.evaluate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366" name="Text Box 1028"/>
          <p:cNvSpPr txBox="1">
            <a:spLocks noChangeArrowheads="1"/>
          </p:cNvSpPr>
          <p:nvPr/>
        </p:nvSpPr>
        <p:spPr bwMode="auto">
          <a:xfrm>
            <a:off x="533400" y="5867400"/>
            <a:ext cx="8153400" cy="5238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DO Try This At Home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Make Compiler Happy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class Template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Template (String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templateText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void set (String variable, String value)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String evaluate()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return null;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lvl="1" indent="-342900"/>
            <a:r>
              <a:rPr lang="en-US" dirty="0" smtClean="0">
                <a:cs typeface="Courier New" pitchFamily="49" charset="0"/>
              </a:rPr>
              <a:t>The Test Fails, Of Course, On This Code (Listing 2.4 = 2.5)</a:t>
            </a:r>
          </a:p>
          <a:p>
            <a:pPr marL="342900" lvl="1" indent="-342900"/>
            <a:r>
              <a:rPr lang="en-US" dirty="0" smtClean="0">
                <a:cs typeface="Courier New" pitchFamily="49" charset="0"/>
              </a:rPr>
              <a:t>Let’s Run It And Make Sure We Get A RED Bar</a:t>
            </a:r>
          </a:p>
          <a:p>
            <a:pPr marL="342900" lvl="1" indent="-342900"/>
            <a:r>
              <a:rPr lang="en-US" dirty="0" smtClean="0">
                <a:cs typeface="Courier New" pitchFamily="49" charset="0"/>
              </a:rPr>
              <a:t>We’re At The RED part of RED-GREEN-REFACTOR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712A46-DEC9-4E21-AED2-83D3BE9E9557}" type="datetime1">
              <a:rPr lang="en-US" smtClean="0">
                <a:latin typeface="Arial" charset="0"/>
              </a:rPr>
              <a:pPr/>
              <a:t>2/10/2015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4B026-A693-46EF-84D8-3E9CBD76DA78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First Test Pass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class Template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Template (String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templateText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void set (String variable, String value)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String evaluate() {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return “Hello, Reader”;     // Couldn’t get easier than this!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42900" lvl="1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lvl="1" indent="-342900"/>
            <a:r>
              <a:rPr lang="en-US" dirty="0" smtClean="0">
                <a:cs typeface="Courier New" pitchFamily="49" charset="0"/>
              </a:rPr>
              <a:t>We’re Looking For The Green Bar – Listing 2.6</a:t>
            </a:r>
          </a:p>
          <a:p>
            <a:pPr marL="342900" lvl="1" indent="-342900"/>
            <a:r>
              <a:rPr lang="en-US" dirty="0" smtClean="0">
                <a:cs typeface="Courier New" pitchFamily="49" charset="0"/>
              </a:rPr>
              <a:t>We </a:t>
            </a:r>
            <a:r>
              <a:rPr lang="en-US" u="sng" dirty="0" smtClean="0">
                <a:cs typeface="Courier New" pitchFamily="49" charset="0"/>
              </a:rPr>
              <a:t>Know</a:t>
            </a:r>
            <a:r>
              <a:rPr lang="en-US" dirty="0" smtClean="0">
                <a:cs typeface="Courier New" pitchFamily="49" charset="0"/>
              </a:rPr>
              <a:t> This Code Will Change Later – That’s Fine</a:t>
            </a:r>
          </a:p>
          <a:p>
            <a:pPr marL="342900" lvl="1" indent="-342900"/>
            <a:r>
              <a:rPr lang="en-US" dirty="0" smtClean="0">
                <a:cs typeface="Courier New" pitchFamily="49" charset="0"/>
              </a:rPr>
              <a:t>Three Dimensions To Push Out Code: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variable, value, template</a:t>
            </a:r>
            <a:endParaRPr lang="en-US" sz="1600" dirty="0" smtClean="0"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808080"/>
        </a:dk1>
        <a:lt1>
          <a:srgbClr val="FFFFFF"/>
        </a:lt1>
        <a:dk2>
          <a:srgbClr val="0099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3287</TotalTime>
  <Words>1487</Words>
  <Application>Microsoft Office PowerPoint</Application>
  <PresentationFormat>On-screen Show (4:3)</PresentationFormat>
  <Paragraphs>299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Test Driven Lasse Koskela Chapter 2: Beginning TDD</vt:lpstr>
      <vt:lpstr>Overview</vt:lpstr>
      <vt:lpstr>From Requirements To Tests:   Template System Example</vt:lpstr>
      <vt:lpstr>What Are Good Tests Made Of?</vt:lpstr>
      <vt:lpstr>Programming By Intention</vt:lpstr>
      <vt:lpstr>Choosing The First Test</vt:lpstr>
      <vt:lpstr>Writing First Failing Test</vt:lpstr>
      <vt:lpstr>Code To Make Compiler Happy</vt:lpstr>
      <vt:lpstr>Making The First Test Pass</vt:lpstr>
      <vt:lpstr>Another Test</vt:lpstr>
      <vt:lpstr>Another Test</vt:lpstr>
      <vt:lpstr>Another Test</vt:lpstr>
      <vt:lpstr>Breadth-First, Depth-First</vt:lpstr>
      <vt:lpstr>Handling Variables as Variables: Listing 2.10</vt:lpstr>
      <vt:lpstr>Multiple Variables</vt:lpstr>
      <vt:lpstr>Multiple Variables: Solution (2.11)</vt:lpstr>
      <vt:lpstr>Special Test Case</vt:lpstr>
      <vt:lpstr>Let’s Not Forget To Refactor</vt:lpstr>
      <vt:lpstr>Listing 2.12:  Ugly</vt:lpstr>
      <vt:lpstr>Listing 2.13: Test Code is Still Code!</vt:lpstr>
      <vt:lpstr>Adding A Bit Of Error Handling</vt:lpstr>
      <vt:lpstr>Corresponding Code: Listings 2.15, 2:16</vt:lpstr>
      <vt:lpstr>More Refactoring: Listing 2:17</vt:lpstr>
      <vt:lpstr>Exceptions With Diagnostics: Listing 2:18</vt:lpstr>
      <vt:lpstr>Loose Ends On The Test List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432 : Introduction</dc:title>
  <dc:subject>SWE 432</dc:subject>
  <dc:creator>Jeff Offutt</dc:creator>
  <cp:lastModifiedBy>Volgenau School of Engineering</cp:lastModifiedBy>
  <cp:revision>173</cp:revision>
  <cp:lastPrinted>2000-04-20T00:24:21Z</cp:lastPrinted>
  <dcterms:created xsi:type="dcterms:W3CDTF">1999-12-29T15:57:32Z</dcterms:created>
  <dcterms:modified xsi:type="dcterms:W3CDTF">2015-02-10T17:32:59Z</dcterms:modified>
</cp:coreProperties>
</file>