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Default Extension="jpeg" ContentType="image/jpeg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charts/chart1.xml" ContentType="application/vnd.openxmlformats-officedocument.drawingml.chart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63" r:id="rId2"/>
    <p:sldId id="264" r:id="rId3"/>
    <p:sldId id="262" r:id="rId4"/>
    <p:sldId id="265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3" r:id="rId17"/>
    <p:sldId id="284" r:id="rId18"/>
    <p:sldId id="285" r:id="rId19"/>
    <p:sldId id="266" r:id="rId20"/>
    <p:sldId id="267" r:id="rId21"/>
    <p:sldId id="268" r:id="rId22"/>
    <p:sldId id="269" r:id="rId23"/>
    <p:sldId id="281" r:id="rId24"/>
    <p:sldId id="282" r:id="rId25"/>
    <p:sldId id="286" r:id="rId26"/>
    <p:sldId id="256" r:id="rId27"/>
    <p:sldId id="257" r:id="rId28"/>
    <p:sldId id="258" r:id="rId29"/>
    <p:sldId id="259" r:id="rId30"/>
    <p:sldId id="260" r:id="rId31"/>
    <p:sldId id="261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4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plotArea>
      <c:layout/>
      <c:lineChart>
        <c:grouping val="standard"/>
        <c:ser>
          <c:idx val="0"/>
          <c:order val="0"/>
          <c:marker>
            <c:symbol val="none"/>
          </c:marker>
          <c:cat>
            <c:numRef>
              <c:f>Sheet1!$A$1:$A$12</c:f>
              <c:numCache>
                <c:formatCode>General</c:formatCode>
                <c:ptCount val="12"/>
                <c:pt idx="0">
                  <c:v>1998.0</c:v>
                </c:pt>
                <c:pt idx="1">
                  <c:v>1999.0</c:v>
                </c:pt>
                <c:pt idx="2">
                  <c:v>2000.0</c:v>
                </c:pt>
                <c:pt idx="3">
                  <c:v>2001.0</c:v>
                </c:pt>
                <c:pt idx="4">
                  <c:v>2002.0</c:v>
                </c:pt>
                <c:pt idx="5">
                  <c:v>2003.0</c:v>
                </c:pt>
                <c:pt idx="6">
                  <c:v>2004.0</c:v>
                </c:pt>
                <c:pt idx="7">
                  <c:v>2005.0</c:v>
                </c:pt>
                <c:pt idx="8">
                  <c:v>2006.0</c:v>
                </c:pt>
                <c:pt idx="9">
                  <c:v>2007.0</c:v>
                </c:pt>
                <c:pt idx="10">
                  <c:v>2008.0</c:v>
                </c:pt>
                <c:pt idx="11">
                  <c:v>2009.0</c:v>
                </c:pt>
              </c:numCache>
            </c:numRef>
          </c:cat>
          <c:val>
            <c:numRef>
              <c:f>Sheet1!$B$1:$B$12</c:f>
              <c:numCache>
                <c:formatCode>General</c:formatCode>
                <c:ptCount val="12"/>
                <c:pt idx="0">
                  <c:v>5.0</c:v>
                </c:pt>
                <c:pt idx="1">
                  <c:v>6.0</c:v>
                </c:pt>
                <c:pt idx="2">
                  <c:v>3.0</c:v>
                </c:pt>
                <c:pt idx="3">
                  <c:v>9.0</c:v>
                </c:pt>
                <c:pt idx="4">
                  <c:v>11.0</c:v>
                </c:pt>
                <c:pt idx="5">
                  <c:v>4.0</c:v>
                </c:pt>
                <c:pt idx="6">
                  <c:v>9.0</c:v>
                </c:pt>
                <c:pt idx="7">
                  <c:v>7.0</c:v>
                </c:pt>
                <c:pt idx="8">
                  <c:v>4.0</c:v>
                </c:pt>
                <c:pt idx="9">
                  <c:v>8.0</c:v>
                </c:pt>
                <c:pt idx="10">
                  <c:v>13.0</c:v>
                </c:pt>
                <c:pt idx="11">
                  <c:v>12.0</c:v>
                </c:pt>
              </c:numCache>
            </c:numRef>
          </c:val>
        </c:ser>
        <c:marker val="1"/>
        <c:axId val="570063400"/>
        <c:axId val="569720888"/>
      </c:lineChart>
      <c:catAx>
        <c:axId val="570063400"/>
        <c:scaling>
          <c:orientation val="minMax"/>
        </c:scaling>
        <c:axPos val="b"/>
        <c:numFmt formatCode="General" sourceLinked="1"/>
        <c:tickLblPos val="nextTo"/>
        <c:crossAx val="569720888"/>
        <c:crosses val="autoZero"/>
        <c:lblAlgn val="ctr"/>
        <c:lblOffset val="100"/>
        <c:tickLblSkip val="1"/>
        <c:tickMarkSkip val="1"/>
      </c:catAx>
      <c:valAx>
        <c:axId val="569720888"/>
        <c:scaling>
          <c:orientation val="minMax"/>
        </c:scaling>
        <c:axPos val="l"/>
        <c:majorGridlines/>
        <c:numFmt formatCode="General" sourceLinked="1"/>
        <c:tickLblPos val="nextTo"/>
        <c:crossAx val="570063400"/>
        <c:crosses val="autoZero"/>
        <c:crossBetween val="between"/>
      </c:valAx>
    </c:plotArea>
    <c:plotVisOnly val="1"/>
  </c:chart>
  <c:txPr>
    <a:bodyPr/>
    <a:lstStyle/>
    <a:p>
      <a:pPr>
        <a:defRPr i="1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7683-AA6B-3E49-B6E6-48CB6DD7B2B2}" type="datetimeFigureOut">
              <a:rPr lang="en-US" smtClean="0"/>
              <a:t>3/22/10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BA793-AC14-8F45-A7CA-F31C937631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7683-AA6B-3E49-B6E6-48CB6DD7B2B2}" type="datetimeFigureOut">
              <a:rPr lang="en-US" smtClean="0"/>
              <a:t>3/22/10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BA793-AC14-8F45-A7CA-F31C937631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7683-AA6B-3E49-B6E6-48CB6DD7B2B2}" type="datetimeFigureOut">
              <a:rPr lang="en-US" smtClean="0"/>
              <a:t>3/22/10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BA793-AC14-8F45-A7CA-F31C937631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7683-AA6B-3E49-B6E6-48CB6DD7B2B2}" type="datetimeFigureOut">
              <a:rPr lang="en-US" smtClean="0"/>
              <a:t>3/22/10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BA793-AC14-8F45-A7CA-F31C937631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7683-AA6B-3E49-B6E6-48CB6DD7B2B2}" type="datetimeFigureOut">
              <a:rPr lang="en-US" smtClean="0"/>
              <a:t>3/22/10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BA793-AC14-8F45-A7CA-F31C937631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7683-AA6B-3E49-B6E6-48CB6DD7B2B2}" type="datetimeFigureOut">
              <a:rPr lang="en-US" smtClean="0"/>
              <a:t>3/22/10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BA793-AC14-8F45-A7CA-F31C937631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7683-AA6B-3E49-B6E6-48CB6DD7B2B2}" type="datetimeFigureOut">
              <a:rPr lang="en-US" smtClean="0"/>
              <a:t>3/22/10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BA793-AC14-8F45-A7CA-F31C937631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7683-AA6B-3E49-B6E6-48CB6DD7B2B2}" type="datetimeFigureOut">
              <a:rPr lang="en-US" smtClean="0"/>
              <a:t>3/22/10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BA793-AC14-8F45-A7CA-F31C937631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7683-AA6B-3E49-B6E6-48CB6DD7B2B2}" type="datetimeFigureOut">
              <a:rPr lang="en-US" smtClean="0"/>
              <a:t>3/22/10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BA793-AC14-8F45-A7CA-F31C937631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7683-AA6B-3E49-B6E6-48CB6DD7B2B2}" type="datetimeFigureOut">
              <a:rPr lang="en-US" smtClean="0"/>
              <a:t>3/22/10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BA793-AC14-8F45-A7CA-F31C937631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7683-AA6B-3E49-B6E6-48CB6DD7B2B2}" type="datetimeFigureOut">
              <a:rPr lang="en-US" smtClean="0"/>
              <a:t>3/22/10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BA793-AC14-8F45-A7CA-F31C937631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27683-AA6B-3E49-B6E6-48CB6DD7B2B2}" type="datetimeFigureOut">
              <a:rPr lang="en-US" smtClean="0"/>
              <a:t>3/22/10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BA793-AC14-8F45-A7CA-F31C9376317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6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08209"/>
            <a:ext cx="7772400" cy="1878291"/>
          </a:xfrm>
        </p:spPr>
        <p:txBody>
          <a:bodyPr/>
          <a:lstStyle/>
          <a:p>
            <a:r>
              <a:rPr lang="en-US" b="1" dirty="0"/>
              <a:t>Architecture</a:t>
            </a:r>
            <a:r>
              <a:rPr lang="en-US" b="1" dirty="0" smtClean="0"/>
              <a:t>-Based Runtime Software Evolution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486500"/>
            <a:ext cx="6400800" cy="315230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Peyman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Oreizy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Nenad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Medvidovic</a:t>
            </a:r>
            <a:r>
              <a:rPr lang="en-US" dirty="0" smtClean="0">
                <a:solidFill>
                  <a:schemeClr val="tx1"/>
                </a:solidFill>
              </a:rPr>
              <a:t> &amp;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Richard N. Taylor</a:t>
            </a: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 for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Changes to System Requirements (functional)</a:t>
            </a:r>
          </a:p>
          <a:p>
            <a:r>
              <a:rPr lang="en-US" dirty="0" smtClean="0"/>
              <a:t>Changes to Implementation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(From the text, p526)</a:t>
            </a:r>
          </a:p>
          <a:p>
            <a:r>
              <a:rPr lang="en-US" dirty="0" smtClean="0"/>
              <a:t>Corrective Change (bug fixing)</a:t>
            </a:r>
          </a:p>
          <a:p>
            <a:r>
              <a:rPr lang="en-US" dirty="0" smtClean="0"/>
              <a:t>Changes to non-functional requirements (security, performance, scale, etc)</a:t>
            </a:r>
          </a:p>
          <a:p>
            <a:r>
              <a:rPr lang="en-US" dirty="0" smtClean="0"/>
              <a:t>Changes to operational environment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Approaches to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Gupta, et al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tatement &amp; procedure level modeling</a:t>
            </a:r>
          </a:p>
          <a:p>
            <a:r>
              <a:rPr lang="en-US" dirty="0" smtClean="0"/>
              <a:t>Peterson, et al</a:t>
            </a:r>
          </a:p>
          <a:p>
            <a:pPr lvl="1"/>
            <a:r>
              <a:rPr lang="en-US" dirty="0" smtClean="0"/>
              <a:t>Module level modeling</a:t>
            </a:r>
          </a:p>
          <a:p>
            <a:r>
              <a:rPr lang="en-US" dirty="0" err="1" smtClean="0"/>
              <a:t>Gorlick</a:t>
            </a:r>
            <a:r>
              <a:rPr lang="en-US" dirty="0" smtClean="0"/>
              <a:t>, et al</a:t>
            </a:r>
          </a:p>
          <a:p>
            <a:pPr lvl="1"/>
            <a:r>
              <a:rPr lang="en-US" dirty="0" smtClean="0"/>
              <a:t>Data flow based modeling (Weaves)</a:t>
            </a:r>
          </a:p>
          <a:p>
            <a:r>
              <a:rPr lang="en-US" dirty="0" smtClean="0"/>
              <a:t>Kramer and Magee</a:t>
            </a:r>
          </a:p>
          <a:p>
            <a:pPr lvl="1"/>
            <a:r>
              <a:rPr lang="en-US" dirty="0" smtClean="0"/>
              <a:t>Structural based approach to changing system configuration (of bidirectional comm. links)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Benefits to CM at Architectural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Engineers use the architecture as a tool to describe, reason about and understand overall system behavior</a:t>
            </a:r>
          </a:p>
          <a:p>
            <a:r>
              <a:rPr lang="en-US" dirty="0" smtClean="0"/>
              <a:t>OTS components can be used if component internals are unrestricted</a:t>
            </a:r>
          </a:p>
          <a:p>
            <a:r>
              <a:rPr lang="en-US" dirty="0" smtClean="0"/>
              <a:t>Policy &amp; Scope decisions are naturally encapsulated within connectors</a:t>
            </a:r>
          </a:p>
          <a:p>
            <a:r>
              <a:rPr lang="en-US" dirty="0" smtClean="0"/>
              <a:t>Architect controls change application policy and scope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Runtime Component Addition</a:t>
            </a:r>
          </a:p>
          <a:p>
            <a:pPr lvl="1"/>
            <a:r>
              <a:rPr lang="en-US" dirty="0" smtClean="0"/>
              <a:t>Must not assume that system is in initial state</a:t>
            </a:r>
          </a:p>
          <a:p>
            <a:pPr lvl="1"/>
            <a:r>
              <a:rPr lang="en-US" dirty="0" smtClean="0"/>
              <a:t>Must discover the current system state and synchronize its state with the system state.</a:t>
            </a:r>
          </a:p>
          <a:p>
            <a:r>
              <a:rPr lang="en-US" dirty="0" smtClean="0"/>
              <a:t>Runtime Component Removal</a:t>
            </a:r>
          </a:p>
          <a:p>
            <a:pPr lvl="1"/>
            <a:r>
              <a:rPr lang="en-US" dirty="0" smtClean="0"/>
              <a:t>May be the result of recent additions (i.e. new behavior)</a:t>
            </a:r>
          </a:p>
          <a:p>
            <a:pPr lvl="1"/>
            <a:r>
              <a:rPr lang="en-US" dirty="0" smtClean="0"/>
              <a:t>Requirements are application specific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Change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Runtime Component Replacement</a:t>
            </a:r>
          </a:p>
          <a:p>
            <a:pPr lvl="1"/>
            <a:r>
              <a:rPr lang="en-US" dirty="0" smtClean="0"/>
              <a:t>May be the combination of an addition and removal</a:t>
            </a:r>
          </a:p>
          <a:p>
            <a:pPr lvl="2"/>
            <a:r>
              <a:rPr lang="en-US" dirty="0" smtClean="0"/>
              <a:t>The state of the original component must be transferred to the new component</a:t>
            </a:r>
          </a:p>
          <a:p>
            <a:pPr lvl="2"/>
            <a:r>
              <a:rPr lang="en-US" dirty="0" smtClean="0"/>
              <a:t>Both components must not be simultaneously active</a:t>
            </a:r>
          </a:p>
          <a:p>
            <a:pPr lvl="1"/>
            <a:r>
              <a:rPr lang="en-US" dirty="0" smtClean="0"/>
              <a:t>Simplified when components lack state, or if state loss can be tolerated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Change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Runtime Reconfiguration</a:t>
            </a:r>
          </a:p>
          <a:p>
            <a:pPr lvl="1"/>
            <a:r>
              <a:rPr lang="en-US" dirty="0" smtClean="0"/>
              <a:t>Structural reconfiguration </a:t>
            </a:r>
          </a:p>
          <a:p>
            <a:pPr lvl="1"/>
            <a:r>
              <a:rPr lang="en-US" dirty="0" smtClean="0"/>
              <a:t>Recombining existing functionality to modify overall system behavior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Enabling Runtime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Components</a:t>
            </a:r>
          </a:p>
          <a:p>
            <a:r>
              <a:rPr lang="en-US" dirty="0" smtClean="0"/>
              <a:t>Each must provide a minimal amount of functional behavior:</a:t>
            </a:r>
          </a:p>
          <a:p>
            <a:pPr lvl="1"/>
            <a:r>
              <a:rPr lang="en-US" dirty="0" smtClean="0"/>
              <a:t>Dynamically loadable </a:t>
            </a:r>
          </a:p>
          <a:p>
            <a:pPr lvl="2"/>
            <a:r>
              <a:rPr lang="en-US" dirty="0" smtClean="0"/>
              <a:t>to support runtime addition and removal</a:t>
            </a:r>
          </a:p>
          <a:p>
            <a:pPr lvl="1"/>
            <a:r>
              <a:rPr lang="en-US" dirty="0" smtClean="0"/>
              <a:t>Able to alter their connector bindings </a:t>
            </a:r>
          </a:p>
          <a:p>
            <a:pPr lvl="2"/>
            <a:r>
              <a:rPr lang="en-US" dirty="0" smtClean="0"/>
              <a:t>to support runtime reconfiguration</a:t>
            </a:r>
          </a:p>
          <a:p>
            <a:r>
              <a:rPr lang="en-US" dirty="0" smtClean="0"/>
              <a:t>Typically reusable code libraries that “wrap” the components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Enabling Runtime Change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Connectors</a:t>
            </a:r>
          </a:p>
          <a:p>
            <a:pPr lvl="1"/>
            <a:r>
              <a:rPr lang="en-US" dirty="0" smtClean="0"/>
              <a:t>Must remain discrete entities in the implementation</a:t>
            </a:r>
          </a:p>
          <a:p>
            <a:pPr lvl="1"/>
            <a:r>
              <a:rPr lang="en-US" dirty="0" smtClean="0"/>
              <a:t>Must provide a mechanism for adding and modifying component bindings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Play a significant role in Change Management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ArchStudio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Implements the Architecture-based approach to software evolution, with</a:t>
            </a:r>
          </a:p>
          <a:p>
            <a:pPr lvl="1"/>
            <a:r>
              <a:rPr lang="en-US" dirty="0" smtClean="0"/>
              <a:t>Explicit Architectural Model, available at runtime</a:t>
            </a:r>
          </a:p>
          <a:p>
            <a:pPr lvl="1"/>
            <a:r>
              <a:rPr lang="en-US" dirty="0" smtClean="0"/>
              <a:t>Runtime changes are described in terms of the architectural model</a:t>
            </a:r>
          </a:p>
          <a:p>
            <a:pPr lvl="2"/>
            <a:r>
              <a:rPr lang="en-US" dirty="0" smtClean="0"/>
              <a:t>Using discrete operations for adding, removing and replacing components and connectors, or changing architectural topology,</a:t>
            </a:r>
          </a:p>
          <a:p>
            <a:pPr lvl="2"/>
            <a:r>
              <a:rPr lang="en-US" dirty="0" smtClean="0"/>
              <a:t>Using facilities for querying the model and using the results</a:t>
            </a:r>
          </a:p>
          <a:p>
            <a:pPr lvl="2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Conceptual Model</a:t>
            </a:r>
            <a:endParaRPr lang="en-US" dirty="0"/>
          </a:p>
        </p:txBody>
      </p:sp>
      <p:pic>
        <p:nvPicPr>
          <p:cNvPr id="4" name="Content Placeholder 3" descr="Screen shot 2010-03-23 at 11.02.44 AM.png"/>
          <p:cNvPicPr>
            <a:picLocks noGrp="1" noChangeAspect="1"/>
          </p:cNvPicPr>
          <p:nvPr>
            <p:ph idx="1"/>
          </p:nvPr>
        </p:nvPicPr>
        <p:blipFill>
          <a:blip r:embed="rId2"/>
          <a:srcRect l="-23472" r="-23472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/>
              <a:t>ICSE, Proceedings of the 20</a:t>
            </a:r>
            <a:r>
              <a:rPr lang="en-US" baseline="30000" dirty="0" smtClean="0"/>
              <a:t>th</a:t>
            </a:r>
            <a:r>
              <a:rPr lang="en-US" dirty="0" smtClean="0"/>
              <a:t> International </a:t>
            </a:r>
            <a:r>
              <a:rPr lang="en-US" dirty="0"/>
              <a:t>C</a:t>
            </a:r>
            <a:r>
              <a:rPr lang="en-US" dirty="0" smtClean="0"/>
              <a:t>onference on Software Engineering, 1998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/>
              <a:t>2008, named </a:t>
            </a:r>
            <a:r>
              <a:rPr lang="en-US" dirty="0"/>
              <a:t>that conference's Most Influential </a:t>
            </a:r>
            <a:r>
              <a:rPr lang="en-US" dirty="0" smtClean="0"/>
              <a:t>Paper ten years later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Model as Implemented in </a:t>
            </a:r>
            <a:r>
              <a:rPr lang="en-US" dirty="0" err="1" smtClean="0"/>
              <a:t>ArchStudio</a:t>
            </a:r>
            <a:endParaRPr lang="en-US" dirty="0"/>
          </a:p>
        </p:txBody>
      </p:sp>
      <p:pic>
        <p:nvPicPr>
          <p:cNvPr id="4" name="Content Placeholder 3" descr="Screen shot 2010-03-23 at 11.01.29 AM.png"/>
          <p:cNvPicPr>
            <a:picLocks noGrp="1" noChangeAspect="1"/>
          </p:cNvPicPr>
          <p:nvPr>
            <p:ph idx="1"/>
          </p:nvPr>
        </p:nvPicPr>
        <p:blipFill>
          <a:blip r:embed="rId2"/>
          <a:srcRect l="-38981" r="-38981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Original Architecture</a:t>
            </a:r>
            <a:endParaRPr lang="en-US" dirty="0"/>
          </a:p>
        </p:txBody>
      </p:sp>
      <p:pic>
        <p:nvPicPr>
          <p:cNvPr id="4" name="Content Placeholder 3" descr="Screen shot 2010-03-23 at 11.08.41 AM.png"/>
          <p:cNvPicPr>
            <a:picLocks noGrp="1" noChangeAspect="1"/>
          </p:cNvPicPr>
          <p:nvPr>
            <p:ph idx="1"/>
          </p:nvPr>
        </p:nvPicPr>
        <p:blipFill>
          <a:blip r:embed="rId2"/>
          <a:srcRect l="-42277" r="-42277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Modified Architecture</a:t>
            </a:r>
            <a:endParaRPr lang="en-US" dirty="0"/>
          </a:p>
        </p:txBody>
      </p:sp>
      <p:pic>
        <p:nvPicPr>
          <p:cNvPr id="4" name="Content Placeholder 3" descr="Screen shot 2010-03-23 at 11.05.52 AM.png"/>
          <p:cNvPicPr>
            <a:picLocks noGrp="1" noChangeAspect="1"/>
          </p:cNvPicPr>
          <p:nvPr>
            <p:ph idx="1"/>
          </p:nvPr>
        </p:nvPicPr>
        <p:blipFill>
          <a:blip r:embed="rId2"/>
          <a:srcRect l="-32383" r="-32383"/>
          <a:stretch>
            <a:fillRect/>
          </a:stretch>
        </p:blipFill>
        <p:spPr>
          <a:xfrm>
            <a:off x="224688" y="1600200"/>
            <a:ext cx="8229600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ArchShell</a:t>
            </a:r>
            <a:r>
              <a:rPr lang="en-US" dirty="0" smtClean="0"/>
              <a:t> Command example</a:t>
            </a:r>
            <a:endParaRPr lang="en-US" dirty="0"/>
          </a:p>
        </p:txBody>
      </p:sp>
      <p:pic>
        <p:nvPicPr>
          <p:cNvPr id="4" name="Content Placeholder 3" descr="Screen shot 2010-03-23 at 11.05.52 AM.png"/>
          <p:cNvPicPr>
            <a:picLocks noGrp="1" noChangeAspect="1"/>
          </p:cNvPicPr>
          <p:nvPr>
            <p:ph idx="1"/>
          </p:nvPr>
        </p:nvPicPr>
        <p:blipFill>
          <a:blip r:embed="rId2"/>
          <a:srcRect l="-32383" r="-32383"/>
          <a:stretch>
            <a:fillRect/>
          </a:stretch>
        </p:blipFill>
        <p:spPr>
          <a:xfrm>
            <a:off x="4456767" y="1898983"/>
            <a:ext cx="6692002" cy="3680344"/>
          </a:xfrm>
        </p:spPr>
      </p:pic>
      <p:pic>
        <p:nvPicPr>
          <p:cNvPr id="5" name="Picture 4" descr="Screen shot 2010-03-23 at 11.06.18 A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373" y="1898983"/>
            <a:ext cx="4758175" cy="3924268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Extension Wizard Script example</a:t>
            </a:r>
            <a:endParaRPr lang="en-US" dirty="0"/>
          </a:p>
        </p:txBody>
      </p:sp>
      <p:pic>
        <p:nvPicPr>
          <p:cNvPr id="4" name="Content Placeholder 3" descr="Screen shot 2010-03-23 at 11.05.52 AM.png"/>
          <p:cNvPicPr>
            <a:picLocks noGrp="1" noChangeAspect="1"/>
          </p:cNvPicPr>
          <p:nvPr>
            <p:ph idx="1"/>
          </p:nvPr>
        </p:nvPicPr>
        <p:blipFill>
          <a:blip r:embed="rId2"/>
          <a:srcRect l="-32383" r="-32383"/>
          <a:stretch>
            <a:fillRect/>
          </a:stretch>
        </p:blipFill>
        <p:spPr>
          <a:xfrm>
            <a:off x="4949012" y="1600200"/>
            <a:ext cx="6034027" cy="3318483"/>
          </a:xfrm>
        </p:spPr>
      </p:pic>
      <p:pic>
        <p:nvPicPr>
          <p:cNvPr id="5" name="Picture 4" descr="Screen shot 2010-03-23 at 11.06.33 A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600200"/>
            <a:ext cx="5683989" cy="31803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Authors make a compelling case for an architectural approach to change, and CM</a:t>
            </a:r>
          </a:p>
          <a:p>
            <a:r>
              <a:rPr lang="en-US" dirty="0" smtClean="0"/>
              <a:t>Contributions</a:t>
            </a:r>
          </a:p>
          <a:p>
            <a:pPr lvl="1"/>
            <a:r>
              <a:rPr lang="en-US" dirty="0" smtClean="0"/>
              <a:t>Incorporation of an explicitly deployed architectural model</a:t>
            </a:r>
          </a:p>
          <a:p>
            <a:pPr lvl="1"/>
            <a:r>
              <a:rPr lang="en-US" dirty="0" smtClean="0"/>
              <a:t>Preservation of explicit software connectors in the system</a:t>
            </a:r>
          </a:p>
          <a:p>
            <a:pPr lvl="1"/>
            <a:r>
              <a:rPr lang="en-US" dirty="0" smtClean="0"/>
              <a:t>Imperative  language for modifying architecture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What is </a:t>
            </a:r>
            <a:r>
              <a:rPr lang="en-US" dirty="0" err="1" smtClean="0"/>
              <a:t>ArchStudio</a:t>
            </a:r>
            <a:r>
              <a:rPr lang="en-US" dirty="0" smtClean="0"/>
              <a:t> 4 ? </a:t>
            </a:r>
            <a:r>
              <a:rPr lang="en-US" sz="2000" dirty="0" smtClean="0"/>
              <a:t>(from website)</a:t>
            </a:r>
            <a:endParaRPr lang="en-US" sz="200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Software and Systems Development Environment</a:t>
            </a:r>
          </a:p>
          <a:p>
            <a:r>
              <a:rPr lang="en-US" dirty="0" smtClean="0"/>
              <a:t>Two Roles</a:t>
            </a:r>
          </a:p>
          <a:p>
            <a:pPr lvl="1"/>
            <a:r>
              <a:rPr lang="en-US" dirty="0" smtClean="0"/>
              <a:t>As a modeling environment</a:t>
            </a:r>
          </a:p>
          <a:p>
            <a:pPr lvl="2"/>
            <a:r>
              <a:rPr lang="en-US" dirty="0" smtClean="0"/>
              <a:t>For modeling, visualizing and applying software and system architectures</a:t>
            </a:r>
          </a:p>
          <a:p>
            <a:pPr lvl="1"/>
            <a:r>
              <a:rPr lang="en-US" dirty="0" smtClean="0"/>
              <a:t>As a meta-modeling environment</a:t>
            </a:r>
          </a:p>
          <a:p>
            <a:pPr lvl="2"/>
            <a:r>
              <a:rPr lang="en-US" dirty="0" smtClean="0"/>
              <a:t>Allowing stakeholders to extend the environment to better suit their own needs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ArchStudio</a:t>
            </a:r>
            <a:r>
              <a:rPr lang="en-US" dirty="0" smtClean="0"/>
              <a:t> as a Modeling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Documenting principal design decisions</a:t>
            </a:r>
          </a:p>
          <a:p>
            <a:r>
              <a:rPr lang="en-US" dirty="0" smtClean="0"/>
              <a:t>Specifying architectural type consistency</a:t>
            </a:r>
          </a:p>
          <a:p>
            <a:r>
              <a:rPr lang="en-US" dirty="0" smtClean="0"/>
              <a:t>Capturing architectural changes over time</a:t>
            </a:r>
          </a:p>
          <a:p>
            <a:endParaRPr lang="en-US" dirty="0" smtClean="0"/>
          </a:p>
          <a:p>
            <a:r>
              <a:rPr lang="en-US" dirty="0" smtClean="0"/>
              <a:t>Architecture models are stored and manipulated in </a:t>
            </a:r>
            <a:r>
              <a:rPr lang="en-US" dirty="0" err="1" smtClean="0"/>
              <a:t>xADL</a:t>
            </a:r>
            <a:r>
              <a:rPr lang="en-US" dirty="0" smtClean="0"/>
              <a:t> (open, XML-based).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err="1" smtClean="0"/>
              <a:t>ArchStudio</a:t>
            </a:r>
            <a:r>
              <a:rPr lang="en-US" dirty="0" smtClean="0"/>
              <a:t> as a Modeling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Architecture Visualization</a:t>
            </a:r>
          </a:p>
          <a:p>
            <a:pPr lvl="1"/>
            <a:r>
              <a:rPr lang="en-US" dirty="0" smtClean="0"/>
              <a:t>Use multiple interacting editors to develop and visualize architecture description</a:t>
            </a:r>
          </a:p>
          <a:p>
            <a:r>
              <a:rPr lang="en-US" dirty="0" smtClean="0"/>
              <a:t>Architecture checking and analysis</a:t>
            </a:r>
          </a:p>
          <a:p>
            <a:pPr lvl="1"/>
            <a:r>
              <a:rPr lang="en-US" dirty="0" smtClean="0"/>
              <a:t>Run suites of tests to check for consistency and correctness</a:t>
            </a:r>
          </a:p>
          <a:p>
            <a:r>
              <a:rPr lang="en-US" dirty="0" smtClean="0"/>
              <a:t>Architecture Application</a:t>
            </a:r>
          </a:p>
          <a:p>
            <a:pPr lvl="1"/>
            <a:r>
              <a:rPr lang="en-US" dirty="0" smtClean="0"/>
              <a:t>Tie architectures to implemented systems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ArchStudio</a:t>
            </a:r>
            <a:r>
              <a:rPr lang="en-US" dirty="0" smtClean="0"/>
              <a:t> for Meta-Modeling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Extensible Notation (</a:t>
            </a:r>
            <a:r>
              <a:rPr lang="en-US" dirty="0" err="1" smtClean="0"/>
              <a:t>xADL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Representation format is modular and can be extended with standard XML schemas to capture new data or more detail</a:t>
            </a:r>
          </a:p>
          <a:p>
            <a:r>
              <a:rPr lang="en-US" dirty="0" smtClean="0"/>
              <a:t>Extensible Visualization (Archipelago)</a:t>
            </a:r>
          </a:p>
          <a:p>
            <a:pPr lvl="1"/>
            <a:r>
              <a:rPr lang="en-US" dirty="0" smtClean="0"/>
              <a:t>Visual editor has an extensible plug-in mechanism for adding editing support for new language modules.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Influence—citations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199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ArchStudio</a:t>
            </a:r>
            <a:r>
              <a:rPr lang="en-US" dirty="0" smtClean="0"/>
              <a:t> for Meta-Modeling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Extensible Analysis</a:t>
            </a:r>
          </a:p>
          <a:p>
            <a:pPr lvl="1"/>
            <a:r>
              <a:rPr lang="en-US" dirty="0" smtClean="0"/>
              <a:t>Users can write tests in the </a:t>
            </a:r>
            <a:r>
              <a:rPr lang="en-US" dirty="0" err="1" smtClean="0"/>
              <a:t>Schematron</a:t>
            </a:r>
            <a:r>
              <a:rPr lang="en-US" dirty="0" smtClean="0"/>
              <a:t> constraint language</a:t>
            </a:r>
          </a:p>
          <a:p>
            <a:pPr lvl="1"/>
            <a:r>
              <a:rPr lang="en-US" dirty="0" smtClean="0"/>
              <a:t>Users can integrate new analysis engines</a:t>
            </a:r>
          </a:p>
          <a:p>
            <a:r>
              <a:rPr lang="en-US" dirty="0" smtClean="0"/>
              <a:t>Extensible Application</a:t>
            </a:r>
          </a:p>
          <a:p>
            <a:pPr lvl="1"/>
            <a:r>
              <a:rPr lang="en-US" dirty="0" smtClean="0"/>
              <a:t>Users can bind their architectures to the flexible </a:t>
            </a:r>
            <a:r>
              <a:rPr lang="en-US" dirty="0" err="1" smtClean="0"/>
              <a:t>Myx</a:t>
            </a:r>
            <a:r>
              <a:rPr lang="en-US" dirty="0" smtClean="0"/>
              <a:t> framework, or use their own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ArchStudio</a:t>
            </a:r>
            <a:r>
              <a:rPr lang="en-US" dirty="0" smtClean="0"/>
              <a:t> is Built in </a:t>
            </a:r>
            <a:r>
              <a:rPr lang="en-US" dirty="0" err="1" smtClean="0"/>
              <a:t>ArchStudio</a:t>
            </a:r>
            <a:r>
              <a:rPr lang="en-US" dirty="0" smtClean="0"/>
              <a:t>!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Archstudio</a:t>
            </a:r>
            <a:r>
              <a:rPr lang="en-US" dirty="0" smtClean="0"/>
              <a:t> environment is built and maintained using its own tools</a:t>
            </a:r>
          </a:p>
          <a:p>
            <a:pPr lvl="1"/>
            <a:r>
              <a:rPr lang="en-US" dirty="0" err="1" smtClean="0"/>
              <a:t>ArchStudio’s</a:t>
            </a:r>
            <a:r>
              <a:rPr lang="en-US" dirty="0" smtClean="0"/>
              <a:t> architecture is modeled in </a:t>
            </a:r>
            <a:r>
              <a:rPr lang="en-US" dirty="0" err="1" smtClean="0"/>
              <a:t>ArchStudio</a:t>
            </a:r>
            <a:endParaRPr lang="en-US" dirty="0" smtClean="0"/>
          </a:p>
          <a:p>
            <a:pPr lvl="1"/>
            <a:r>
              <a:rPr lang="en-US" dirty="0" smtClean="0"/>
              <a:t>Each time it starts, it is parsing its own architecture description and instantiating that description</a:t>
            </a:r>
          </a:p>
          <a:p>
            <a:pPr lvl="1"/>
            <a:r>
              <a:rPr lang="en-US" dirty="0" smtClean="0"/>
              <a:t>Changes to the model are reflected in the implementation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Citations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Paper’s influence is felt at GMU, and is cited in works by:</a:t>
            </a:r>
          </a:p>
          <a:p>
            <a:pPr lvl="1"/>
            <a:r>
              <a:rPr lang="en-US" dirty="0" err="1" smtClean="0"/>
              <a:t>Gomaa</a:t>
            </a:r>
            <a:endParaRPr lang="en-US" dirty="0" smtClean="0"/>
          </a:p>
          <a:p>
            <a:pPr lvl="1"/>
            <a:r>
              <a:rPr lang="en-US" dirty="0" err="1" smtClean="0"/>
              <a:t>Malek</a:t>
            </a:r>
            <a:endParaRPr lang="en-US" dirty="0" smtClean="0"/>
          </a:p>
          <a:p>
            <a:pPr lvl="1"/>
            <a:r>
              <a:rPr lang="en-US" dirty="0" err="1" smtClean="0"/>
              <a:t>Menascé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Continuous Availability is a critical requirement</a:t>
            </a:r>
          </a:p>
          <a:p>
            <a:r>
              <a:rPr lang="en-US" dirty="0" smtClean="0"/>
              <a:t>Runtime evolution can mitigate costs and risks associated with downtime</a:t>
            </a:r>
          </a:p>
          <a:p>
            <a:r>
              <a:rPr lang="en-US" dirty="0" err="1" smtClean="0"/>
              <a:t>OS’s</a:t>
            </a:r>
            <a:r>
              <a:rPr lang="en-US" dirty="0" smtClean="0"/>
              <a:t>, Distributed Object Technologies and Programming Languages support runtime modification, however…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Shortcomings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Existing technologies do not ensure</a:t>
            </a:r>
          </a:p>
          <a:p>
            <a:pPr lvl="1"/>
            <a:r>
              <a:rPr lang="en-US" dirty="0" smtClean="0"/>
              <a:t>Consistency</a:t>
            </a:r>
          </a:p>
          <a:p>
            <a:pPr lvl="1"/>
            <a:r>
              <a:rPr lang="en-US" dirty="0" smtClean="0"/>
              <a:t>Correctness</a:t>
            </a:r>
          </a:p>
          <a:p>
            <a:pPr lvl="1"/>
            <a:r>
              <a:rPr lang="en-US" dirty="0" smtClean="0"/>
              <a:t>Desired properties of runtime change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These shortcomings still exist, according to the class text (p.540)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Principle aspect of runtime system evolution</a:t>
            </a:r>
          </a:p>
          <a:p>
            <a:pPr lvl="1"/>
            <a:r>
              <a:rPr lang="en-US" dirty="0" smtClean="0"/>
              <a:t>Helps identify what must be changed</a:t>
            </a:r>
          </a:p>
          <a:p>
            <a:pPr lvl="1"/>
            <a:r>
              <a:rPr lang="en-US" dirty="0" smtClean="0"/>
              <a:t>Provides context for reasoning about, specifying and implementing change</a:t>
            </a:r>
          </a:p>
          <a:p>
            <a:pPr lvl="1"/>
            <a:r>
              <a:rPr lang="en-US" dirty="0" smtClean="0"/>
              <a:t>Controls change to preserve system integrity</a:t>
            </a:r>
          </a:p>
          <a:p>
            <a:endParaRPr lang="en-US" dirty="0" smtClean="0"/>
          </a:p>
          <a:p>
            <a:r>
              <a:rPr lang="en-US" dirty="0" smtClean="0"/>
              <a:t>CM mitigates risks introduced by change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 based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(Following on the work of Perry &amp; Wolf, and Shaw &amp; </a:t>
            </a:r>
            <a:r>
              <a:rPr lang="en-US" sz="2400" dirty="0" err="1" smtClean="0"/>
              <a:t>Garlan</a:t>
            </a:r>
            <a:r>
              <a:rPr lang="en-US" sz="2400" dirty="0" smtClean="0"/>
              <a:t>)</a:t>
            </a:r>
          </a:p>
          <a:p>
            <a:r>
              <a:rPr lang="en-US" dirty="0" smtClean="0"/>
              <a:t>Unique elements:</a:t>
            </a:r>
          </a:p>
          <a:p>
            <a:pPr lvl="1"/>
            <a:r>
              <a:rPr lang="en-US" dirty="0" smtClean="0"/>
              <a:t>Explicit architectural model, deployed with system</a:t>
            </a:r>
          </a:p>
          <a:p>
            <a:pPr lvl="1"/>
            <a:r>
              <a:rPr lang="en-US" dirty="0" smtClean="0"/>
              <a:t>Preservation of explicit software connectors in system implementation</a:t>
            </a:r>
          </a:p>
          <a:p>
            <a:pPr lvl="1"/>
            <a:r>
              <a:rPr lang="en-US" dirty="0" smtClean="0"/>
              <a:t>Imperative language for modifying architectures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Prototype tool to support above (</a:t>
            </a:r>
            <a:r>
              <a:rPr lang="en-US" dirty="0" err="1" smtClean="0"/>
              <a:t>ArchStudio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Aspects of Change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Change Application Policy</a:t>
            </a:r>
          </a:p>
          <a:p>
            <a:pPr lvl="1"/>
            <a:r>
              <a:rPr lang="en-US" dirty="0" smtClean="0"/>
              <a:t>Controls how change is applied to a running system.</a:t>
            </a:r>
          </a:p>
          <a:p>
            <a:r>
              <a:rPr lang="en-US" dirty="0" smtClean="0"/>
              <a:t>Change Scope</a:t>
            </a:r>
          </a:p>
          <a:p>
            <a:pPr lvl="1"/>
            <a:r>
              <a:rPr lang="en-US" dirty="0" smtClean="0"/>
              <a:t>Extent to which change affects parts of a system</a:t>
            </a:r>
          </a:p>
          <a:p>
            <a:r>
              <a:rPr lang="en-US" dirty="0" smtClean="0"/>
              <a:t>Separation of Concerns</a:t>
            </a:r>
          </a:p>
          <a:p>
            <a:pPr lvl="1"/>
            <a:r>
              <a:rPr lang="en-US" dirty="0" smtClean="0"/>
              <a:t>The degree to which functional issues are distinguished from change issues</a:t>
            </a:r>
          </a:p>
          <a:p>
            <a:r>
              <a:rPr lang="en-US" dirty="0" smtClean="0"/>
              <a:t>Level of Abstraction</a:t>
            </a:r>
          </a:p>
          <a:p>
            <a:pPr lvl="1"/>
            <a:r>
              <a:rPr lang="en-US" dirty="0" smtClean="0"/>
              <a:t>Complexity of information that must be managed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967</TotalTime>
  <Words>963</Words>
  <Application>Microsoft Macintosh PowerPoint</Application>
  <PresentationFormat>On-screen Show (4:3)</PresentationFormat>
  <Paragraphs>156</Paragraphs>
  <Slides>31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Architecture-Based Runtime Software Evolution</vt:lpstr>
      <vt:lpstr>Publication</vt:lpstr>
      <vt:lpstr>Influence—citations</vt:lpstr>
      <vt:lpstr>Citations continued</vt:lpstr>
      <vt:lpstr>Introduction</vt:lpstr>
      <vt:lpstr>Shortcomings</vt:lpstr>
      <vt:lpstr>Change Management</vt:lpstr>
      <vt:lpstr>Architecture based approach</vt:lpstr>
      <vt:lpstr>Aspects of Change Management</vt:lpstr>
      <vt:lpstr>Reasons for Change</vt:lpstr>
      <vt:lpstr>Previous Approaches to change</vt:lpstr>
      <vt:lpstr>Benefits to CM at Architectural Level</vt:lpstr>
      <vt:lpstr>Types of Change</vt:lpstr>
      <vt:lpstr>Types of Change continued</vt:lpstr>
      <vt:lpstr>Types of Change continued</vt:lpstr>
      <vt:lpstr>Enabling Runtime Change</vt:lpstr>
      <vt:lpstr>Enabling Runtime Change continued</vt:lpstr>
      <vt:lpstr>ArchStudio</vt:lpstr>
      <vt:lpstr>Conceptual Model</vt:lpstr>
      <vt:lpstr>Model as Implemented in ArchStudio</vt:lpstr>
      <vt:lpstr>Original Architecture</vt:lpstr>
      <vt:lpstr>Modified Architecture</vt:lpstr>
      <vt:lpstr>ArchShell Command example</vt:lpstr>
      <vt:lpstr>Extension Wizard Script example</vt:lpstr>
      <vt:lpstr>Conclusion</vt:lpstr>
      <vt:lpstr>What is ArchStudio 4 ? (from website)</vt:lpstr>
      <vt:lpstr>ArchStudio as a Modeling Environment</vt:lpstr>
      <vt:lpstr>ArchStudio as a Modeling Environment</vt:lpstr>
      <vt:lpstr>ArchStudio for Meta-Modeling</vt:lpstr>
      <vt:lpstr>ArchStudio for Meta-Modeling</vt:lpstr>
      <vt:lpstr>ArchStudio is Built in ArchStudio!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Rowland Pitts</dc:creator>
  <cp:lastModifiedBy>Rowland Pitts</cp:lastModifiedBy>
  <cp:revision>49</cp:revision>
  <dcterms:created xsi:type="dcterms:W3CDTF">2010-03-23T02:01:44Z</dcterms:created>
  <dcterms:modified xsi:type="dcterms:W3CDTF">2010-03-23T18:08:55Z</dcterms:modified>
</cp:coreProperties>
</file>