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4" r:id="rId7"/>
    <p:sldId id="263" r:id="rId8"/>
    <p:sldId id="265" r:id="rId9"/>
    <p:sldId id="266" r:id="rId10"/>
    <p:sldId id="267" r:id="rId11"/>
    <p:sldId id="280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603C33-DF37-43D0-B501-3109BB7DD446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7BE584-087C-43CF-B640-BB1FE159D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03C33-DF37-43D0-B501-3109BB7DD446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BE584-087C-43CF-B640-BB1FE159D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03C33-DF37-43D0-B501-3109BB7DD446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BE584-087C-43CF-B640-BB1FE159D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03C33-DF37-43D0-B501-3109BB7DD446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BE584-087C-43CF-B640-BB1FE159D7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03C33-DF37-43D0-B501-3109BB7DD446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BE584-087C-43CF-B640-BB1FE159D7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03C33-DF37-43D0-B501-3109BB7DD446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BE584-087C-43CF-B640-BB1FE159D7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03C33-DF37-43D0-B501-3109BB7DD446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BE584-087C-43CF-B640-BB1FE159D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03C33-DF37-43D0-B501-3109BB7DD446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BE584-087C-43CF-B640-BB1FE159D7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03C33-DF37-43D0-B501-3109BB7DD446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BE584-087C-43CF-B640-BB1FE159D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603C33-DF37-43D0-B501-3109BB7DD446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BE584-087C-43CF-B640-BB1FE159D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603C33-DF37-43D0-B501-3109BB7DD446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7BE584-087C-43CF-B640-BB1FE159D7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603C33-DF37-43D0-B501-3109BB7DD446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7BE584-087C-43CF-B640-BB1FE159D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67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RESISTing</a:t>
            </a:r>
            <a:r>
              <a:rPr lang="en-US" dirty="0" smtClean="0"/>
              <a:t> Reliability Degradation through </a:t>
            </a:r>
            <a:r>
              <a:rPr lang="en-US" dirty="0" smtClean="0"/>
              <a:t>Proactive Reconfiguration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smtClean="0"/>
              <a:t>By </a:t>
            </a:r>
            <a:r>
              <a:rPr lang="en-US" sz="2700" dirty="0" err="1" smtClean="0"/>
              <a:t>Deshan</a:t>
            </a:r>
            <a:r>
              <a:rPr lang="en-US" sz="2700" dirty="0" smtClean="0"/>
              <a:t> </a:t>
            </a:r>
            <a:r>
              <a:rPr lang="en-US" sz="2700" dirty="0" err="1" smtClean="0"/>
              <a:t>Cooray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 795 – 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Use Hidden Markov Models (</a:t>
            </a:r>
            <a:r>
              <a:rPr lang="en-US" sz="2800" dirty="0" err="1" smtClean="0"/>
              <a:t>HMMs</a:t>
            </a:r>
            <a:r>
              <a:rPr lang="en-US" sz="2800" dirty="0" smtClean="0"/>
              <a:t>) to estimate transition matrix A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Observations from the system are used to derive the model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An HMM is defined as follows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Set of States</a:t>
            </a:r>
            <a:r>
              <a:rPr lang="en-US" i="1" dirty="0" smtClean="0"/>
              <a:t> S = {S</a:t>
            </a:r>
            <a:r>
              <a:rPr lang="en-US" i="1" baseline="-25000" dirty="0" smtClean="0"/>
              <a:t>1</a:t>
            </a:r>
            <a:r>
              <a:rPr lang="en-US" i="1" dirty="0" smtClean="0"/>
              <a:t>, S</a:t>
            </a:r>
            <a:r>
              <a:rPr lang="en-US" i="1" baseline="-25000" dirty="0" smtClean="0"/>
              <a:t>2</a:t>
            </a:r>
            <a:r>
              <a:rPr lang="en-US" i="1" dirty="0" smtClean="0"/>
              <a:t>, ...,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}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Transition matrix </a:t>
            </a:r>
            <a:r>
              <a:rPr lang="en-US" i="1" dirty="0" smtClean="0"/>
              <a:t>A = {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}, </a:t>
            </a:r>
            <a:r>
              <a:rPr lang="en-US" dirty="0" smtClean="0"/>
              <a:t>where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is the probability of transitioning from state S</a:t>
            </a:r>
            <a:r>
              <a:rPr lang="en-US" baseline="-25000" dirty="0" smtClean="0"/>
              <a:t>i</a:t>
            </a:r>
            <a:r>
              <a:rPr lang="en-US" dirty="0" smtClean="0"/>
              <a:t> to state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Set of observations </a:t>
            </a:r>
            <a:r>
              <a:rPr lang="en-US" i="1" dirty="0" smtClean="0"/>
              <a:t>O = {O</a:t>
            </a:r>
            <a:r>
              <a:rPr lang="en-US" i="1" baseline="-25000" dirty="0" smtClean="0"/>
              <a:t>1</a:t>
            </a:r>
            <a:r>
              <a:rPr lang="en-US" i="1" dirty="0" smtClean="0"/>
              <a:t>, O</a:t>
            </a:r>
            <a:r>
              <a:rPr lang="en-US" i="1" baseline="-25000" dirty="0" smtClean="0"/>
              <a:t>2</a:t>
            </a:r>
            <a:r>
              <a:rPr lang="en-US" i="1" dirty="0" smtClean="0"/>
              <a:t>, ..., O</a:t>
            </a:r>
            <a:r>
              <a:rPr lang="en-US" i="1" baseline="-25000" dirty="0" smtClean="0"/>
              <a:t>M</a:t>
            </a:r>
            <a:r>
              <a:rPr lang="en-US" i="1" dirty="0" smtClean="0"/>
              <a:t>}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Observation matrix </a:t>
            </a:r>
            <a:r>
              <a:rPr lang="en-US" i="1" dirty="0" smtClean="0"/>
              <a:t>E = {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}, </a:t>
            </a:r>
            <a:r>
              <a:rPr lang="en-US" dirty="0" smtClean="0"/>
              <a:t>where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ij</a:t>
            </a:r>
            <a:r>
              <a:rPr lang="en-US" dirty="0" smtClean="0"/>
              <a:t> is the probability of observing event O</a:t>
            </a:r>
            <a:r>
              <a:rPr lang="en-US" baseline="-25000" dirty="0" smtClean="0"/>
              <a:t>k</a:t>
            </a:r>
            <a:r>
              <a:rPr lang="en-US" dirty="0" smtClean="0"/>
              <a:t> in state S</a:t>
            </a:r>
            <a:r>
              <a:rPr lang="en-US" baseline="-25000" dirty="0" smtClean="0"/>
              <a:t>i</a:t>
            </a:r>
          </a:p>
          <a:p>
            <a:pPr lvl="1">
              <a:lnSpc>
                <a:spcPct val="150000"/>
              </a:lnSpc>
            </a:pPr>
            <a:endParaRPr lang="en-US" baseline="-25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Reliability (Cont…)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 controller’s behavior model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Reliability (Cont…)</a:t>
            </a:r>
            <a:endParaRPr lang="en-US" dirty="0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6850" y="1886606"/>
            <a:ext cx="6000750" cy="459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100" dirty="0" smtClean="0"/>
              <a:t>Given the sequences of observations, use the Baum-Welch algorithm to train transition matrix </a:t>
            </a:r>
            <a:r>
              <a:rPr lang="en-US" sz="2100" dirty="0" smtClean="0"/>
              <a:t>A</a:t>
            </a:r>
          </a:p>
          <a:p>
            <a:pPr>
              <a:lnSpc>
                <a:spcPct val="150000"/>
              </a:lnSpc>
              <a:buNone/>
            </a:pPr>
            <a:r>
              <a:rPr lang="en-US" sz="1300" dirty="0" smtClean="0"/>
              <a:t>			States </a:t>
            </a:r>
            <a:r>
              <a:rPr lang="en-US" sz="1300" i="1" dirty="0" smtClean="0"/>
              <a:t>S = {idle, estimating, planning, moving, failed}</a:t>
            </a:r>
            <a:endParaRPr lang="en-US" sz="1300" i="1" dirty="0" smtClean="0"/>
          </a:p>
          <a:p>
            <a:pPr lvl="1">
              <a:lnSpc>
                <a:spcPct val="150000"/>
              </a:lnSpc>
            </a:pPr>
            <a:endParaRPr lang="en-US" sz="2100" dirty="0" smtClean="0"/>
          </a:p>
          <a:p>
            <a:pPr lvl="1">
              <a:lnSpc>
                <a:spcPct val="150000"/>
              </a:lnSpc>
            </a:pPr>
            <a:endParaRPr lang="en-US" sz="2100" dirty="0" smtClean="0"/>
          </a:p>
          <a:p>
            <a:pPr lvl="1">
              <a:lnSpc>
                <a:spcPct val="150000"/>
              </a:lnSpc>
            </a:pPr>
            <a:endParaRPr lang="en-US" sz="2100" dirty="0" smtClean="0"/>
          </a:p>
          <a:p>
            <a:pPr>
              <a:lnSpc>
                <a:spcPct val="150000"/>
              </a:lnSpc>
            </a:pPr>
            <a:r>
              <a:rPr lang="en-US" sz="2100" dirty="0" smtClean="0"/>
              <a:t>The steady state vector obtained from A represents the probability of being in any of the states given the system operates over time;</a:t>
            </a:r>
          </a:p>
          <a:p>
            <a:pPr>
              <a:lnSpc>
                <a:spcPct val="150000"/>
              </a:lnSpc>
            </a:pPr>
            <a:endParaRPr lang="en-US" sz="2100" dirty="0" smtClean="0"/>
          </a:p>
          <a:p>
            <a:pPr>
              <a:lnSpc>
                <a:spcPct val="150000"/>
              </a:lnSpc>
            </a:pPr>
            <a:r>
              <a:rPr lang="en-US" sz="2100" dirty="0" smtClean="0"/>
              <a:t>Reliability </a:t>
            </a:r>
            <a:r>
              <a:rPr lang="en-US" sz="2100" dirty="0" smtClean="0"/>
              <a:t>is computed as the probability of not being in a state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Reliability (Cont…)</a:t>
            </a:r>
            <a:endParaRPr lang="en-US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714625"/>
            <a:ext cx="43815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95900"/>
            <a:ext cx="32575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0" y="6238875"/>
            <a:ext cx="20383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Component Reliability Prediction</a:t>
            </a:r>
          </a:p>
          <a:p>
            <a:pPr lvl="1"/>
            <a:r>
              <a:rPr lang="en-US" sz="1800" dirty="0" smtClean="0"/>
              <a:t>We consider a set of contextual parameters monitored by the runtime infrastructure</a:t>
            </a:r>
          </a:p>
          <a:p>
            <a:pPr lvl="1" algn="ctr">
              <a:buNone/>
            </a:pPr>
            <a:r>
              <a:rPr lang="en-US" sz="1800" i="1" dirty="0" smtClean="0"/>
              <a:t>C= {C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,…,</a:t>
            </a:r>
            <a:r>
              <a:rPr lang="en-US" sz="1800" i="1" dirty="0" err="1" smtClean="0"/>
              <a:t>C</a:t>
            </a:r>
            <a:r>
              <a:rPr lang="en-US" sz="1800" i="1" baseline="-25000" dirty="0" err="1" smtClean="0"/>
              <a:t>x</a:t>
            </a:r>
            <a:r>
              <a:rPr lang="en-US" sz="1800" i="1" dirty="0" smtClean="0"/>
              <a:t>}</a:t>
            </a:r>
          </a:p>
          <a:p>
            <a:pPr lvl="1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Revise transition matrix A using a context specific function quantifying the impact of contextual change on the transition probability. </a:t>
            </a:r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When adjusting </a:t>
            </a:r>
            <a:r>
              <a:rPr lang="en-US" sz="1800" i="1" dirty="0" err="1" smtClean="0"/>
              <a:t>a</a:t>
            </a:r>
            <a:r>
              <a:rPr lang="en-US" sz="1800" i="1" baseline="30000" dirty="0" err="1" smtClean="0"/>
              <a:t>’</a:t>
            </a:r>
            <a:r>
              <a:rPr lang="en-US" sz="1800" i="1" baseline="-25000" dirty="0" err="1" smtClean="0"/>
              <a:t>kj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 the cumulative probability of that row must be equal to 1:</a:t>
            </a:r>
          </a:p>
          <a:p>
            <a:pPr lvl="1"/>
            <a:endParaRPr lang="en-US" sz="1800" dirty="0" smtClean="0"/>
          </a:p>
          <a:p>
            <a:pPr lvl="1" algn="ctr"/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Reliability (Cont…)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5602" name="Equation" r:id="rId3" imgW="11412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5605" name="Equation" r:id="rId4" imgW="114120" imgH="215640" progId="Equation.3">
              <p:embed/>
            </p:oleObj>
          </a:graphicData>
        </a:graphic>
      </p:graphicFrame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5181600"/>
            <a:ext cx="26574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3810000"/>
            <a:ext cx="20193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Reliability Calculation</a:t>
            </a:r>
          </a:p>
          <a:p>
            <a:pPr lvl="1"/>
            <a:r>
              <a:rPr lang="en-US" dirty="0" smtClean="0"/>
              <a:t>Map components and their interactions to a </a:t>
            </a:r>
            <a:r>
              <a:rPr lang="en-US" dirty="0" err="1" smtClean="0"/>
              <a:t>DTMC</a:t>
            </a:r>
            <a:r>
              <a:rPr lang="en-US" dirty="0" smtClean="0"/>
              <a:t>, where a state is one or more components in concurrent execution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Reliability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162300"/>
            <a:ext cx="2995222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200400"/>
            <a:ext cx="536994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267200"/>
            <a:ext cx="455676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adaptation on Reliability</a:t>
            </a:r>
          </a:p>
          <a:p>
            <a:pPr lvl="1"/>
            <a:r>
              <a:rPr lang="en-US" dirty="0" smtClean="0"/>
              <a:t>Changing the Architectural Style</a:t>
            </a:r>
          </a:p>
          <a:p>
            <a:pPr lvl="2"/>
            <a:r>
              <a:rPr lang="en-US" dirty="0" smtClean="0"/>
              <a:t>E.g.: Replicating components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Configuration Reliability (Cont…)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819400"/>
            <a:ext cx="4343400" cy="336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1" y="2909888"/>
            <a:ext cx="3633306" cy="227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adaptation on Reliability</a:t>
            </a:r>
          </a:p>
          <a:p>
            <a:pPr lvl="1"/>
            <a:r>
              <a:rPr lang="en-US" dirty="0" smtClean="0"/>
              <a:t>Changing the Deployment Architecture</a:t>
            </a:r>
          </a:p>
          <a:p>
            <a:pPr lvl="2"/>
            <a:r>
              <a:rPr lang="en-US" dirty="0" smtClean="0"/>
              <a:t>E.g.: Re-allocating components to processes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Configuration Reliability (Cont…)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2895601"/>
            <a:ext cx="3656157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2476" y="2861896"/>
            <a:ext cx="3819524" cy="262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Optimal architecture should be determined by considering quality trade-offs</a:t>
            </a:r>
          </a:p>
          <a:p>
            <a:pPr lvl="1"/>
            <a:r>
              <a:rPr lang="en-US" dirty="0" smtClean="0"/>
              <a:t>E.g.: Reliability </a:t>
            </a:r>
            <a:r>
              <a:rPr lang="en-US" dirty="0" err="1" smtClean="0"/>
              <a:t>vs</a:t>
            </a:r>
            <a:r>
              <a:rPr lang="en-US" dirty="0" smtClean="0"/>
              <a:t> Efficiency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Objective is to find configuration C* given the current configuration C, such that;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1800" dirty="0" smtClean="0"/>
              <a:t>	Where </a:t>
            </a:r>
            <a:r>
              <a:rPr lang="en-US" sz="1800" dirty="0" err="1" smtClean="0"/>
              <a:t>U</a:t>
            </a:r>
            <a:r>
              <a:rPr lang="en-US" sz="1800" baseline="-25000" dirty="0" err="1" smtClean="0"/>
              <a:t>q</a:t>
            </a:r>
            <a:r>
              <a:rPr lang="en-US" sz="1800" dirty="0" smtClean="0"/>
              <a:t> is a utility function indicating the engineer’s preferences for the quality attribute q, and where;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Selection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790950"/>
            <a:ext cx="66770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5638800"/>
            <a:ext cx="20002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/>
              <a:t>Assume the following;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P = number of processes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C = number of components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N = number of replicas</a:t>
            </a:r>
          </a:p>
          <a:p>
            <a:pPr lvl="1"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This implies that there are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O(P</a:t>
            </a:r>
            <a:r>
              <a:rPr lang="en-US" sz="1600" baseline="30000" dirty="0" smtClean="0"/>
              <a:t>C</a:t>
            </a:r>
            <a:r>
              <a:rPr lang="en-US" sz="1600" dirty="0" smtClean="0"/>
              <a:t>) ways of allocating software components to OS processes</a:t>
            </a:r>
          </a:p>
          <a:p>
            <a:pPr lvl="2">
              <a:lnSpc>
                <a:spcPct val="150000"/>
              </a:lnSpc>
            </a:pPr>
            <a:r>
              <a:rPr lang="en-US" sz="1400" dirty="0" smtClean="0"/>
              <a:t>E.g.: with 3 components, and 2 processes, 8 possible configurations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O(N</a:t>
            </a:r>
            <a:r>
              <a:rPr lang="en-US" sz="1600" baseline="30000" dirty="0" smtClean="0"/>
              <a:t>C</a:t>
            </a:r>
            <a:r>
              <a:rPr lang="en-US" sz="1600" dirty="0" smtClean="0"/>
              <a:t>) ways of replicating components</a:t>
            </a:r>
          </a:p>
          <a:p>
            <a:pPr lvl="2">
              <a:lnSpc>
                <a:spcPct val="150000"/>
              </a:lnSpc>
            </a:pPr>
            <a:r>
              <a:rPr lang="en-US" sz="1400" dirty="0" smtClean="0"/>
              <a:t>E.g.: with 3 components and with up to 2 replicas for each, 8 possible configurations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             Therefore, O((</a:t>
            </a:r>
            <a:r>
              <a:rPr lang="en-US" sz="2000" dirty="0" err="1" smtClean="0"/>
              <a:t>NxP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C</a:t>
            </a:r>
            <a:r>
              <a:rPr lang="en-US" sz="2000" dirty="0" smtClean="0"/>
              <a:t>)possible configurations</a:t>
            </a:r>
            <a:endParaRPr lang="en-US" sz="2000" baseline="30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Selection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XTEAM</a:t>
            </a:r>
            <a:r>
              <a:rPr lang="en-US" sz="2400" dirty="0" smtClean="0"/>
              <a:t> for maintaining </a:t>
            </a:r>
          </a:p>
          <a:p>
            <a:pPr>
              <a:buNone/>
            </a:pPr>
            <a:r>
              <a:rPr lang="en-US" sz="2400" dirty="0" smtClean="0"/>
              <a:t>structural, behavioral and </a:t>
            </a:r>
          </a:p>
          <a:p>
            <a:pPr>
              <a:buNone/>
            </a:pPr>
            <a:r>
              <a:rPr lang="en-US" sz="2400" dirty="0" smtClean="0"/>
              <a:t>reliability models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PRISM-MW as the </a:t>
            </a:r>
          </a:p>
          <a:p>
            <a:pPr>
              <a:buNone/>
            </a:pPr>
            <a:r>
              <a:rPr lang="en-US" sz="2400" dirty="0" smtClean="0"/>
              <a:t>context-aware middleware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MATLAB</a:t>
            </a:r>
            <a:r>
              <a:rPr lang="en-US" sz="2400" dirty="0" smtClean="0"/>
              <a:t> as computational </a:t>
            </a:r>
          </a:p>
          <a:p>
            <a:pPr>
              <a:buNone/>
            </a:pPr>
            <a:r>
              <a:rPr lang="en-US" sz="2400" dirty="0" smtClean="0"/>
              <a:t>environment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9247" y="609600"/>
            <a:ext cx="399995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100" b="1" dirty="0" smtClean="0"/>
              <a:t>“Software </a:t>
            </a:r>
            <a:r>
              <a:rPr lang="en-US" sz="2100" b="1" dirty="0" smtClean="0"/>
              <a:t>Systems are </a:t>
            </a:r>
            <a:r>
              <a:rPr lang="en-US" sz="2100" b="1" dirty="0" smtClean="0"/>
              <a:t>increasingly </a:t>
            </a:r>
            <a:r>
              <a:rPr lang="en-US" sz="2100" b="1" i="1" dirty="0" smtClean="0"/>
              <a:t>Situated</a:t>
            </a:r>
            <a:r>
              <a:rPr lang="en-US" sz="2100" b="1" dirty="0" smtClean="0"/>
              <a:t> </a:t>
            </a:r>
            <a:r>
              <a:rPr lang="en-US" sz="2100" b="1" dirty="0" smtClean="0"/>
              <a:t>in </a:t>
            </a:r>
            <a:r>
              <a:rPr lang="en-US" sz="2100" b="1" i="1" u="sng" dirty="0" smtClean="0">
                <a:solidFill>
                  <a:srgbClr val="0070C0"/>
                </a:solidFill>
              </a:rPr>
              <a:t>dynamic</a:t>
            </a:r>
            <a:r>
              <a:rPr lang="en-US" sz="2100" b="1" dirty="0" smtClean="0"/>
              <a:t>, </a:t>
            </a:r>
            <a:r>
              <a:rPr lang="en-US" sz="2100" b="1" i="1" dirty="0" smtClean="0"/>
              <a:t>mission critical</a:t>
            </a:r>
            <a:r>
              <a:rPr lang="en-US" sz="2100" b="1" dirty="0" smtClean="0"/>
              <a:t> </a:t>
            </a:r>
            <a:r>
              <a:rPr lang="en-US" sz="2100" b="1" dirty="0" smtClean="0"/>
              <a:t>settings</a:t>
            </a:r>
            <a:endParaRPr lang="en-US" sz="1800" dirty="0" smtClean="0"/>
          </a:p>
          <a:p>
            <a:pPr lvl="1"/>
            <a:r>
              <a:rPr lang="en-US" sz="1800" dirty="0" smtClean="0"/>
              <a:t>Operational profile is </a:t>
            </a:r>
            <a:r>
              <a:rPr lang="en-US" sz="1800" i="1" u="sng" dirty="0" smtClean="0">
                <a:solidFill>
                  <a:srgbClr val="0070C0"/>
                </a:solidFill>
              </a:rPr>
              <a:t>dynamic</a:t>
            </a:r>
            <a:r>
              <a:rPr lang="en-US" sz="1800" dirty="0" smtClean="0"/>
              <a:t>, and depends on;</a:t>
            </a:r>
          </a:p>
          <a:p>
            <a:pPr lvl="2"/>
            <a:r>
              <a:rPr lang="en-US" sz="1600" dirty="0" smtClean="0"/>
              <a:t>Type of user input, </a:t>
            </a:r>
            <a:r>
              <a:rPr lang="en-US" sz="1600" dirty="0" smtClean="0"/>
              <a:t>or features or services being invoked</a:t>
            </a:r>
            <a:endParaRPr lang="en-US" sz="1600" dirty="0" smtClean="0"/>
          </a:p>
          <a:p>
            <a:pPr lvl="2"/>
            <a:r>
              <a:rPr lang="en-US" sz="1600" dirty="0" smtClean="0"/>
              <a:t>Characteristics of the </a:t>
            </a:r>
            <a:r>
              <a:rPr lang="en-US" sz="1600" dirty="0" smtClean="0"/>
              <a:t>physical environment</a:t>
            </a:r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System’s configuration is </a:t>
            </a:r>
            <a:r>
              <a:rPr lang="en-US" sz="1800" dirty="0" smtClean="0"/>
              <a:t>dynamic throughout its lifetime</a:t>
            </a:r>
            <a:endParaRPr lang="en-US" sz="1800" dirty="0" smtClean="0"/>
          </a:p>
          <a:p>
            <a:pPr lvl="2"/>
            <a:r>
              <a:rPr lang="en-US" sz="1600" dirty="0" smtClean="0"/>
              <a:t>E.g.: Changes in the number and type of software components (and devices) in the system, and their organization structure 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Other contextual properties</a:t>
            </a:r>
          </a:p>
          <a:p>
            <a:pPr lvl="2"/>
            <a:r>
              <a:rPr lang="en-US" sz="1600" dirty="0" smtClean="0"/>
              <a:t>E.g.: Resource limitations such as battery power and </a:t>
            </a:r>
            <a:r>
              <a:rPr lang="en-US" sz="1600" dirty="0" smtClean="0"/>
              <a:t>network </a:t>
            </a:r>
            <a:r>
              <a:rPr lang="en-US" sz="1600" dirty="0" smtClean="0"/>
              <a:t>bandwidth</a:t>
            </a:r>
          </a:p>
          <a:p>
            <a:pPr lvl="3"/>
            <a:r>
              <a:rPr lang="en-US" sz="1400" dirty="0" smtClean="0"/>
              <a:t>Typical in mobile embedded </a:t>
            </a:r>
            <a:r>
              <a:rPr lang="en-US" sz="1400" dirty="0" smtClean="0"/>
              <a:t>systems</a:t>
            </a:r>
          </a:p>
          <a:p>
            <a:pPr lvl="3"/>
            <a:endParaRPr lang="en-US" sz="1400" dirty="0" smtClean="0"/>
          </a:p>
          <a:p>
            <a:pPr lvl="1"/>
            <a:r>
              <a:rPr lang="en-US" sz="1800" dirty="0" smtClean="0"/>
              <a:t>This dynamic nature, in turn, affects the </a:t>
            </a:r>
            <a:r>
              <a:rPr lang="en-US" sz="1800" dirty="0" err="1" smtClean="0"/>
              <a:t>QoS</a:t>
            </a:r>
            <a:r>
              <a:rPr lang="en-US" sz="1800" dirty="0" smtClean="0"/>
              <a:t> of a system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23622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Effectiveness of Reliability Analysis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Estimated </a:t>
            </a:r>
            <a:r>
              <a:rPr lang="en-US" sz="1800" dirty="0" err="1" smtClean="0"/>
              <a:t>vs</a:t>
            </a:r>
            <a:r>
              <a:rPr lang="en-US" sz="1800" dirty="0" smtClean="0"/>
              <a:t> Observed reliability</a:t>
            </a:r>
          </a:p>
          <a:p>
            <a:pPr>
              <a:buNone/>
            </a:pPr>
            <a:endParaRPr lang="en-US" sz="1800" dirty="0" smtClean="0"/>
          </a:p>
          <a:p>
            <a:pPr marL="566928" indent="-457200">
              <a:buAutoNum type="alphaLcParenBoth"/>
            </a:pPr>
            <a:r>
              <a:rPr lang="en-US" sz="1800" dirty="0" smtClean="0"/>
              <a:t>Top - N and C as separate processes</a:t>
            </a:r>
          </a:p>
          <a:p>
            <a:pPr marL="566928" indent="-457200">
              <a:buNone/>
            </a:pPr>
            <a:endParaRPr lang="en-US" sz="1800" dirty="0" smtClean="0"/>
          </a:p>
          <a:p>
            <a:pPr marL="566928" indent="-457200">
              <a:buAutoNum type="alphaLcParenBoth"/>
            </a:pPr>
            <a:r>
              <a:rPr lang="en-US" sz="1800" dirty="0" smtClean="0"/>
              <a:t>Bottom - N and C sharing a process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7225" y="1066800"/>
            <a:ext cx="61805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2971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Effectiveness of architectural reconfiguration</a:t>
            </a:r>
          </a:p>
          <a:p>
            <a:pPr>
              <a:buNone/>
            </a:pPr>
            <a:endParaRPr lang="en-US" sz="2400" dirty="0" smtClean="0"/>
          </a:p>
          <a:p>
            <a:pPr marL="566928" indent="-457200">
              <a:buAutoNum type="alphaLcParenBoth"/>
            </a:pPr>
            <a:r>
              <a:rPr lang="en-US" sz="1800" dirty="0" smtClean="0"/>
              <a:t>N and C sharing the a process</a:t>
            </a:r>
          </a:p>
          <a:p>
            <a:pPr marL="566928" indent="-457200">
              <a:buNone/>
            </a:pPr>
            <a:endParaRPr lang="en-US" sz="1800" dirty="0" smtClean="0"/>
          </a:p>
          <a:p>
            <a:pPr marL="566928" indent="-457200">
              <a:buAutoNum type="alphaLcParenBoth"/>
            </a:pPr>
            <a:r>
              <a:rPr lang="en-US" sz="1800" dirty="0" smtClean="0"/>
              <a:t>N and C separated</a:t>
            </a:r>
          </a:p>
          <a:p>
            <a:pPr marL="566928" indent="-457200">
              <a:buNone/>
            </a:pPr>
            <a:endParaRPr lang="en-US" sz="1800" dirty="0" smtClean="0"/>
          </a:p>
          <a:p>
            <a:pPr marL="566928" indent="-457200">
              <a:buAutoNum type="alphaLcParenBoth"/>
            </a:pPr>
            <a:r>
              <a:rPr lang="en-US" sz="1800" dirty="0" smtClean="0"/>
              <a:t>N replicated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(Cont…)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447800"/>
            <a:ext cx="53816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 of the system with and without RESIST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(Cont…)</a:t>
            </a:r>
            <a:endParaRPr lang="en-US" dirty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09800"/>
            <a:ext cx="53625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Execution time of reliability analysis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(Cont…)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876550"/>
            <a:ext cx="5715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Deployment time analysis of reliability is insufficient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2200" dirty="0" smtClean="0"/>
              <a:t>System’s reliability (and other quality attributes) actually depends on its runtime characteristics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Thus a system needs to adapt at runtime to improve its </a:t>
            </a:r>
            <a:r>
              <a:rPr lang="en-US" sz="2200" dirty="0" err="1" smtClean="0"/>
              <a:t>QoS</a:t>
            </a:r>
            <a:endParaRPr lang="en-US" sz="2200" dirty="0" smtClean="0"/>
          </a:p>
          <a:p>
            <a:pPr lvl="2">
              <a:buNone/>
            </a:pPr>
            <a:endParaRPr lang="en-US" dirty="0" smtClean="0"/>
          </a:p>
          <a:p>
            <a:r>
              <a:rPr lang="en-US" sz="2600" i="1" u="sng" dirty="0" smtClean="0">
                <a:solidFill>
                  <a:srgbClr val="0070C0"/>
                </a:solidFill>
              </a:rPr>
              <a:t>Reactive</a:t>
            </a:r>
            <a:r>
              <a:rPr lang="en-US" sz="2600" dirty="0" smtClean="0"/>
              <a:t> systems adapt after the system’s capability has degraded</a:t>
            </a:r>
          </a:p>
          <a:p>
            <a:pPr lvl="1"/>
            <a:endParaRPr lang="en-US" dirty="0" smtClean="0"/>
          </a:p>
          <a:p>
            <a:pPr lvl="1"/>
            <a:r>
              <a:rPr lang="en-US" sz="2200" dirty="0" smtClean="0"/>
              <a:t>That’s not good enough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Thus a system needs to adapt </a:t>
            </a:r>
            <a:r>
              <a:rPr lang="en-US" sz="2200" i="1" u="sng" dirty="0" smtClean="0">
                <a:solidFill>
                  <a:srgbClr val="0070C0"/>
                </a:solidFill>
              </a:rPr>
              <a:t>proactively</a:t>
            </a:r>
            <a:r>
              <a:rPr lang="en-US" sz="2200" i="1" dirty="0" smtClean="0"/>
              <a:t> </a:t>
            </a:r>
            <a:r>
              <a:rPr lang="en-US" sz="2200" dirty="0" smtClean="0"/>
              <a:t>in order to maintain its effectiveness throughout its mission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(Cont…)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000" b="1" dirty="0" smtClean="0"/>
              <a:t>Software Systems are </a:t>
            </a:r>
            <a:r>
              <a:rPr lang="en-US" sz="3200" b="1" dirty="0" smtClean="0"/>
              <a:t>increasingly </a:t>
            </a:r>
            <a:r>
              <a:rPr lang="en-US" sz="3000" b="1" i="1" dirty="0" smtClean="0"/>
              <a:t>Situated</a:t>
            </a:r>
            <a:r>
              <a:rPr lang="en-US" sz="3000" b="1" dirty="0" smtClean="0"/>
              <a:t> </a:t>
            </a:r>
            <a:r>
              <a:rPr lang="en-US" sz="3000" b="1" dirty="0" smtClean="0"/>
              <a:t>in </a:t>
            </a:r>
            <a:r>
              <a:rPr lang="en-US" sz="3000" b="1" i="1" dirty="0" smtClean="0"/>
              <a:t>dynamic</a:t>
            </a:r>
            <a:r>
              <a:rPr lang="en-US" sz="3000" b="1" dirty="0" smtClean="0"/>
              <a:t>, </a:t>
            </a:r>
            <a:r>
              <a:rPr lang="en-US" sz="3000" b="1" i="1" u="sng" dirty="0" smtClean="0">
                <a:solidFill>
                  <a:srgbClr val="0070C0"/>
                </a:solidFill>
              </a:rPr>
              <a:t>mission critical</a:t>
            </a:r>
            <a:r>
              <a:rPr lang="en-US" sz="3000" b="1" dirty="0" smtClean="0">
                <a:solidFill>
                  <a:srgbClr val="0070C0"/>
                </a:solidFill>
              </a:rPr>
              <a:t> </a:t>
            </a:r>
            <a:r>
              <a:rPr lang="en-US" sz="3000" b="1" dirty="0" smtClean="0"/>
              <a:t>settings</a:t>
            </a:r>
          </a:p>
          <a:p>
            <a:pPr lvl="1"/>
            <a:endParaRPr lang="en-US" dirty="0" smtClean="0"/>
          </a:p>
          <a:p>
            <a:pPr lvl="1"/>
            <a:r>
              <a:rPr lang="en-US" sz="2600" dirty="0" smtClean="0"/>
              <a:t>A system is </a:t>
            </a:r>
            <a:r>
              <a:rPr lang="en-US" sz="2600" i="1" u="sng" dirty="0" smtClean="0">
                <a:solidFill>
                  <a:srgbClr val="0070C0"/>
                </a:solidFill>
              </a:rPr>
              <a:t>mission critical</a:t>
            </a:r>
            <a:r>
              <a:rPr lang="en-US" sz="2600" dirty="0" smtClean="0"/>
              <a:t> if the loss of capability leads to a reduction in mission effectiveness</a:t>
            </a:r>
          </a:p>
          <a:p>
            <a:pPr lvl="2"/>
            <a:r>
              <a:rPr lang="en-US" sz="2300" dirty="0" smtClean="0"/>
              <a:t>E.g.: Unmanned space mission, or a firefighting robot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But software failures occur during system’s execution, either due to</a:t>
            </a:r>
          </a:p>
          <a:p>
            <a:pPr lvl="2"/>
            <a:r>
              <a:rPr lang="en-US" sz="2300" dirty="0" smtClean="0"/>
              <a:t>Previously unknown defects that get manifested due to the </a:t>
            </a:r>
            <a:r>
              <a:rPr lang="en-US" sz="2300" i="1" dirty="0" smtClean="0"/>
              <a:t>dynamic</a:t>
            </a:r>
            <a:r>
              <a:rPr lang="en-US" sz="2300" dirty="0" smtClean="0"/>
              <a:t> nature of the operational profile</a:t>
            </a:r>
          </a:p>
          <a:p>
            <a:pPr lvl="3">
              <a:buNone/>
            </a:pPr>
            <a:endParaRPr lang="en-US" sz="900" dirty="0" smtClean="0"/>
          </a:p>
          <a:p>
            <a:pPr lvl="2"/>
            <a:r>
              <a:rPr lang="en-US" sz="2300" dirty="0" smtClean="0"/>
              <a:t>Propagation of unhandled faults to non-faulty components</a:t>
            </a:r>
          </a:p>
          <a:p>
            <a:pPr lvl="3"/>
            <a:r>
              <a:rPr lang="en-US" sz="2000" dirty="0" smtClean="0"/>
              <a:t>E.g.: OS faults</a:t>
            </a:r>
          </a:p>
          <a:p>
            <a:pPr lvl="3">
              <a:buNone/>
            </a:pPr>
            <a:endParaRPr lang="en-US" sz="900" dirty="0" smtClean="0"/>
          </a:p>
          <a:p>
            <a:pPr lvl="2"/>
            <a:r>
              <a:rPr lang="en-US" sz="2300" dirty="0" smtClean="0"/>
              <a:t>Hardware malfunction, which in turn result in software faults</a:t>
            </a:r>
          </a:p>
          <a:p>
            <a:pPr lvl="3"/>
            <a:r>
              <a:rPr lang="en-US" sz="2000" dirty="0" smtClean="0"/>
              <a:t>E.g.: Hardware damage while the robot extinguishes a fire</a:t>
            </a:r>
          </a:p>
          <a:p>
            <a:pPr lvl="3">
              <a:buNone/>
            </a:pPr>
            <a:endParaRPr lang="en-US" sz="900" dirty="0" smtClean="0"/>
          </a:p>
          <a:p>
            <a:pPr lvl="2"/>
            <a:r>
              <a:rPr lang="en-US" sz="2300" dirty="0" smtClean="0"/>
              <a:t>Failure of required resources </a:t>
            </a:r>
          </a:p>
          <a:p>
            <a:pPr lvl="3"/>
            <a:r>
              <a:rPr lang="en-US" sz="2000" dirty="0" smtClean="0"/>
              <a:t>E.g.: Network </a:t>
            </a:r>
            <a:r>
              <a:rPr lang="en-US" sz="2000" dirty="0" smtClean="0"/>
              <a:t>bandwidth </a:t>
            </a:r>
            <a:r>
              <a:rPr lang="en-US" sz="2000" dirty="0" smtClean="0"/>
              <a:t>fluctuations 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(Cont…)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Need to effectively estimate system reliability at </a:t>
            </a:r>
            <a:r>
              <a:rPr lang="en-US" i="1" dirty="0" smtClean="0">
                <a:solidFill>
                  <a:srgbClr val="0070C0"/>
                </a:solidFill>
              </a:rPr>
              <a:t>runtime</a:t>
            </a:r>
          </a:p>
          <a:p>
            <a:pPr lvl="1"/>
            <a:r>
              <a:rPr lang="en-US" dirty="0" smtClean="0"/>
              <a:t>Requires </a:t>
            </a:r>
            <a:r>
              <a:rPr lang="en-US" i="1" dirty="0" smtClean="0">
                <a:solidFill>
                  <a:srgbClr val="0070C0"/>
                </a:solidFill>
              </a:rPr>
              <a:t>efficient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70C0"/>
                </a:solidFill>
              </a:rPr>
              <a:t>fine-grain</a:t>
            </a:r>
            <a:r>
              <a:rPr lang="en-US" dirty="0" smtClean="0"/>
              <a:t> reliability analysis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rgbClr val="0070C0"/>
                </a:solidFill>
              </a:rPr>
              <a:t>Proactive</a:t>
            </a:r>
            <a:r>
              <a:rPr lang="en-US" dirty="0" smtClean="0"/>
              <a:t> reconfiguration requires estimation of the system’s future reliability</a:t>
            </a:r>
          </a:p>
          <a:p>
            <a:pPr lvl="1"/>
            <a:r>
              <a:rPr lang="en-US" dirty="0" smtClean="0"/>
              <a:t>Estimating the future operational profile is required</a:t>
            </a:r>
          </a:p>
          <a:p>
            <a:endParaRPr lang="en-US" dirty="0" smtClean="0"/>
          </a:p>
          <a:p>
            <a:r>
              <a:rPr lang="en-US" dirty="0" smtClean="0"/>
              <a:t>Need to determine the </a:t>
            </a:r>
            <a:r>
              <a:rPr lang="en-US" i="1" dirty="0" smtClean="0">
                <a:solidFill>
                  <a:srgbClr val="0070C0"/>
                </a:solidFill>
              </a:rPr>
              <a:t>optimally</a:t>
            </a:r>
            <a:r>
              <a:rPr lang="en-US" dirty="0" smtClean="0"/>
              <a:t> reliable architecture at runtime</a:t>
            </a:r>
          </a:p>
          <a:p>
            <a:pPr lvl="1"/>
            <a:r>
              <a:rPr lang="en-US" dirty="0" smtClean="0"/>
              <a:t>Requires analyzing effects of adaptation on Reliability, and other </a:t>
            </a:r>
            <a:r>
              <a:rPr lang="en-US" dirty="0" err="1" smtClean="0"/>
              <a:t>QoS</a:t>
            </a:r>
            <a:r>
              <a:rPr lang="en-US" dirty="0" smtClean="0"/>
              <a:t> attributes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 controller’s behavior model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6850" y="1886606"/>
            <a:ext cx="6000750" cy="459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4953000"/>
            <a:ext cx="4040188" cy="129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Terminal faults of the Navigator can propagate to all other components</a:t>
            </a:r>
          </a:p>
          <a:p>
            <a:endParaRPr lang="en-US" dirty="0" smtClean="0"/>
          </a:p>
          <a:p>
            <a:r>
              <a:rPr lang="en-US" dirty="0" smtClean="0"/>
              <a:t>Less reliable, more efficient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>
          <a:xfrm>
            <a:off x="4648200" y="4953000"/>
            <a:ext cx="4041775" cy="129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Terminal faults of the Navigator are contained within process 2, preventing propagation</a:t>
            </a:r>
          </a:p>
          <a:p>
            <a:endParaRPr lang="en-US" dirty="0" smtClean="0"/>
          </a:p>
          <a:p>
            <a:r>
              <a:rPr lang="en-US" dirty="0" smtClean="0"/>
              <a:t>More reliable, less efficient</a:t>
            </a:r>
          </a:p>
        </p:txBody>
      </p:sp>
      <p:pic>
        <p:nvPicPr>
          <p:cNvPr id="1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5156" y="2343944"/>
            <a:ext cx="37242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5675" y="2239169"/>
            <a:ext cx="380047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"/>
          <p:cNvSpPr txBox="1">
            <a:spLocks/>
          </p:cNvSpPr>
          <p:nvPr/>
        </p:nvSpPr>
        <p:spPr>
          <a:xfrm>
            <a:off x="457200" y="1481328"/>
            <a:ext cx="8229600" cy="728471"/>
          </a:xfrm>
          <a:prstGeom prst="rect">
            <a:avLst/>
          </a:prstGeom>
          <a:noFill/>
          <a:ln w="9652">
            <a:noFill/>
            <a:miter lim="800000"/>
          </a:ln>
        </p:spPr>
        <p:txBody>
          <a:bodyPr vert="horz" lIns="18288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Lets consider two alternative deployment architectures for the Robot Subsystem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481328"/>
            <a:ext cx="41148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Context-aware middleware to provide support for;</a:t>
            </a:r>
          </a:p>
          <a:p>
            <a:pPr lvl="1"/>
            <a:r>
              <a:rPr lang="en-US" sz="1600" dirty="0" smtClean="0"/>
              <a:t>Monitoring internal and external properties</a:t>
            </a:r>
          </a:p>
          <a:p>
            <a:pPr lvl="2"/>
            <a:r>
              <a:rPr lang="en-US" sz="1400" dirty="0" smtClean="0"/>
              <a:t>Failures, Service requests etc</a:t>
            </a:r>
          </a:p>
          <a:p>
            <a:pPr lvl="2"/>
            <a:r>
              <a:rPr lang="en-US" sz="1400" dirty="0" smtClean="0"/>
              <a:t>Network fluctuations, battery power etc</a:t>
            </a:r>
          </a:p>
          <a:p>
            <a:pPr lvl="2"/>
            <a:endParaRPr lang="en-US" sz="1400" dirty="0" smtClean="0"/>
          </a:p>
          <a:p>
            <a:pPr lvl="1"/>
            <a:r>
              <a:rPr lang="en-US" sz="1600" dirty="0" smtClean="0"/>
              <a:t>Adaptation of the software</a:t>
            </a:r>
          </a:p>
          <a:p>
            <a:pPr lvl="2"/>
            <a:r>
              <a:rPr lang="en-US" sz="1400" dirty="0" smtClean="0"/>
              <a:t>Changes is the structure of software</a:t>
            </a:r>
          </a:p>
          <a:p>
            <a:pPr lvl="2"/>
            <a:endParaRPr lang="en-US" sz="1400" dirty="0" smtClean="0"/>
          </a:p>
          <a:p>
            <a:pPr lvl="1"/>
            <a:r>
              <a:rPr lang="en-US" sz="1600" dirty="0" smtClean="0"/>
              <a:t>Contextual properties</a:t>
            </a:r>
          </a:p>
          <a:p>
            <a:pPr lvl="2"/>
            <a:r>
              <a:rPr lang="en-US" sz="1400" dirty="0" smtClean="0"/>
              <a:t>Location etc</a:t>
            </a:r>
          </a:p>
          <a:p>
            <a:pPr lvl="2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 Framework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1" y="1219200"/>
            <a:ext cx="4724399" cy="4009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Upfront </a:t>
            </a:r>
            <a:r>
              <a:rPr lang="en-US" sz="2200" i="1" dirty="0" smtClean="0"/>
              <a:t>static</a:t>
            </a:r>
            <a:r>
              <a:rPr lang="en-US" sz="2200" dirty="0" smtClean="0"/>
              <a:t> reliability prediction offers little help</a:t>
            </a:r>
          </a:p>
          <a:p>
            <a:pPr lvl="1">
              <a:lnSpc>
                <a:spcPct val="150000"/>
              </a:lnSpc>
            </a:pPr>
            <a:r>
              <a:rPr lang="en-US" sz="1900" dirty="0" smtClean="0"/>
              <a:t>Due to the dynamic operational context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Therefore runtime reliability analysis is required</a:t>
            </a:r>
          </a:p>
          <a:p>
            <a:pPr>
              <a:lnSpc>
                <a:spcPct val="150000"/>
              </a:lnSpc>
            </a:pPr>
            <a:endParaRPr lang="en-US" sz="2200" dirty="0" smtClean="0"/>
          </a:p>
          <a:p>
            <a:pPr>
              <a:lnSpc>
                <a:spcPct val="160000"/>
              </a:lnSpc>
            </a:pPr>
            <a:r>
              <a:rPr lang="en-US" sz="2000" dirty="0" smtClean="0"/>
              <a:t>Can be estimated stochastically using a Discrete Time Markov Chain (</a:t>
            </a:r>
            <a:r>
              <a:rPr lang="en-US" sz="2000" dirty="0" err="1" smtClean="0"/>
              <a:t>DTMC</a:t>
            </a:r>
            <a:r>
              <a:rPr lang="en-US" sz="2000" dirty="0" smtClean="0"/>
              <a:t>) </a:t>
            </a:r>
          </a:p>
          <a:p>
            <a:pPr lvl="1">
              <a:lnSpc>
                <a:spcPct val="150000"/>
              </a:lnSpc>
            </a:pPr>
            <a:r>
              <a:rPr lang="en-US" sz="1900" dirty="0" smtClean="0"/>
              <a:t>Set of States S = {S</a:t>
            </a:r>
            <a:r>
              <a:rPr lang="en-US" sz="1900" baseline="-25000" dirty="0" smtClean="0"/>
              <a:t>1</a:t>
            </a:r>
            <a:r>
              <a:rPr lang="en-US" sz="1900" dirty="0" smtClean="0"/>
              <a:t>, S</a:t>
            </a:r>
            <a:r>
              <a:rPr lang="en-US" sz="1900" baseline="-25000" dirty="0" smtClean="0"/>
              <a:t>2</a:t>
            </a:r>
            <a:r>
              <a:rPr lang="en-US" sz="1900" dirty="0" smtClean="0"/>
              <a:t>, ..., </a:t>
            </a:r>
            <a:r>
              <a:rPr lang="en-US" sz="1900" dirty="0" err="1" smtClean="0"/>
              <a:t>S</a:t>
            </a:r>
            <a:r>
              <a:rPr lang="en-US" sz="1900" baseline="-25000" dirty="0" err="1" smtClean="0"/>
              <a:t>N</a:t>
            </a:r>
            <a:r>
              <a:rPr lang="en-US" sz="1900" dirty="0" smtClean="0"/>
              <a:t>}</a:t>
            </a:r>
          </a:p>
          <a:p>
            <a:pPr lvl="1">
              <a:lnSpc>
                <a:spcPct val="150000"/>
              </a:lnSpc>
            </a:pPr>
            <a:r>
              <a:rPr lang="en-US" sz="1900" dirty="0" smtClean="0"/>
              <a:t>Transition matrix A = {</a:t>
            </a:r>
            <a:r>
              <a:rPr lang="en-US" sz="1900" dirty="0" err="1" smtClean="0"/>
              <a:t>a</a:t>
            </a:r>
            <a:r>
              <a:rPr lang="en-US" sz="1900" baseline="-25000" dirty="0" err="1" smtClean="0"/>
              <a:t>ij</a:t>
            </a:r>
            <a:r>
              <a:rPr lang="en-US" sz="1900" dirty="0" smtClean="0"/>
              <a:t>}, where </a:t>
            </a:r>
            <a:r>
              <a:rPr lang="en-US" sz="1900" dirty="0" err="1" smtClean="0"/>
              <a:t>a</a:t>
            </a:r>
            <a:r>
              <a:rPr lang="en-US" sz="1900" baseline="-25000" dirty="0" err="1" smtClean="0"/>
              <a:t>ij</a:t>
            </a:r>
            <a:r>
              <a:rPr lang="en-US" sz="1900" dirty="0" smtClean="0"/>
              <a:t> is the probability of transitioning from state S</a:t>
            </a:r>
            <a:r>
              <a:rPr lang="en-US" sz="1900" baseline="-25000" dirty="0" smtClean="0"/>
              <a:t>i</a:t>
            </a:r>
            <a:r>
              <a:rPr lang="en-US" sz="1900" dirty="0" smtClean="0"/>
              <a:t> to state </a:t>
            </a:r>
            <a:r>
              <a:rPr lang="en-US" sz="1900" dirty="0" err="1" smtClean="0"/>
              <a:t>S</a:t>
            </a:r>
            <a:r>
              <a:rPr lang="en-US" sz="1900" baseline="-25000" dirty="0" err="1" smtClean="0"/>
              <a:t>j</a:t>
            </a:r>
            <a:endParaRPr lang="en-US" sz="1900" baseline="-25000" dirty="0" smtClean="0"/>
          </a:p>
          <a:p>
            <a:pPr lvl="1">
              <a:lnSpc>
                <a:spcPct val="150000"/>
              </a:lnSpc>
            </a:pPr>
            <a:r>
              <a:rPr lang="en-US" sz="1900" dirty="0" smtClean="0"/>
              <a:t>How to derive transition Matrix A?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Reliability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1063</TotalTime>
  <Words>951</Words>
  <Application>Microsoft Office PowerPoint</Application>
  <PresentationFormat>On-screen Show (4:3)</PresentationFormat>
  <Paragraphs>176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Concourse</vt:lpstr>
      <vt:lpstr>Equation</vt:lpstr>
      <vt:lpstr>RESISTing Reliability Degradation through Proactive Reconfiguration   By Deshan Cooray</vt:lpstr>
      <vt:lpstr>Motivation</vt:lpstr>
      <vt:lpstr>Motivation (Cont…)</vt:lpstr>
      <vt:lpstr>Motivation (Cont…)</vt:lpstr>
      <vt:lpstr>Challenges</vt:lpstr>
      <vt:lpstr>Example</vt:lpstr>
      <vt:lpstr>Example</vt:lpstr>
      <vt:lpstr>RESIST Framework</vt:lpstr>
      <vt:lpstr>Component Reliability</vt:lpstr>
      <vt:lpstr>Component Reliability (Cont…)</vt:lpstr>
      <vt:lpstr>Component Reliability (Cont…)</vt:lpstr>
      <vt:lpstr>Component Reliability (Cont…)</vt:lpstr>
      <vt:lpstr>Component Reliability (Cont…)</vt:lpstr>
      <vt:lpstr>Configuration Reliability</vt:lpstr>
      <vt:lpstr>Configuration Reliability (Cont…)</vt:lpstr>
      <vt:lpstr>Configuration Reliability (Cont…)</vt:lpstr>
      <vt:lpstr>Configuration Selection</vt:lpstr>
      <vt:lpstr>Configuration Selection</vt:lpstr>
      <vt:lpstr>Implementation</vt:lpstr>
      <vt:lpstr>Evaluation</vt:lpstr>
      <vt:lpstr>Evaluation (Cont…)</vt:lpstr>
      <vt:lpstr>Evaluation (Cont…)</vt:lpstr>
      <vt:lpstr>Evaluation (Cont…)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Deshan</dc:creator>
  <cp:lastModifiedBy>Deshan</cp:lastModifiedBy>
  <cp:revision>172</cp:revision>
  <dcterms:created xsi:type="dcterms:W3CDTF">2010-02-08T13:32:50Z</dcterms:created>
  <dcterms:modified xsi:type="dcterms:W3CDTF">2010-02-23T19:09:56Z</dcterms:modified>
</cp:coreProperties>
</file>