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535353"/>
        </a:solidFill>
        <a:latin typeface="Gill Sans Light" charset="0"/>
        <a:ea typeface="Gill Sans Light" charset="0"/>
        <a:cs typeface="Gill Sans Light" charset="0"/>
        <a:sym typeface="Gill Sans Light" charset="0"/>
      </a:defRPr>
    </a:lvl1pPr>
    <a:lvl2pPr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535353"/>
        </a:solidFill>
        <a:latin typeface="Gill Sans Light" charset="0"/>
        <a:ea typeface="Gill Sans Light" charset="0"/>
        <a:cs typeface="Gill Sans Light" charset="0"/>
        <a:sym typeface="Gill Sans Light" charset="0"/>
      </a:defRPr>
    </a:lvl2pPr>
    <a:lvl3pPr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535353"/>
        </a:solidFill>
        <a:latin typeface="Gill Sans Light" charset="0"/>
        <a:ea typeface="Gill Sans Light" charset="0"/>
        <a:cs typeface="Gill Sans Light" charset="0"/>
        <a:sym typeface="Gill Sans Light" charset="0"/>
      </a:defRPr>
    </a:lvl3pPr>
    <a:lvl4pPr indent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535353"/>
        </a:solidFill>
        <a:latin typeface="Gill Sans Light" charset="0"/>
        <a:ea typeface="Gill Sans Light" charset="0"/>
        <a:cs typeface="Gill Sans Light" charset="0"/>
        <a:sym typeface="Gill Sans Light" charset="0"/>
      </a:defRPr>
    </a:lvl4pPr>
    <a:lvl5pPr indent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535353"/>
        </a:solidFill>
        <a:latin typeface="Gill Sans Light" charset="0"/>
        <a:ea typeface="Gill Sans Light" charset="0"/>
        <a:cs typeface="Gill Sans Light" charset="0"/>
        <a:sym typeface="Gill Sans Light" charset="0"/>
      </a:defRPr>
    </a:lvl5pPr>
    <a:lvl6pPr marL="2286000" algn="l" defTabSz="914400" rtl="0" eaLnBrk="1" latinLnBrk="0" hangingPunct="1">
      <a:defRPr sz="3600" kern="1200">
        <a:solidFill>
          <a:srgbClr val="535353"/>
        </a:solidFill>
        <a:latin typeface="Gill Sans Light" charset="0"/>
        <a:ea typeface="Gill Sans Light" charset="0"/>
        <a:cs typeface="Gill Sans Light" charset="0"/>
        <a:sym typeface="Gill Sans Light" charset="0"/>
      </a:defRPr>
    </a:lvl6pPr>
    <a:lvl7pPr marL="2743200" algn="l" defTabSz="914400" rtl="0" eaLnBrk="1" latinLnBrk="0" hangingPunct="1">
      <a:defRPr sz="3600" kern="1200">
        <a:solidFill>
          <a:srgbClr val="535353"/>
        </a:solidFill>
        <a:latin typeface="Gill Sans Light" charset="0"/>
        <a:ea typeface="Gill Sans Light" charset="0"/>
        <a:cs typeface="Gill Sans Light" charset="0"/>
        <a:sym typeface="Gill Sans Light" charset="0"/>
      </a:defRPr>
    </a:lvl7pPr>
    <a:lvl8pPr marL="3200400" algn="l" defTabSz="914400" rtl="0" eaLnBrk="1" latinLnBrk="0" hangingPunct="1">
      <a:defRPr sz="3600" kern="1200">
        <a:solidFill>
          <a:srgbClr val="535353"/>
        </a:solidFill>
        <a:latin typeface="Gill Sans Light" charset="0"/>
        <a:ea typeface="Gill Sans Light" charset="0"/>
        <a:cs typeface="Gill Sans Light" charset="0"/>
        <a:sym typeface="Gill Sans Light" charset="0"/>
      </a:defRPr>
    </a:lvl8pPr>
    <a:lvl9pPr marL="3657600" algn="l" defTabSz="914400" rtl="0" eaLnBrk="1" latinLnBrk="0" hangingPunct="1">
      <a:defRPr sz="3600" kern="1200">
        <a:solidFill>
          <a:srgbClr val="535353"/>
        </a:solidFill>
        <a:latin typeface="Gill Sans Light" charset="0"/>
        <a:ea typeface="Gill Sans Light" charset="0"/>
        <a:cs typeface="Gill Sans Light" charset="0"/>
        <a:sym typeface="Gill Sans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96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SWE-795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D69A-EED6-4177-8828-8B98F380D880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FB02F-ED27-47F3-B81D-1CD125F0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9531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>
            <a:spLocks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97064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8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0FFB68-1F7C-49A2-9ABF-7D9973613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50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19A3A9-C508-46E6-800F-3E6551746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01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77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77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AC30D5-59F9-42D1-8C4F-CABBB1D3B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48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B501F4-2343-41BC-9729-A4DCCFB9E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38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7CFF16-AB9D-4D95-B88B-A9F535F25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35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730500"/>
            <a:ext cx="607060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30500"/>
            <a:ext cx="607060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77B67C-4B28-460F-B396-79392D1F3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32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57F87D-E751-4FE1-AA9B-E8C8A2552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17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E73671-C5BA-4940-8D70-59AB304A5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05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41F495-9C9A-4CE8-9EB4-EA7FC389F8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56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37D588-8D1E-4DA9-AB1C-D2E97CD1E4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51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77C770-2636-4412-9335-AD4B976E8D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47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/>
          </p:cNvSpPr>
          <p:nvPr>
            <p:ph type="body" idx="1"/>
          </p:nvPr>
        </p:nvSpPr>
        <p:spPr bwMode="auto">
          <a:xfrm>
            <a:off x="355600" y="2730500"/>
            <a:ext cx="122936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 Light" charset="0"/>
              </a:rPr>
              <a:t>Fifth level</a:t>
            </a:r>
          </a:p>
        </p:txBody>
      </p:sp>
      <p:sp>
        <p:nvSpPr>
          <p:cNvPr id="1027" name="Rectangle 3"/>
          <p:cNvSpPr>
            <a:spLocks/>
          </p:cNvSpPr>
          <p:nvPr>
            <p:ph type="sldNum" sz="quarter" idx="2"/>
          </p:nvPr>
        </p:nvSpPr>
        <p:spPr bwMode="auto">
          <a:xfrm>
            <a:off x="6323013" y="9269413"/>
            <a:ext cx="342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50800" tIns="50800" rIns="50800" bIns="50800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fld id="{5B52E193-8592-45F5-ADDD-166A7D6CE9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535353"/>
          </a:solidFill>
          <a:latin typeface="+mj-lt"/>
          <a:ea typeface="+mj-ea"/>
          <a:cs typeface="+mj-cs"/>
          <a:sym typeface="Gill Sans Ligh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535353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535353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535353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535353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535353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535353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535353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535353"/>
          </a:solidFill>
          <a:latin typeface="Gill Sans Light" charset="0"/>
          <a:ea typeface="Gill Sans Light" charset="0"/>
          <a:cs typeface="Gill Sans Light" charset="0"/>
          <a:sym typeface="Gill Sans Light" charset="0"/>
        </a:defRPr>
      </a:lvl9pPr>
    </p:titleStyle>
    <p:bodyStyle>
      <a:lvl1pPr marL="431800" indent="-431800" algn="l" defTabSz="584200" rtl="0" fontAlgn="base" hangingPunct="0">
        <a:spcBef>
          <a:spcPts val="3800"/>
        </a:spcBef>
        <a:spcAft>
          <a:spcPct val="0"/>
        </a:spcAft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 charset="0"/>
        </a:defRPr>
      </a:lvl1pPr>
      <a:lvl2pPr marL="863600" indent="-431800" algn="l" defTabSz="584200" rtl="0" fontAlgn="base" hangingPunct="0">
        <a:spcBef>
          <a:spcPts val="3800"/>
        </a:spcBef>
        <a:spcAft>
          <a:spcPct val="0"/>
        </a:spcAft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 charset="0"/>
        </a:defRPr>
      </a:lvl2pPr>
      <a:lvl3pPr marL="1295400" indent="-431800" algn="l" defTabSz="584200" rtl="0" fontAlgn="base" hangingPunct="0">
        <a:spcBef>
          <a:spcPts val="3800"/>
        </a:spcBef>
        <a:spcAft>
          <a:spcPct val="0"/>
        </a:spcAft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 charset="0"/>
        </a:defRPr>
      </a:lvl3pPr>
      <a:lvl4pPr marL="1727200" indent="-431800" algn="l" defTabSz="584200" rtl="0" fontAlgn="base" hangingPunct="0">
        <a:spcBef>
          <a:spcPts val="3800"/>
        </a:spcBef>
        <a:spcAft>
          <a:spcPct val="0"/>
        </a:spcAft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 charset="0"/>
        </a:defRPr>
      </a:lvl4pPr>
      <a:lvl5pPr marL="2159000" indent="-431800" algn="l" defTabSz="584200" rtl="0" fontAlgn="base" hangingPunct="0">
        <a:spcBef>
          <a:spcPts val="3800"/>
        </a:spcBef>
        <a:spcAft>
          <a:spcPct val="0"/>
        </a:spcAft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 charset="0"/>
        </a:defRPr>
      </a:lvl5pPr>
      <a:lvl6pPr marL="2616200" indent="-431800" algn="l" defTabSz="584200" rtl="0" fontAlgn="base" hangingPunct="0">
        <a:spcBef>
          <a:spcPts val="3800"/>
        </a:spcBef>
        <a:spcAft>
          <a:spcPct val="0"/>
        </a:spcAft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 charset="0"/>
        </a:defRPr>
      </a:lvl6pPr>
      <a:lvl7pPr marL="3073400" indent="-431800" algn="l" defTabSz="584200" rtl="0" fontAlgn="base" hangingPunct="0">
        <a:spcBef>
          <a:spcPts val="3800"/>
        </a:spcBef>
        <a:spcAft>
          <a:spcPct val="0"/>
        </a:spcAft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 charset="0"/>
        </a:defRPr>
      </a:lvl7pPr>
      <a:lvl8pPr marL="3530600" indent="-431800" algn="l" defTabSz="584200" rtl="0" fontAlgn="base" hangingPunct="0">
        <a:spcBef>
          <a:spcPts val="3800"/>
        </a:spcBef>
        <a:spcAft>
          <a:spcPct val="0"/>
        </a:spcAft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 charset="0"/>
        </a:defRPr>
      </a:lvl8pPr>
      <a:lvl9pPr marL="3987800" indent="-431800" algn="l" defTabSz="584200" rtl="0" fontAlgn="base" hangingPunct="0">
        <a:spcBef>
          <a:spcPts val="3800"/>
        </a:spcBef>
        <a:spcAft>
          <a:spcPct val="0"/>
        </a:spcAft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ctrTitle"/>
          </p:nvPr>
        </p:nvSpPr>
        <p:spPr>
          <a:xfrm>
            <a:off x="355600" y="2044700"/>
            <a:ext cx="12293600" cy="3238500"/>
          </a:xfrm>
        </p:spPr>
        <p:txBody>
          <a:bodyPr anchor="b"/>
          <a:lstStyle/>
          <a:p>
            <a:pPr defTabSz="457200">
              <a:lnSpc>
                <a:spcPts val="5700"/>
              </a:lnSpc>
            </a:pPr>
            <a:r>
              <a:rPr lang="en-US" altLang="en-US" b="1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CodeExchange</a:t>
            </a:r>
            <a:r>
              <a:rPr lang="en-US" altLang="en-US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 </a:t>
            </a:r>
            <a:br>
              <a:rPr lang="en-US" altLang="en-US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</a:br>
            <a:r>
              <a:rPr lang="en-US" altLang="en-US" sz="360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Supporting Reformulation of Internet-Scale Code Queries in Context 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subTitle" sz="quarter" idx="1"/>
          </p:nvPr>
        </p:nvSpPr>
        <p:spPr>
          <a:xfrm>
            <a:off x="355600" y="5270500"/>
            <a:ext cx="12293600" cy="1295400"/>
          </a:xfrm>
        </p:spPr>
        <p:txBody>
          <a:bodyPr anchor="t"/>
          <a:lstStyle/>
          <a:p>
            <a:pPr defTabSz="182563">
              <a:lnSpc>
                <a:spcPts val="2200"/>
              </a:lnSpc>
              <a:spcBef>
                <a:spcPct val="0"/>
              </a:spcBef>
              <a:buSzTx/>
            </a:pPr>
            <a:r>
              <a:rPr lang="en-US" altLang="en-US" sz="2000" b="1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Lee </a:t>
            </a:r>
            <a:r>
              <a:rPr lang="en-US" altLang="en-US" sz="2000" b="1" dirty="0" err="1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Martie</a:t>
            </a:r>
            <a:r>
              <a:rPr lang="en-US" altLang="en-US" sz="2000" b="1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, Thomas D. </a:t>
            </a:r>
            <a:r>
              <a:rPr lang="en-US" altLang="en-US" sz="2000" b="1" dirty="0" err="1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LaToza</a:t>
            </a:r>
            <a:r>
              <a:rPr lang="en-US" altLang="en-US" sz="2000" b="1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, and André van der Hoek </a:t>
            </a:r>
          </a:p>
          <a:p>
            <a:pPr defTabSz="182563">
              <a:lnSpc>
                <a:spcPts val="2200"/>
              </a:lnSpc>
              <a:spcBef>
                <a:spcPct val="0"/>
              </a:spcBef>
              <a:buSzTx/>
            </a:pPr>
            <a:r>
              <a:rPr lang="en-US" altLang="en-US" sz="2000" b="1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University of California, Irvine Department of Informatics </a:t>
            </a:r>
          </a:p>
          <a:p>
            <a:pPr algn="r" defTabSz="182563">
              <a:lnSpc>
                <a:spcPts val="2200"/>
              </a:lnSpc>
              <a:spcBef>
                <a:spcPct val="0"/>
              </a:spcBef>
              <a:buSzTx/>
            </a:pPr>
            <a:endParaRPr lang="en-US" altLang="en-US" sz="2000" b="1" dirty="0">
              <a:solidFill>
                <a:srgbClr val="000000"/>
              </a:solidFill>
              <a:latin typeface="Times" charset="0"/>
              <a:ea typeface="Times" charset="0"/>
              <a:cs typeface="Times" charset="0"/>
              <a:sym typeface="Times" charset="0"/>
            </a:endParaRPr>
          </a:p>
          <a:p>
            <a:pPr algn="r" defTabSz="182563">
              <a:lnSpc>
                <a:spcPts val="2200"/>
              </a:lnSpc>
              <a:spcBef>
                <a:spcPct val="0"/>
              </a:spcBef>
              <a:buSzTx/>
            </a:pPr>
            <a:r>
              <a:rPr lang="en-US" altLang="en-US" sz="2000" b="1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                                  </a:t>
            </a:r>
            <a:endParaRPr lang="en-US" altLang="en-US" sz="2000" b="1" dirty="0" smtClean="0">
              <a:solidFill>
                <a:srgbClr val="000000"/>
              </a:solidFill>
              <a:latin typeface="Times" charset="0"/>
              <a:ea typeface="Times" charset="0"/>
              <a:cs typeface="Times" charset="0"/>
              <a:sym typeface="Times" charset="0"/>
            </a:endParaRPr>
          </a:p>
          <a:p>
            <a:pPr algn="r" defTabSz="182563">
              <a:lnSpc>
                <a:spcPts val="2200"/>
              </a:lnSpc>
              <a:spcBef>
                <a:spcPct val="0"/>
              </a:spcBef>
              <a:buSzTx/>
            </a:pPr>
            <a:endParaRPr lang="en-US" altLang="en-US" sz="2000" b="1" dirty="0">
              <a:solidFill>
                <a:srgbClr val="000000"/>
              </a:solidFill>
              <a:latin typeface="Times" charset="0"/>
              <a:ea typeface="Times" charset="0"/>
              <a:cs typeface="Times" charset="0"/>
              <a:sym typeface="Times" charset="0"/>
            </a:endParaRPr>
          </a:p>
          <a:p>
            <a:pPr algn="r" defTabSz="182563">
              <a:lnSpc>
                <a:spcPts val="2200"/>
              </a:lnSpc>
              <a:spcBef>
                <a:spcPct val="0"/>
              </a:spcBef>
              <a:buSzTx/>
            </a:pPr>
            <a:r>
              <a:rPr lang="en-US" altLang="en-US" sz="2000" b="1" dirty="0" smtClean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Summary </a:t>
            </a:r>
            <a:r>
              <a:rPr lang="en-US" altLang="en-US" sz="2000" b="1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By-</a:t>
            </a:r>
            <a:r>
              <a:rPr lang="en-US" altLang="en-US" sz="2000" b="1" dirty="0" err="1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Fardina</a:t>
            </a:r>
            <a:r>
              <a:rPr lang="en-US" altLang="en-US" sz="2000" b="1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Fathmiul</a:t>
            </a:r>
            <a:r>
              <a:rPr lang="en-US" altLang="en-US" sz="2000" b="1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Alam</a:t>
            </a:r>
            <a:r>
              <a:rPr lang="en-US" altLang="en-US" sz="2000" b="1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 </a:t>
            </a:r>
          </a:p>
          <a:p>
            <a:pPr algn="r" defTabSz="182563">
              <a:lnSpc>
                <a:spcPts val="2200"/>
              </a:lnSpc>
              <a:spcBef>
                <a:spcPct val="0"/>
              </a:spcBef>
              <a:buSzTx/>
            </a:pPr>
            <a:r>
              <a:rPr lang="en-US" altLang="en-US" sz="2000" b="1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SWE 795,Spring 2017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FFB68-1F7C-49A2-9ABF-7D9973613E6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defTabSz="457200">
              <a:lnSpc>
                <a:spcPts val="10000"/>
              </a:lnSpc>
            </a:pPr>
            <a:r>
              <a:rPr lang="en-US" altLang="en-US" b="1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CodeExchange</a:t>
            </a:r>
            <a:endParaRPr lang="en-US" altLang="en-US">
              <a:solidFill>
                <a:srgbClr val="000000"/>
              </a:solidFill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 defTabSz="530225">
              <a:lnSpc>
                <a:spcPct val="80000"/>
              </a:lnSpc>
              <a:spcBef>
                <a:spcPts val="3400"/>
              </a:spcBef>
              <a:buSzTx/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Motivation</a:t>
            </a:r>
            <a:endParaRPr lang="en-US" altLang="en-US" sz="1800" dirty="0">
              <a:solidFill>
                <a:srgbClr val="000000"/>
              </a:solidFill>
              <a:latin typeface="Baskerville" charset="0"/>
              <a:ea typeface="Baskerville" charset="0"/>
              <a:cs typeface="Baskerville" charset="0"/>
              <a:sym typeface="Baskerville" charset="0"/>
            </a:endParaRPr>
          </a:p>
          <a:p>
            <a:pPr marL="285750" indent="-285750" algn="just" defTabSz="530225">
              <a:lnSpc>
                <a:spcPct val="80000"/>
              </a:lnSpc>
              <a:spcBef>
                <a:spcPts val="3400"/>
              </a:spcBef>
              <a:buSzPct val="100000"/>
              <a:buFontTx/>
              <a:buChar char="❑"/>
            </a:pPr>
            <a:r>
              <a:rPr lang="en-US" altLang="en-US" sz="1800" dirty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Programming today regularly involves searching for source code online, whether through a general search engine such as Google or a specialized code search engine such as </a:t>
            </a:r>
            <a:r>
              <a:rPr lang="en-US" altLang="en-US" sz="1800" dirty="0" err="1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SearchCode</a:t>
            </a:r>
            <a:r>
              <a:rPr lang="en-US" altLang="en-US" sz="1800" dirty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, </a:t>
            </a:r>
            <a:r>
              <a:rPr lang="en-US" altLang="en-US" sz="1800" dirty="0" err="1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Ohloh</a:t>
            </a:r>
            <a:r>
              <a:rPr lang="en-US" altLang="en-US" sz="1800" dirty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, or GitHub. </a:t>
            </a:r>
          </a:p>
          <a:p>
            <a:pPr marL="285750" indent="-285750" algn="just" defTabSz="530225">
              <a:lnSpc>
                <a:spcPct val="80000"/>
              </a:lnSpc>
              <a:spcBef>
                <a:spcPts val="3400"/>
              </a:spcBef>
              <a:buSzPct val="100000"/>
              <a:buFontTx/>
              <a:buChar char="❑"/>
            </a:pPr>
            <a:r>
              <a:rPr lang="en-US" altLang="en-US" sz="1800" dirty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Searching typically is an iterative process, with developers adjusting the keywords they use based on the results of the previous query. </a:t>
            </a:r>
          </a:p>
          <a:p>
            <a:pPr marL="285750" indent="-285750" algn="just" defTabSz="530225">
              <a:lnSpc>
                <a:spcPct val="80000"/>
              </a:lnSpc>
              <a:spcBef>
                <a:spcPts val="3400"/>
              </a:spcBef>
              <a:buSzPct val="100000"/>
              <a:buFontTx/>
              <a:buChar char="❑"/>
            </a:pPr>
            <a:r>
              <a:rPr lang="en-US" altLang="en-US" sz="1800" dirty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However, searching in this manner is not ideal, because just using keywords places limits on what developers can express as well as the overall interaction that is required.</a:t>
            </a:r>
          </a:p>
          <a:p>
            <a:pPr marL="285750" indent="-285750" algn="just" defTabSz="530225">
              <a:lnSpc>
                <a:spcPct val="80000"/>
              </a:lnSpc>
              <a:spcBef>
                <a:spcPts val="3400"/>
              </a:spcBef>
              <a:buSzTx/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Key Idea</a:t>
            </a:r>
            <a:endParaRPr lang="en-US" altLang="en-US" sz="1800" dirty="0">
              <a:solidFill>
                <a:srgbClr val="000000"/>
              </a:solidFill>
              <a:latin typeface="Baskerville" charset="0"/>
              <a:ea typeface="Baskerville" charset="0"/>
              <a:cs typeface="Baskerville" charset="0"/>
              <a:sym typeface="Baskerville" charset="0"/>
            </a:endParaRPr>
          </a:p>
          <a:p>
            <a:pPr marL="285750" indent="-285750" algn="just" defTabSz="530225">
              <a:lnSpc>
                <a:spcPct val="80000"/>
              </a:lnSpc>
              <a:spcBef>
                <a:spcPts val="3400"/>
              </a:spcBef>
              <a:buSzPct val="100000"/>
              <a:buFontTx/>
              <a:buChar char="❑"/>
            </a:pPr>
            <a:r>
              <a:rPr lang="en-US" altLang="en-US" sz="1800" dirty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Based on the observation that the results from one query create a context in which a next is formulated (query reformulation ), This paper proposed </a:t>
            </a:r>
            <a:r>
              <a:rPr lang="en-US" altLang="en-US" sz="1800" dirty="0" smtClean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a </a:t>
            </a:r>
            <a:r>
              <a:rPr lang="en-US" altLang="en-US" sz="1800" dirty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new code search engine named </a:t>
            </a:r>
            <a:r>
              <a:rPr lang="en-US" altLang="en-US" sz="1800" b="1" dirty="0" err="1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CodeExchange</a:t>
            </a:r>
            <a:r>
              <a:rPr lang="en-US" altLang="en-US" sz="1800" dirty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,. </a:t>
            </a:r>
          </a:p>
          <a:p>
            <a:pPr marL="285750" indent="-285750" algn="just" defTabSz="530225">
              <a:lnSpc>
                <a:spcPct val="80000"/>
              </a:lnSpc>
              <a:spcBef>
                <a:spcPts val="3400"/>
              </a:spcBef>
              <a:buSzPct val="100000"/>
              <a:buFontTx/>
              <a:buChar char="❑"/>
            </a:pPr>
            <a:r>
              <a:rPr lang="en-US" altLang="en-US" sz="1800" dirty="0" err="1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CodeExchange</a:t>
            </a:r>
            <a:r>
              <a:rPr lang="en-US" altLang="en-US" sz="1800" dirty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 is developed to explicitly leverage this context to support fluid, expressive reformulation of queries. </a:t>
            </a:r>
            <a:endParaRPr lang="en-US" altLang="en-US" sz="1800" dirty="0" smtClean="0">
              <a:solidFill>
                <a:srgbClr val="000000"/>
              </a:solidFill>
              <a:latin typeface="Baskerville" charset="0"/>
              <a:ea typeface="Baskerville" charset="0"/>
              <a:cs typeface="Baskerville" charset="0"/>
              <a:sym typeface="Baskerville" charset="0"/>
            </a:endParaRPr>
          </a:p>
          <a:p>
            <a:pPr marL="285750" indent="-285750" algn="just" defTabSz="530225">
              <a:lnSpc>
                <a:spcPct val="80000"/>
              </a:lnSpc>
              <a:spcBef>
                <a:spcPts val="3400"/>
              </a:spcBef>
              <a:buSzPct val="100000"/>
              <a:buFontTx/>
              <a:buChar char="❑"/>
            </a:pPr>
            <a:r>
              <a:rPr lang="en-US" altLang="en-US" sz="1800" dirty="0" smtClean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Query Reformulation is the main driver of it’s features.</a:t>
            </a:r>
            <a:endParaRPr lang="en-US" altLang="en-US" sz="1800" dirty="0">
              <a:solidFill>
                <a:srgbClr val="000000"/>
              </a:solidFill>
              <a:latin typeface="Baskerville" charset="0"/>
              <a:ea typeface="Baskerville" charset="0"/>
              <a:cs typeface="Baskerville" charset="0"/>
              <a:sym typeface="Baskerville" charset="0"/>
            </a:endParaRPr>
          </a:p>
          <a:p>
            <a:pPr marL="285750" indent="-285750" algn="just" defTabSz="530225">
              <a:lnSpc>
                <a:spcPct val="80000"/>
              </a:lnSpc>
              <a:spcBef>
                <a:spcPts val="3400"/>
              </a:spcBef>
              <a:buSzPct val="100000"/>
              <a:buFontTx/>
              <a:buChar char="❑"/>
            </a:pPr>
            <a:r>
              <a:rPr lang="en-US" altLang="en-US" sz="1800" dirty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>This paper has highlighted its key design decisions and overall architecture, and evaluated its use in both a field deployment and a laboratory study.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501F4-2343-41BC-9729-A4DCCFB9ECB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defTabSz="457200">
              <a:lnSpc>
                <a:spcPts val="10000"/>
              </a:lnSpc>
            </a:pPr>
            <a:r>
              <a:rPr lang="en-US" altLang="en-US" b="1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CodeExchange Approach (1/2)</a:t>
            </a:r>
            <a:endParaRPr lang="en-US" altLang="en-US">
              <a:solidFill>
                <a:srgbClr val="000000"/>
              </a:solidFill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pic>
        <p:nvPicPr>
          <p:cNvPr id="9218" name="Picture 2" descr="Screen Shot 2017-04-03 at 6.06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2608263"/>
            <a:ext cx="5383213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 descr="Screen Shot 2017-04-03 at 6.06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716213"/>
            <a:ext cx="63071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AutoShape 4"/>
          <p:cNvSpPr>
            <a:spLocks/>
          </p:cNvSpPr>
          <p:nvPr/>
        </p:nvSpPr>
        <p:spPr bwMode="auto">
          <a:xfrm>
            <a:off x="5676900" y="2519363"/>
            <a:ext cx="1651000" cy="812800"/>
          </a:xfrm>
          <a:prstGeom prst="wedgeEllipseCallout">
            <a:avLst>
              <a:gd name="adj1" fmla="val -49384"/>
              <a:gd name="adj2" fmla="val 70000"/>
            </a:avLst>
          </a:prstGeom>
          <a:solidFill>
            <a:srgbClr val="FFFFFF"/>
          </a:solidFill>
          <a:ln w="25400" cap="flat" cmpd="sng">
            <a:solidFill>
              <a:srgbClr val="808785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/>
          </a:p>
        </p:txBody>
      </p:sp>
      <p:sp>
        <p:nvSpPr>
          <p:cNvPr id="9221" name="Rectangle 5"/>
          <p:cNvSpPr>
            <a:spLocks/>
          </p:cNvSpPr>
          <p:nvPr/>
        </p:nvSpPr>
        <p:spPr bwMode="auto">
          <a:xfrm>
            <a:off x="6046788" y="2733675"/>
            <a:ext cx="9096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 lang="en-US" altLang="en-US" sz="1800" b="1" dirty="0">
                <a:solidFill>
                  <a:srgbClr val="EB3D44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Click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6235700" y="3640138"/>
            <a:ext cx="900113" cy="601662"/>
          </a:xfrm>
          <a:prstGeom prst="line">
            <a:avLst/>
          </a:prstGeom>
          <a:noFill/>
          <a:ln w="25400" cap="flat" cmpd="sng">
            <a:solidFill>
              <a:srgbClr val="AB180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482600" y="2336800"/>
            <a:ext cx="1981200" cy="1277938"/>
          </a:xfrm>
          <a:prstGeom prst="straightConnector1">
            <a:avLst/>
          </a:prstGeom>
          <a:solidFill>
            <a:srgbClr val="808785"/>
          </a:solidFill>
          <a:ln w="25400" cap="flat" cmpd="sng" algn="ctr">
            <a:solidFill>
              <a:srgbClr val="5A5F5E"/>
            </a:solidFill>
            <a:prstDash val="solid"/>
            <a:miter lim="4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701800" y="19812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Keyboard input box</a:t>
            </a:r>
            <a:endParaRPr lang="en-US" sz="16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501F4-2343-41BC-9729-A4DCCFB9ECB3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30400" y="784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Figures(1-2): Interface before submission of initial query</a:t>
            </a:r>
            <a:endParaRPr lang="en-US" sz="2800" b="1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/>
      <p:bldP spid="922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>
          <a:xfrm>
            <a:off x="438468" y="-152400"/>
            <a:ext cx="12293600" cy="2438400"/>
          </a:xfrm>
        </p:spPr>
        <p:txBody>
          <a:bodyPr/>
          <a:lstStyle/>
          <a:p>
            <a:pPr defTabSz="457200">
              <a:lnSpc>
                <a:spcPts val="10000"/>
              </a:lnSpc>
            </a:pPr>
            <a:r>
              <a:rPr lang="en-US" altLang="en-US" b="1" dirty="0" err="1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CodeExchange</a:t>
            </a:r>
            <a:r>
              <a:rPr lang="en-US" altLang="en-US" b="1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 Approach (2/2)</a:t>
            </a:r>
            <a:endParaRPr lang="en-US" altLang="en-US" dirty="0">
              <a:solidFill>
                <a:srgbClr val="000000"/>
              </a:solidFill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pic>
        <p:nvPicPr>
          <p:cNvPr id="10242" name="Picture 2" descr="Screen Shot 2017-04-03 at 6.06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888" y="3740150"/>
            <a:ext cx="22606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 descr="Screen Shot 2017-04-03 at 6.06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828800"/>
            <a:ext cx="9920287" cy="566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8331200" y="2590800"/>
            <a:ext cx="2195513" cy="1697038"/>
          </a:xfrm>
          <a:prstGeom prst="line">
            <a:avLst/>
          </a:prstGeom>
          <a:noFill/>
          <a:ln w="25400" cap="flat" cmpd="sng">
            <a:solidFill>
              <a:srgbClr val="AB180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/>
          </a:p>
        </p:txBody>
      </p:sp>
      <p:sp>
        <p:nvSpPr>
          <p:cNvPr id="10245" name="Rectangle 5"/>
          <p:cNvSpPr>
            <a:spLocks/>
          </p:cNvSpPr>
          <p:nvPr/>
        </p:nvSpPr>
        <p:spPr bwMode="auto">
          <a:xfrm>
            <a:off x="10313988" y="5770880"/>
            <a:ext cx="2438400" cy="344966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txBody>
          <a:bodyPr wrap="square" lIns="50800" tIns="50800" rIns="50800" bIns="50800" anchor="ctr">
            <a:spAutoFit/>
          </a:bodyPr>
          <a:lstStyle>
            <a:lvl1pPr marL="157163" indent="-157163" defTabSz="457200"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1pPr>
            <a:lvl2pPr defTabSz="457200"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2pPr>
            <a:lvl3pPr defTabSz="457200"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3pPr>
            <a:lvl4pPr defTabSz="457200"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4pPr>
            <a:lvl5pPr defTabSz="457200"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9pPr>
          </a:lstStyle>
          <a:p>
            <a:pPr>
              <a:lnSpc>
                <a:spcPts val="2900"/>
              </a:lnSpc>
            </a:pPr>
            <a:r>
              <a:rPr lang="en-US" altLang="en-US" sz="1300" b="1" dirty="0" smtClean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LEGENDS</a:t>
            </a:r>
            <a:endParaRPr lang="en-US" altLang="en-US" sz="1300" b="1" dirty="0">
              <a:solidFill>
                <a:srgbClr val="000000"/>
              </a:solidFill>
              <a:latin typeface="Times" charset="0"/>
              <a:ea typeface="Times" charset="0"/>
              <a:cs typeface="Times" charset="0"/>
              <a:sym typeface="Times" charset="0"/>
            </a:endParaRPr>
          </a:p>
          <a:p>
            <a:pPr marL="0" indent="0" algn="l">
              <a:lnSpc>
                <a:spcPts val="2900"/>
              </a:lnSpc>
              <a:buSzPct val="100000"/>
            </a:pPr>
            <a:r>
              <a:rPr lang="en-US" altLang="en-US" sz="1300" b="1" dirty="0" smtClean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A: Query formulation</a:t>
            </a:r>
          </a:p>
          <a:p>
            <a:pPr marL="0" indent="0" algn="l">
              <a:lnSpc>
                <a:spcPts val="2900"/>
              </a:lnSpc>
              <a:buSzPct val="100000"/>
            </a:pPr>
            <a:r>
              <a:rPr lang="en-US" altLang="en-US" sz="1300" b="1" dirty="0" smtClean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B: Query </a:t>
            </a:r>
            <a:r>
              <a:rPr lang="en-US" altLang="en-US" sz="1300" b="1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parts </a:t>
            </a:r>
            <a:r>
              <a:rPr lang="en-US" altLang="en-US" sz="1300" b="1" dirty="0" smtClean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(Keyboard input box)</a:t>
            </a:r>
            <a:endParaRPr lang="en-US" altLang="en-US" sz="1300" b="1" dirty="0">
              <a:solidFill>
                <a:srgbClr val="000000"/>
              </a:solidFill>
              <a:latin typeface="Times" charset="0"/>
              <a:ea typeface="Times" charset="0"/>
              <a:cs typeface="Times" charset="0"/>
              <a:sym typeface="Times" charset="0"/>
            </a:endParaRPr>
          </a:p>
          <a:p>
            <a:pPr marL="0" indent="0" algn="l">
              <a:lnSpc>
                <a:spcPts val="2900"/>
              </a:lnSpc>
              <a:buSzPct val="100000"/>
            </a:pPr>
            <a:r>
              <a:rPr lang="en-US" altLang="en-US" sz="1300" b="1" dirty="0" smtClean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C: Query parts (Current Query)</a:t>
            </a:r>
            <a:endParaRPr lang="en-US" altLang="en-US" sz="1300" b="1" dirty="0" smtClean="0">
              <a:solidFill>
                <a:srgbClr val="000000"/>
              </a:solidFill>
              <a:latin typeface="Times" charset="0"/>
              <a:ea typeface="Times" charset="0"/>
              <a:cs typeface="Times" charset="0"/>
              <a:sym typeface="Times" charset="0"/>
            </a:endParaRPr>
          </a:p>
          <a:p>
            <a:pPr marL="0" indent="0" algn="l">
              <a:lnSpc>
                <a:spcPts val="2900"/>
              </a:lnSpc>
              <a:buSzPct val="100000"/>
            </a:pPr>
            <a:r>
              <a:rPr lang="en-US" altLang="en-US" sz="1300" b="1" dirty="0" smtClean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D: Recommendations </a:t>
            </a:r>
            <a:endParaRPr lang="en-US" altLang="en-US" sz="1300" b="1" dirty="0">
              <a:solidFill>
                <a:srgbClr val="000000"/>
              </a:solidFill>
              <a:latin typeface="Times" charset="0"/>
              <a:ea typeface="Times" charset="0"/>
              <a:cs typeface="Times" charset="0"/>
              <a:sym typeface="Times" charset="0"/>
            </a:endParaRPr>
          </a:p>
          <a:p>
            <a:pPr marL="0" indent="0" algn="l">
              <a:lnSpc>
                <a:spcPts val="2900"/>
              </a:lnSpc>
              <a:buSzPct val="100000"/>
            </a:pPr>
            <a:r>
              <a:rPr lang="en-US" altLang="en-US" sz="1300" b="1" dirty="0" smtClean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E: Critiques </a:t>
            </a:r>
            <a:r>
              <a:rPr lang="en-US" altLang="en-US" sz="1300" b="1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At the top </a:t>
            </a:r>
          </a:p>
          <a:p>
            <a:pPr marL="0" indent="0" algn="l">
              <a:lnSpc>
                <a:spcPts val="2900"/>
              </a:lnSpc>
              <a:buSzPct val="100000"/>
            </a:pPr>
            <a:r>
              <a:rPr lang="en-US" altLang="en-US" sz="1300" b="1" dirty="0" smtClean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F: Language </a:t>
            </a:r>
            <a:r>
              <a:rPr lang="en-US" altLang="en-US" sz="1300" b="1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concepts </a:t>
            </a:r>
          </a:p>
          <a:p>
            <a:pPr marL="0" indent="0" algn="l">
              <a:lnSpc>
                <a:spcPts val="2900"/>
              </a:lnSpc>
              <a:buSzPct val="100000"/>
            </a:pPr>
            <a:r>
              <a:rPr lang="en-US" altLang="en-US" sz="1300" b="1" dirty="0" smtClean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G,H : Additional </a:t>
            </a:r>
            <a:r>
              <a:rPr lang="en-US" altLang="en-US" sz="1300" b="1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functionality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501F4-2343-41BC-9729-A4DCCFB9ECB3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275556" y="7772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Figure: </a:t>
            </a:r>
            <a:r>
              <a:rPr lang="en-US" sz="2800" b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Interface </a:t>
            </a:r>
            <a:r>
              <a:rPr lang="en-US" sz="2800" b="1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after </a:t>
            </a:r>
            <a:r>
              <a:rPr lang="en-US" sz="2800" b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submission of initial query</a:t>
            </a:r>
            <a:endParaRPr lang="en-US" sz="2800" b="1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>
          <a:xfrm>
            <a:off x="355600" y="254000"/>
            <a:ext cx="12293600" cy="1346200"/>
          </a:xfrm>
        </p:spPr>
        <p:txBody>
          <a:bodyPr/>
          <a:lstStyle/>
          <a:p>
            <a:pPr defTabSz="457200">
              <a:lnSpc>
                <a:spcPts val="10000"/>
              </a:lnSpc>
            </a:pPr>
            <a:r>
              <a:rPr lang="en-US" altLang="en-US" b="1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Experiment Result</a:t>
            </a:r>
            <a:endParaRPr lang="en-US" altLang="en-US">
              <a:solidFill>
                <a:srgbClr val="000000"/>
              </a:solidFill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  <p:pic>
        <p:nvPicPr>
          <p:cNvPr id="11266" name="Picture 2" descr="Screen Shot 2017-04-03 at 6.07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4724400"/>
            <a:ext cx="6599237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 descr="Screen Shot 2017-04-03 at 6.31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810000"/>
            <a:ext cx="5078413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Rectangle 4"/>
          <p:cNvSpPr>
            <a:spLocks/>
          </p:cNvSpPr>
          <p:nvPr/>
        </p:nvSpPr>
        <p:spPr bwMode="auto">
          <a:xfrm>
            <a:off x="1312068" y="8534400"/>
            <a:ext cx="36861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1pPr>
            <a:lvl2pPr defTabSz="457200"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2pPr>
            <a:lvl3pPr defTabSz="457200"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3pPr>
            <a:lvl4pPr defTabSz="457200"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4pPr>
            <a:lvl5pPr defTabSz="457200"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Experiment Type: Field deployment </a:t>
            </a:r>
          </a:p>
        </p:txBody>
      </p:sp>
      <p:sp>
        <p:nvSpPr>
          <p:cNvPr id="11269" name="Rectangle 5"/>
          <p:cNvSpPr>
            <a:spLocks/>
          </p:cNvSpPr>
          <p:nvPr/>
        </p:nvSpPr>
        <p:spPr bwMode="auto">
          <a:xfrm>
            <a:off x="6323013" y="8317866"/>
            <a:ext cx="60102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1pPr>
            <a:lvl2pPr defTabSz="457200"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2pPr>
            <a:lvl3pPr defTabSz="457200"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3pPr>
            <a:lvl4pPr defTabSz="457200"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4pPr>
            <a:lvl5pPr defTabSz="457200"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35353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  <a:sym typeface="Times" charset="0"/>
              </a:rPr>
              <a:t>Experiment Type: Laboratory experiment: comparative use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3600" y="1600200"/>
            <a:ext cx="10439400" cy="185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530225">
              <a:lnSpc>
                <a:spcPct val="80000"/>
              </a:lnSpc>
              <a:spcBef>
                <a:spcPts val="3400"/>
              </a:spcBef>
              <a:buSzPct val="100000"/>
              <a:buFontTx/>
              <a:buChar char="❑"/>
            </a:pPr>
            <a:r>
              <a:rPr lang="en-US" sz="1800" dirty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</a:rPr>
              <a:t>In the field deployment, 78% of the successful searches (those involving, copying or downloading of code) </a:t>
            </a:r>
            <a:r>
              <a:rPr lang="en-US" sz="1800" dirty="0" smtClean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</a:rPr>
              <a:t>used advanced features </a:t>
            </a:r>
            <a:r>
              <a:rPr lang="en-US" sz="1800" dirty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</a:rPr>
              <a:t>of </a:t>
            </a:r>
            <a:r>
              <a:rPr lang="en-US" sz="1800" dirty="0" err="1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</a:rPr>
              <a:t>CodeExchange</a:t>
            </a:r>
            <a:r>
              <a:rPr lang="en-US" sz="1800" dirty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</a:rPr>
              <a:t>. </a:t>
            </a:r>
          </a:p>
          <a:p>
            <a:pPr marL="285750" indent="-285750" algn="just" defTabSz="530225">
              <a:lnSpc>
                <a:spcPct val="80000"/>
              </a:lnSpc>
              <a:spcBef>
                <a:spcPts val="3400"/>
              </a:spcBef>
              <a:buSzPct val="100000"/>
              <a:buFontTx/>
              <a:buChar char="❑"/>
            </a:pPr>
            <a:r>
              <a:rPr lang="en-US" sz="1800" dirty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</a:rPr>
              <a:t>In the laboratory experiment, successful searches from field deployment </a:t>
            </a:r>
            <a:r>
              <a:rPr lang="en-US" sz="1800" dirty="0" smtClean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</a:rPr>
              <a:t>used as </a:t>
            </a:r>
            <a:r>
              <a:rPr lang="en-US" sz="1800" dirty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</a:rPr>
              <a:t>as input and compared task performance of six participants in issuing queries on </a:t>
            </a:r>
            <a:r>
              <a:rPr lang="en-US" sz="1800" dirty="0" err="1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</a:rPr>
              <a:t>CodeExchange</a:t>
            </a:r>
            <a:r>
              <a:rPr lang="en-US" sz="1800" dirty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</a:rPr>
              <a:t> or GitHub and found that participants with </a:t>
            </a:r>
            <a:r>
              <a:rPr lang="en-US" sz="1800" dirty="0" err="1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</a:rPr>
              <a:t>CodeExchange</a:t>
            </a:r>
            <a:r>
              <a:rPr lang="en-US" sz="1800" dirty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</a:rPr>
              <a:t> on average were about 2 </a:t>
            </a:r>
            <a:r>
              <a:rPr lang="en-US" sz="1800" dirty="0" smtClean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</a:rPr>
              <a:t>1/2minutes </a:t>
            </a:r>
            <a:r>
              <a:rPr lang="en-US" sz="1800" dirty="0">
                <a:solidFill>
                  <a:srgbClr val="000000"/>
                </a:solidFill>
                <a:latin typeface="Baskerville" charset="0"/>
                <a:ea typeface="Baskerville" charset="0"/>
                <a:cs typeface="Baskerville" charset="0"/>
              </a:rPr>
              <a:t>faster in finding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501F4-2343-41BC-9729-A4DCCFB9ECB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 descr="Tit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QUESTIONS FOR DISCUSSION</a:t>
            </a:r>
          </a:p>
        </p:txBody>
      </p:sp>
      <p:sp>
        <p:nvSpPr>
          <p:cNvPr id="12290" name="Rectangle 2" descr="Text Placeholder 2"/>
          <p:cNvSpPr>
            <a:spLocks noChangeArrowheads="1"/>
          </p:cNvSpPr>
          <p:nvPr>
            <p:ph type="body" idx="1"/>
          </p:nvPr>
        </p:nvSpPr>
        <p:spPr>
          <a:xfrm>
            <a:off x="482600" y="1219200"/>
            <a:ext cx="12293600" cy="6299200"/>
          </a:xfrm>
        </p:spPr>
        <p:txBody>
          <a:bodyPr/>
          <a:lstStyle/>
          <a:p>
            <a:pPr marL="520700" indent="-520700">
              <a:lnSpc>
                <a:spcPct val="120000"/>
              </a:lnSpc>
              <a:spcBef>
                <a:spcPts val="46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Overall reactions </a:t>
            </a:r>
          </a:p>
          <a:p>
            <a:pPr marL="520700" indent="-520700">
              <a:lnSpc>
                <a:spcPct val="120000"/>
              </a:lnSpc>
              <a:spcBef>
                <a:spcPts val="46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Would you like to use this technique?</a:t>
            </a:r>
          </a:p>
          <a:p>
            <a:pPr marL="520700" indent="-520700">
              <a:lnSpc>
                <a:spcPct val="120000"/>
              </a:lnSpc>
              <a:spcBef>
                <a:spcPts val="46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What limitations does this have?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501F4-2343-41BC-9729-A4DCCFB9ECB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">
      <a:dk1>
        <a:srgbClr val="B4B4B4"/>
      </a:dk1>
      <a:lt1>
        <a:srgbClr val="535353"/>
      </a:lt1>
      <a:dk2>
        <a:srgbClr val="340053"/>
      </a:dk2>
      <a:lt2>
        <a:srgbClr val="5A5F5E"/>
      </a:lt2>
      <a:accent1>
        <a:srgbClr val="78AAB3"/>
      </a:accent1>
      <a:accent2>
        <a:srgbClr val="9A9671"/>
      </a:accent2>
      <a:accent3>
        <a:srgbClr val="AEAAB3"/>
      </a:accent3>
      <a:accent4>
        <a:srgbClr val="464646"/>
      </a:accent4>
      <a:accent5>
        <a:srgbClr val="BED2D6"/>
      </a:accent5>
      <a:accent6>
        <a:srgbClr val="8B8766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785"/>
        </a:solidFill>
        <a:ln w="25400" cap="flat" cmpd="sng" algn="ctr">
          <a:solidFill>
            <a:srgbClr val="5A5F5E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535353"/>
            </a:solidFill>
            <a:effectLst/>
            <a:latin typeface="Gill Sans Light" charset="0"/>
            <a:ea typeface="Gill Sans Light" charset="0"/>
            <a:cs typeface="Gill Sans Light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785"/>
        </a:solidFill>
        <a:ln w="25400" cap="flat" cmpd="sng" algn="ctr">
          <a:solidFill>
            <a:srgbClr val="5A5F5E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535353"/>
            </a:solidFill>
            <a:effectLst/>
            <a:latin typeface="Gill Sans Light" charset="0"/>
            <a:ea typeface="Gill Sans Light" charset="0"/>
            <a:cs typeface="Gill Sans Light" charset="0"/>
            <a:sym typeface="Gill Sans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FFFFFF"/>
      </a:accent3>
      <a:accent4>
        <a:srgbClr val="000000"/>
      </a:accent4>
      <a:accent5>
        <a:srgbClr val="BED2D6"/>
      </a:accent5>
      <a:accent6>
        <a:srgbClr val="8B876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390</Words>
  <Application>Microsoft Office PowerPoint</Application>
  <PresentationFormat>Custom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Gill Sans Light</vt:lpstr>
      <vt:lpstr>Helvetica Neue</vt:lpstr>
      <vt:lpstr>Baskerville</vt:lpstr>
      <vt:lpstr>Calibri</vt:lpstr>
      <vt:lpstr>Times</vt:lpstr>
      <vt:lpstr>Gill Sans</vt:lpstr>
      <vt:lpstr>Cochin</vt:lpstr>
      <vt:lpstr>Calibri Light</vt:lpstr>
      <vt:lpstr>Arial</vt:lpstr>
      <vt:lpstr>Showroom</vt:lpstr>
      <vt:lpstr>CodeExchange  Supporting Reformulation of Internet-Scale Code Queries in Context </vt:lpstr>
      <vt:lpstr>CodeExchange</vt:lpstr>
      <vt:lpstr>CodeExchange Approach (1/2)</vt:lpstr>
      <vt:lpstr>CodeExchange Approach (2/2)</vt:lpstr>
      <vt:lpstr>Experiment Result</vt:lpstr>
      <vt:lpstr>QUESTIONS FOR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CodeExchange  Supporting Reformulation of Internet-Scale Code Queries in Context</dc:title>
  <dc:creator>Fardina F Alam</dc:creator>
  <cp:lastModifiedBy>Volgenau School of Engineering</cp:lastModifiedBy>
  <cp:revision>6</cp:revision>
  <dcterms:modified xsi:type="dcterms:W3CDTF">2017-04-04T20:16:36Z</dcterms:modified>
</cp:coreProperties>
</file>