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016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0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r>
              <a:t>“Type a quote here.”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blurRad="25400" dist="23648" dir="16200000" rotWithShape="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Placeholder 13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473200" y="685800"/>
            <a:ext cx="9815513" cy="5080000"/>
          </a:xfrm>
          <a:prstGeom prst="rect">
            <a:avLst/>
          </a:prstGeom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016000" y="6096000"/>
            <a:ext cx="11176000" cy="1625600"/>
          </a:xfrm>
          <a:prstGeom prst="rect">
            <a:avLst/>
          </a:prstGeom>
        </p:spPr>
        <p:txBody>
          <a:bodyPr/>
          <a:lstStyle/>
          <a:p>
            <a:pPr algn="l" defTabSz="303783">
              <a:defRPr sz="3223" b="1" spc="128">
                <a:effectLst>
                  <a:outerShdw blurRad="13208" dist="13208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/>
              <a:t>Enhancing Cross-Device Interaction Scripting with Interactive Illustrations</a:t>
            </a:r>
          </a:p>
          <a:p>
            <a:pPr algn="l" defTabSz="303783">
              <a:defRPr sz="2443" i="1" spc="97">
                <a:effectLst>
                  <a:outerShdw blurRad="13208" dist="13208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/>
              <a:t>Pei-Yu (Peggy) Chi,, Yang Li1, </a:t>
            </a:r>
            <a:r>
              <a:rPr dirty="0" err="1"/>
              <a:t>Björn</a:t>
            </a:r>
            <a:r>
              <a:rPr dirty="0"/>
              <a:t> Hartmann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2700" b="1" spc="107"/>
            </a:lvl1pPr>
          </a:lstStyle>
          <a:p>
            <a:r>
              <a:rPr dirty="0"/>
              <a:t>Summary By-</a:t>
            </a:r>
            <a:r>
              <a:rPr dirty="0" err="1"/>
              <a:t>Fardina</a:t>
            </a:r>
            <a:r>
              <a:rPr dirty="0"/>
              <a:t> </a:t>
            </a:r>
            <a:r>
              <a:rPr dirty="0" err="1"/>
              <a:t>Fathmiul</a:t>
            </a:r>
            <a:r>
              <a:rPr dirty="0"/>
              <a:t> </a:t>
            </a:r>
            <a:r>
              <a:rPr dirty="0" err="1" smtClean="0"/>
              <a:t>Alam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SWE </a:t>
            </a:r>
            <a:r>
              <a:rPr lang="en-US" dirty="0"/>
              <a:t>795, Spring </a:t>
            </a:r>
            <a:r>
              <a:rPr lang="en-US" dirty="0" smtClean="0"/>
              <a:t>2017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 advTm="992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908049" y="0"/>
            <a:ext cx="11176000" cy="177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z="3223" b="1" cap="all" spc="128" dirty="0">
                <a:solidFill>
                  <a:srgbClr val="EBEBEB"/>
                </a:solidFill>
                <a:effectLst>
                  <a:outerShdw blurRad="13208" dist="13208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sym typeface="Cochin"/>
              </a:rPr>
              <a:t>Enhancing Cross-Device Interaction Scripting with Interactive Illustrations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908049" y="1600200"/>
            <a:ext cx="11176000" cy="7518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  <a:defRPr sz="2700"/>
            </a:pPr>
            <a:r>
              <a:rPr lang="en-US" sz="4300" dirty="0" smtClean="0">
                <a:solidFill>
                  <a:srgbClr val="000000"/>
                </a:solidFill>
              </a:rPr>
              <a:t>Motivation</a:t>
            </a:r>
          </a:p>
          <a:p>
            <a:pPr algn="just">
              <a:buFont typeface="Wingdings" panose="05000000000000000000" pitchFamily="2" charset="2"/>
              <a:buChar char="q"/>
              <a:defRPr sz="2700"/>
            </a:pPr>
            <a:r>
              <a:rPr dirty="0" smtClean="0">
                <a:solidFill>
                  <a:srgbClr val="000000"/>
                </a:solidFill>
              </a:rPr>
              <a:t>Programming </a:t>
            </a:r>
            <a:r>
              <a:rPr dirty="0">
                <a:solidFill>
                  <a:srgbClr val="000000"/>
                </a:solidFill>
              </a:rPr>
              <a:t>cross-device interactions can be challenging to programmers as it involve input and output on multiple computing devices.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  <a:defRPr sz="2700"/>
            </a:pPr>
            <a:r>
              <a:rPr dirty="0" smtClean="0">
                <a:solidFill>
                  <a:srgbClr val="000000"/>
                </a:solidFill>
              </a:rPr>
              <a:t>It </a:t>
            </a:r>
            <a:r>
              <a:rPr dirty="0">
                <a:solidFill>
                  <a:srgbClr val="000000"/>
                </a:solidFill>
              </a:rPr>
              <a:t>can be complex to express interaction flows that span multiple </a:t>
            </a:r>
            <a:r>
              <a:rPr dirty="0" smtClean="0">
                <a:solidFill>
                  <a:srgbClr val="000000"/>
                </a:solidFill>
              </a:rPr>
              <a:t>devices.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q"/>
              <a:defRPr sz="2700"/>
            </a:pPr>
            <a:r>
              <a:rPr lang="en-US" dirty="0" smtClean="0">
                <a:solidFill>
                  <a:srgbClr val="000000"/>
                </a:solidFill>
              </a:rPr>
              <a:t>Testing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cross-device interactions </a:t>
            </a:r>
            <a:r>
              <a:rPr lang="en-US" dirty="0" smtClean="0">
                <a:solidFill>
                  <a:srgbClr val="000000"/>
                </a:solidFill>
              </a:rPr>
              <a:t>is also difficult.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 algn="just">
              <a:buNone/>
              <a:defRPr sz="2700"/>
            </a:pPr>
            <a:r>
              <a:rPr lang="en-US" sz="4300" dirty="0" smtClean="0">
                <a:solidFill>
                  <a:srgbClr val="000000"/>
                </a:solidFill>
              </a:rPr>
              <a:t>Key Idea</a:t>
            </a:r>
            <a:endParaRPr sz="43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  <a:defRPr sz="2700"/>
            </a:pPr>
            <a:r>
              <a:rPr dirty="0">
                <a:solidFill>
                  <a:srgbClr val="000000"/>
                </a:solidFill>
              </a:rPr>
              <a:t>DemoScript is a novel technique that assists developers in programming cross-device interactions.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  <a:defRPr sz="2700"/>
            </a:pPr>
            <a:r>
              <a:rPr dirty="0" smtClean="0">
                <a:solidFill>
                  <a:srgbClr val="000000"/>
                </a:solidFill>
              </a:rPr>
              <a:t>Based </a:t>
            </a:r>
            <a:r>
              <a:rPr dirty="0">
                <a:solidFill>
                  <a:srgbClr val="000000"/>
                </a:solidFill>
              </a:rPr>
              <a:t>on a fundamental understanding of a cross-device UI framework, DemoScript automatically </a:t>
            </a:r>
            <a:r>
              <a:rPr lang="en-US" sz="2700" dirty="0">
                <a:solidFill>
                  <a:srgbClr val="000000"/>
                </a:solidFill>
              </a:rPr>
              <a:t>analyzes </a:t>
            </a:r>
            <a:r>
              <a:rPr lang="en-US" sz="2700" dirty="0" smtClean="0">
                <a:solidFill>
                  <a:srgbClr val="000000"/>
                </a:solidFill>
              </a:rPr>
              <a:t>and </a:t>
            </a:r>
            <a:r>
              <a:rPr dirty="0" smtClean="0">
                <a:solidFill>
                  <a:srgbClr val="000000"/>
                </a:solidFill>
              </a:rPr>
              <a:t>visualizes </a:t>
            </a:r>
            <a:r>
              <a:rPr dirty="0">
                <a:solidFill>
                  <a:srgbClr val="000000"/>
                </a:solidFill>
              </a:rPr>
              <a:t>the scripted behavior by rendering a cross-device storyboard in real-time as the </a:t>
            </a:r>
            <a:r>
              <a:rPr dirty="0" smtClean="0">
                <a:solidFill>
                  <a:srgbClr val="000000"/>
                </a:solidFill>
              </a:rPr>
              <a:t>developer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dirty="0" smtClean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program in the editor</a:t>
            </a:r>
            <a:r>
              <a:rPr dirty="0" smtClean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  <a:defRPr sz="2700"/>
            </a:pPr>
            <a:r>
              <a:rPr lang="en-US" dirty="0" smtClean="0">
                <a:solidFill>
                  <a:srgbClr val="000000"/>
                </a:solidFill>
              </a:rPr>
              <a:t>Via </a:t>
            </a:r>
            <a:r>
              <a:rPr lang="en-US" dirty="0">
                <a:solidFill>
                  <a:srgbClr val="000000"/>
                </a:solidFill>
              </a:rPr>
              <a:t>the storyboard, a developer can revise various aspects of a program by direct manipulation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53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914400" y="14514"/>
            <a:ext cx="11176000" cy="1778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DemoScript Approach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447153" y="2651125"/>
            <a:ext cx="11176000" cy="895850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6" name="Shape 146"/>
          <p:cNvSpPr/>
          <p:nvPr/>
        </p:nvSpPr>
        <p:spPr>
          <a:xfrm>
            <a:off x="6035154" y="4610100"/>
            <a:ext cx="934492" cy="622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6746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914400" y="2438400"/>
            <a:ext cx="558800" cy="457200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Baskerville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95194" y="1743982"/>
            <a:ext cx="558800" cy="457200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Baskerville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07228" y="7176751"/>
            <a:ext cx="558800" cy="457200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Baskerville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712200" y="2184400"/>
            <a:ext cx="685800" cy="508000"/>
          </a:xfrm>
          <a:prstGeom prst="lef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Baskerville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9014316" y="4191000"/>
            <a:ext cx="685800" cy="508000"/>
          </a:xfrm>
          <a:prstGeom prst="lef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Baskerville"/>
            </a:endParaRPr>
          </a:p>
        </p:txBody>
      </p:sp>
    </p:spTree>
    <p:custDataLst>
      <p:tags r:id="rId1"/>
    </p:custDataLst>
  </p:cSld>
  <p:clrMapOvr>
    <a:masterClrMapping/>
  </p:clrMapOvr>
  <p:transition spd="slow" advTm="416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8049" y="-596900"/>
            <a:ext cx="11176000" cy="1778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DemoScript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" y="838200"/>
            <a:ext cx="5906324" cy="8458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44" y="4711700"/>
            <a:ext cx="5941156" cy="4445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400" y="888340"/>
            <a:ext cx="6656600" cy="35539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0200" y="5334000"/>
            <a:ext cx="4876800" cy="1600200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Baskerville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87225" y="4442262"/>
            <a:ext cx="837374" cy="1691838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/>
          <p:cNvSpPr txBox="1"/>
          <p:nvPr/>
        </p:nvSpPr>
        <p:spPr>
          <a:xfrm>
            <a:off x="1499095" y="9156700"/>
            <a:ext cx="40386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0000"/>
                </a:solidFill>
              </a:rPr>
              <a:t>Fig: S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criptEditor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Baskervill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8045" y="9102972"/>
            <a:ext cx="3621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Fig: Storyboard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7574" y="5025270"/>
            <a:ext cx="175260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Transitions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Baskervill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599" y="967105"/>
            <a:ext cx="71120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(e)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Baskervill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92155"/>
      </p:ext>
    </p:extLst>
  </p:cSld>
  <p:clrMapOvr>
    <a:masterClrMapping/>
  </p:clrMapOvr>
  <p:transition spd="med" advTm="184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Contributions compared to existing works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800" y="2209800"/>
            <a:ext cx="11582400" cy="6350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C</a:t>
            </a:r>
            <a:r>
              <a:rPr lang="en-US" sz="2800" b="1" dirty="0" smtClean="0">
                <a:solidFill>
                  <a:srgbClr val="000000"/>
                </a:solidFill>
              </a:rPr>
              <a:t>ross-Device storyboards </a:t>
            </a:r>
            <a:r>
              <a:rPr lang="en-US" sz="2800" dirty="0" smtClean="0">
                <a:solidFill>
                  <a:srgbClr val="000000"/>
                </a:solidFill>
              </a:rPr>
              <a:t>: </a:t>
            </a:r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en-US" sz="2800" dirty="0" smtClean="0">
                <a:solidFill>
                  <a:srgbClr val="000000"/>
                </a:solidFill>
              </a:rPr>
              <a:t>how </a:t>
            </a:r>
            <a:r>
              <a:rPr lang="en-US" sz="2800" dirty="0" smtClean="0">
                <a:solidFill>
                  <a:srgbClr val="000000"/>
                </a:solidFill>
              </a:rPr>
              <a:t>how </a:t>
            </a:r>
            <a:r>
              <a:rPr lang="en-US" sz="2800" dirty="0">
                <a:solidFill>
                  <a:srgbClr val="000000"/>
                </a:solidFill>
              </a:rPr>
              <a:t>scripted interactions behave in multiple </a:t>
            </a:r>
            <a:r>
              <a:rPr lang="en-US" sz="2800" dirty="0" smtClean="0">
                <a:solidFill>
                  <a:srgbClr val="000000"/>
                </a:solidFill>
              </a:rPr>
              <a:t>devices simultaneously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</a:rPr>
              <a:t>C</a:t>
            </a:r>
            <a:r>
              <a:rPr lang="en-US" sz="2800" b="1" dirty="0" smtClean="0">
                <a:solidFill>
                  <a:srgbClr val="000000"/>
                </a:solidFill>
              </a:rPr>
              <a:t>ross-device interaction: </a:t>
            </a:r>
            <a:r>
              <a:rPr lang="en-US" sz="2800" dirty="0" smtClean="0">
                <a:solidFill>
                  <a:srgbClr val="000000"/>
                </a:solidFill>
              </a:rPr>
              <a:t> Provided with </a:t>
            </a:r>
            <a:r>
              <a:rPr lang="en-US" sz="2800" dirty="0">
                <a:solidFill>
                  <a:srgbClr val="000000"/>
                </a:solidFill>
              </a:rPr>
              <a:t>code and visual editors working </a:t>
            </a:r>
            <a:r>
              <a:rPr lang="en-US" sz="2800" dirty="0" smtClean="0">
                <a:solidFill>
                  <a:srgbClr val="000000"/>
                </a:solidFill>
              </a:rPr>
              <a:t>together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</a:rPr>
              <a:t>D</a:t>
            </a:r>
            <a:r>
              <a:rPr lang="en-US" sz="2800" b="1" dirty="0" smtClean="0">
                <a:solidFill>
                  <a:srgbClr val="000000"/>
                </a:solidFill>
              </a:rPr>
              <a:t>efine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target devices and their transitions, </a:t>
            </a:r>
            <a:r>
              <a:rPr lang="en-US" sz="2800" b="1" dirty="0" smtClean="0">
                <a:solidFill>
                  <a:srgbClr val="000000"/>
                </a:solidFill>
              </a:rPr>
              <a:t>decide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device selection criteria, and </a:t>
            </a:r>
            <a:r>
              <a:rPr lang="en-US" sz="2800" b="1" dirty="0" smtClean="0">
                <a:solidFill>
                  <a:srgbClr val="000000"/>
                </a:solidFill>
              </a:rPr>
              <a:t>reuse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interaction behavior </a:t>
            </a:r>
            <a:r>
              <a:rPr lang="en-US" sz="2800" dirty="0" smtClean="0">
                <a:solidFill>
                  <a:srgbClr val="000000"/>
                </a:solidFill>
              </a:rPr>
              <a:t>using drop-drag in scripts.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311511"/>
      </p:ext>
    </p:extLst>
  </p:cSld>
  <p:clrMapOvr>
    <a:masterClrMapping/>
  </p:clrMapOvr>
  <p:transition spd="med" advTm="16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A8754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A8754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Evaluation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800" y="1752600"/>
            <a:ext cx="11176000" cy="5130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DemoScript has been evaluated by 8 professional programmers and they found it helpful as it significantly improved development efficiency by interpreting and managing cross-device interaction; 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</a:rPr>
              <a:t>DemoScript </a:t>
            </a:r>
            <a:r>
              <a:rPr lang="en-US" sz="2800" dirty="0">
                <a:solidFill>
                  <a:srgbClr val="000000"/>
                </a:solidFill>
              </a:rPr>
              <a:t>also encourages testing to think through the script in a development </a:t>
            </a:r>
            <a:r>
              <a:rPr lang="en-US" sz="2800" dirty="0" smtClean="0">
                <a:solidFill>
                  <a:srgbClr val="000000"/>
                </a:solidFill>
              </a:rPr>
              <a:t>process.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10161"/>
            <a:ext cx="113538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70496"/>
      </p:ext>
    </p:extLst>
  </p:cSld>
  <p:clrMapOvr>
    <a:masterClrMapping/>
  </p:clrMapOvr>
  <p:transition spd="med" advTm="117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Questions </a:t>
            </a:r>
            <a:r>
              <a:rPr lang="en-US" dirty="0">
                <a:solidFill>
                  <a:srgbClr val="000000"/>
                </a:solidFill>
              </a:rPr>
              <a:t>for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17800"/>
            <a:ext cx="11176000" cy="314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Overall reactions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Would </a:t>
            </a:r>
            <a:r>
              <a:rPr lang="en-US" dirty="0">
                <a:solidFill>
                  <a:srgbClr val="000000"/>
                </a:solidFill>
              </a:rPr>
              <a:t>you </a:t>
            </a:r>
            <a:r>
              <a:rPr lang="en-US" dirty="0" smtClean="0">
                <a:solidFill>
                  <a:srgbClr val="000000"/>
                </a:solidFill>
              </a:rPr>
              <a:t>like to use </a:t>
            </a:r>
            <a:r>
              <a:rPr lang="en-US" dirty="0">
                <a:solidFill>
                  <a:srgbClr val="000000"/>
                </a:solidFill>
              </a:rPr>
              <a:t>this technique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limitations does this have?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76586"/>
      </p:ext>
    </p:extLst>
  </p:cSld>
  <p:clrMapOvr>
    <a:masterClrMapping/>
  </p:clrMapOvr>
  <p:transition spd="med" advTm="522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|1.7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6.7|9|4.2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16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3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274</Words>
  <Application>Microsoft Office PowerPoint</Application>
  <PresentationFormat>Custom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Baskerville</vt:lpstr>
      <vt:lpstr>Bradley Hand ITC TT-Bold</vt:lpstr>
      <vt:lpstr>Cochin</vt:lpstr>
      <vt:lpstr>Helvetica Neue</vt:lpstr>
      <vt:lpstr>Wingdings</vt:lpstr>
      <vt:lpstr>PhotoPortfolio</vt:lpstr>
      <vt:lpstr>Enhancing Cross-Device Interaction Scripting with Interactive Illustrations Pei-Yu (Peggy) Chi,, Yang Li1, Björn Hartmann</vt:lpstr>
      <vt:lpstr>Enhancing Cross-Device Interaction Scripting with Interactive Illustrations</vt:lpstr>
      <vt:lpstr>DemoScript Approach</vt:lpstr>
      <vt:lpstr>DemoScript Approach</vt:lpstr>
      <vt:lpstr>Contributions compared to existing works</vt:lpstr>
      <vt:lpstr>Evaluation Result</vt:lpstr>
      <vt:lpstr>Questions for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Cross-Device Interaction Scripting with Interactive Illustrations Pei-Yu (Peggy) Chi,, Yang Li1, Björn Hartmann</dc:title>
  <dc:creator>Russel</dc:creator>
  <cp:lastModifiedBy>Volgenau School Labs</cp:lastModifiedBy>
  <cp:revision>19</cp:revision>
  <dcterms:modified xsi:type="dcterms:W3CDTF">2017-03-07T21:05:11Z</dcterms:modified>
</cp:coreProperties>
</file>