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36" r:id="rId2"/>
    <p:sldId id="493" r:id="rId3"/>
    <p:sldId id="484" r:id="rId4"/>
    <p:sldId id="496" r:id="rId5"/>
    <p:sldId id="497" r:id="rId6"/>
    <p:sldId id="456" r:id="rId7"/>
    <p:sldId id="458" r:id="rId8"/>
    <p:sldId id="459" r:id="rId9"/>
    <p:sldId id="462" r:id="rId10"/>
    <p:sldId id="506" r:id="rId11"/>
    <p:sldId id="499" r:id="rId12"/>
    <p:sldId id="430" r:id="rId13"/>
    <p:sldId id="431" r:id="rId14"/>
    <p:sldId id="434" r:id="rId15"/>
    <p:sldId id="481" r:id="rId16"/>
    <p:sldId id="482" r:id="rId17"/>
    <p:sldId id="483" r:id="rId18"/>
    <p:sldId id="494" r:id="rId19"/>
    <p:sldId id="441" r:id="rId20"/>
    <p:sldId id="500" r:id="rId21"/>
    <p:sldId id="442" r:id="rId22"/>
    <p:sldId id="443" r:id="rId23"/>
    <p:sldId id="444" r:id="rId24"/>
    <p:sldId id="473" r:id="rId25"/>
    <p:sldId id="474" r:id="rId26"/>
    <p:sldId id="507" r:id="rId27"/>
    <p:sldId id="387" r:id="rId28"/>
    <p:sldId id="388" r:id="rId29"/>
    <p:sldId id="389" r:id="rId30"/>
    <p:sldId id="418" r:id="rId31"/>
    <p:sldId id="398" r:id="rId32"/>
    <p:sldId id="383" r:id="rId33"/>
    <p:sldId id="508" r:id="rId34"/>
    <p:sldId id="403" r:id="rId35"/>
    <p:sldId id="404" r:id="rId36"/>
    <p:sldId id="405" r:id="rId37"/>
    <p:sldId id="406" r:id="rId38"/>
    <p:sldId id="407" r:id="rId39"/>
    <p:sldId id="408" r:id="rId40"/>
    <p:sldId id="509" r:id="rId41"/>
    <p:sldId id="466" r:id="rId42"/>
    <p:sldId id="467" r:id="rId43"/>
    <p:sldId id="501" r:id="rId44"/>
    <p:sldId id="502" r:id="rId45"/>
    <p:sldId id="503" r:id="rId46"/>
    <p:sldId id="504" r:id="rId47"/>
    <p:sldId id="505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CCFFFF"/>
    <a:srgbClr val="99FF99"/>
    <a:srgbClr val="66FFCC"/>
    <a:srgbClr val="0000CC"/>
    <a:srgbClr val="00145A"/>
    <a:srgbClr val="001E5A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5" autoAdjust="0"/>
    <p:restoredTop sz="94576" autoAdjust="0"/>
  </p:normalViewPr>
  <p:slideViewPr>
    <p:cSldViewPr snapToGrid="0">
      <p:cViewPr varScale="1">
        <p:scale>
          <a:sx n="83" d="100"/>
          <a:sy n="83" d="100"/>
        </p:scale>
        <p:origin x="-1374" y="-84"/>
      </p:cViewPr>
      <p:guideLst>
        <p:guide orient="horz" pos="2280"/>
        <p:guide pos="277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4.xml"/><Relationship Id="rId1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08" tIns="0" rIns="19408" bIns="0" numCol="1" anchor="t" anchorCtr="0" compatLnSpc="1">
            <a:prstTxWarp prst="textNoShape">
              <a:avLst/>
            </a:prstTxWarp>
          </a:bodyPr>
          <a:lstStyle>
            <a:lvl1pPr defTabSz="931887">
              <a:defRPr sz="11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08" tIns="0" rIns="19408" bIns="0" numCol="1" anchor="t" anchorCtr="0" compatLnSpc="1">
            <a:prstTxWarp prst="textNoShape">
              <a:avLst/>
            </a:prstTxWarp>
          </a:bodyPr>
          <a:lstStyle>
            <a:lvl1pPr algn="r" defTabSz="931887">
              <a:defRPr sz="11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08" tIns="0" rIns="19408" bIns="0" numCol="1" anchor="b" anchorCtr="0" compatLnSpc="1">
            <a:prstTxWarp prst="textNoShape">
              <a:avLst/>
            </a:prstTxWarp>
          </a:bodyPr>
          <a:lstStyle>
            <a:lvl1pPr defTabSz="931887">
              <a:defRPr sz="11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08" tIns="0" rIns="19408" bIns="0" numCol="1" anchor="b" anchorCtr="0" compatLnSpc="1">
            <a:prstTxWarp prst="textNoShape">
              <a:avLst/>
            </a:prstTxWarp>
          </a:bodyPr>
          <a:lstStyle>
            <a:lvl1pPr algn="r" defTabSz="931887">
              <a:defRPr sz="1100" b="0" i="1"/>
            </a:lvl1pPr>
          </a:lstStyle>
          <a:p>
            <a:pPr>
              <a:defRPr/>
            </a:pPr>
            <a:fld id="{48BBA39B-AE14-4570-B3A9-31D9F1EA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08" tIns="0" rIns="19408" bIns="0" numCol="1" anchor="t" anchorCtr="0" compatLnSpc="1">
            <a:prstTxWarp prst="textNoShape">
              <a:avLst/>
            </a:prstTxWarp>
          </a:bodyPr>
          <a:lstStyle>
            <a:lvl1pPr defTabSz="931887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08" tIns="0" rIns="19408" bIns="0" numCol="1" anchor="t" anchorCtr="0" compatLnSpc="1">
            <a:prstTxWarp prst="textNoShape">
              <a:avLst/>
            </a:prstTxWarp>
          </a:bodyPr>
          <a:lstStyle>
            <a:lvl1pPr algn="r" defTabSz="931887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08" tIns="0" rIns="19408" bIns="0" numCol="1" anchor="b" anchorCtr="0" compatLnSpc="1">
            <a:prstTxWarp prst="textNoShape">
              <a:avLst/>
            </a:prstTxWarp>
          </a:bodyPr>
          <a:lstStyle>
            <a:lvl1pPr defTabSz="931887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08" tIns="0" rIns="19408" bIns="0" numCol="1" anchor="b" anchorCtr="0" compatLnSpc="1">
            <a:prstTxWarp prst="textNoShape">
              <a:avLst/>
            </a:prstTxWarp>
          </a:bodyPr>
          <a:lstStyle>
            <a:lvl1pPr algn="r" defTabSz="931887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829278-A2CB-4B9A-9F71-A6E9E2CD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4560"/>
            <a:ext cx="5142177" cy="418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6" tIns="46904" rIns="93806" bIns="469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1850" cy="3481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134090" y="8853714"/>
            <a:ext cx="740700" cy="27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956" tIns="45287" rIns="88956" bIns="45287">
            <a:spAutoFit/>
          </a:bodyPr>
          <a:lstStyle/>
          <a:p>
            <a:pPr algn="ctr" defTabSz="884451">
              <a:lnSpc>
                <a:spcPct val="90000"/>
              </a:lnSpc>
              <a:defRPr/>
            </a:pPr>
            <a:r>
              <a:rPr lang="en-US" sz="1300" b="0" dirty="0">
                <a:solidFill>
                  <a:schemeClr val="tx1"/>
                </a:solidFill>
              </a:rPr>
              <a:t>Page </a:t>
            </a:r>
            <a:fld id="{3FBEDAFD-D98C-4D05-88D0-2D348FF8E47E}" type="slidenum">
              <a:rPr lang="en-US" sz="1300" b="0">
                <a:solidFill>
                  <a:schemeClr val="tx1"/>
                </a:solidFill>
              </a:rPr>
              <a:pPr algn="ctr" defTabSz="884451">
                <a:lnSpc>
                  <a:spcPct val="90000"/>
                </a:lnSpc>
                <a:defRPr/>
              </a:pPr>
              <a:t>‹#›</a:t>
            </a:fld>
            <a:endParaRPr lang="en-US" sz="13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B0613-1642-4725-8793-2604CF037F0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4083-E4F5-40A9-85C9-4FADB372843B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7F1FA-BE1E-4B0D-9747-CAF1190FAE3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D279B-0947-4AC4-AA53-0DA8601FC8D5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1F2D6-ECF8-4B51-84AA-58DE40E1FB19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B72E-4FCC-4548-9B39-AB15C394D3F6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1B8E0-7C58-4FFD-8688-B525044CEC5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47644-8AA3-4D77-9CD5-06B38B302B8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4F9DD-A031-4408-B0FC-68F9B96815F1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5FC71-197C-4E12-AB50-24162423DF1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D382-E992-4A01-A0A2-05BDE8150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1E5FA-6BCB-408C-B584-C8625D9C7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96838"/>
            <a:ext cx="2216150" cy="6280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113" y="96838"/>
            <a:ext cx="6499225" cy="6280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03113-EEF4-48C2-A017-E687F3D94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BBDE8A8A-8C88-46EB-A4F9-387E7AC2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D1B8-2781-440F-936E-A6C808BD2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1085850"/>
            <a:ext cx="4357687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357688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57C2-E6E8-4EC3-8537-A4CCD3538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3127-3EAE-4912-BEDC-70159AC6E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E8E54-11B3-46D3-8DA9-56519484B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1122-F5DD-4163-9321-EA03BC4B8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E7BB-8B7A-482E-8E7D-8574AE85F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C4E9-B8E2-4287-935F-10AD442B3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596172"/>
            <a:ext cx="2657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TAROT, June 2010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9650" y="6605588"/>
            <a:ext cx="2895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9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Jeff Offutt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4550" y="6599238"/>
            <a:ext cx="19050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BAF88E-513A-49C4-B9AD-0320B07E7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39825" y="96838"/>
            <a:ext cx="6931025" cy="10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" y="862445"/>
            <a:ext cx="8966200" cy="57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50" y="6350"/>
            <a:ext cx="9118600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9" descr="gmulogo-color15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85125" y="15875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47298" y="47298"/>
            <a:ext cx="1219200" cy="838200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RingInsid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CCFFFF"/>
              </a:extrusionClr>
            </a:sp3d>
          </a:bodyPr>
          <a:lstStyle/>
          <a:p>
            <a:pPr algn="ctr">
              <a:defRPr/>
            </a:pPr>
            <a:r>
              <a:rPr lang="en-US" spc="300" dirty="0">
                <a:ln w="11430" cmpd="sng">
                  <a:solidFill>
                    <a:srgbClr val="CCFFFF"/>
                  </a:solidFill>
                  <a:prstDash val="solid"/>
                  <a:miter lim="800000"/>
                </a:ln>
                <a:solidFill>
                  <a:srgbClr val="CC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dist="50800" sx="1000" sy="1000" algn="ctr" rotWithShape="0">
                    <a:schemeClr val="tx1"/>
                  </a:outerShdw>
                </a:effectLst>
              </a:rPr>
              <a:t>Software Engineering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46181" y="301113"/>
            <a:ext cx="102143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CCFFFF"/>
              </a:contourClr>
            </a:sp3d>
          </a:bodyPr>
          <a:lstStyle/>
          <a:p>
            <a:pPr algn="ctr">
              <a:defRPr/>
            </a:pPr>
            <a:r>
              <a:rPr lang="en-US" sz="1800" cap="all" dirty="0">
                <a:ln w="0"/>
                <a:solidFill>
                  <a:srgbClr val="66FFCC"/>
                </a:solidFill>
                <a:effectLst>
                  <a:reflection blurRad="12700" stA="50000" endPos="50000" dist="5000" dir="5400000" sy="-100000" rotWithShape="0"/>
                </a:effectLst>
              </a:rPr>
              <a:t>@ GMU</a:t>
            </a: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0" y="838200"/>
            <a:ext cx="8001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3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/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Monotype Sorts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.gmu.edu:8080/offutt/coverage/GraphCoverage" TargetMode="External"/><Relationship Id="rId2" Type="http://schemas.openxmlformats.org/officeDocument/2006/relationships/hyperlink" Target="http://www.cs.gmu.edu/~offutt/softwaretes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w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emf"/><Relationship Id="rId5" Type="http://schemas.openxmlformats.org/officeDocument/2006/relationships/image" Target="../media/image9.jpeg"/><Relationship Id="rId15" Type="http://schemas.openxmlformats.org/officeDocument/2006/relationships/image" Target="../media/image19.wmf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emf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424" y="1114082"/>
            <a:ext cx="8245366" cy="945931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Model-Driven Test Design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02238"/>
            <a:ext cx="6400800" cy="16081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800" dirty="0" smtClean="0"/>
              <a:t>Based on the book by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800" dirty="0" smtClean="0"/>
              <a:t>Paul </a:t>
            </a:r>
            <a:r>
              <a:rPr lang="en-US" sz="2800" dirty="0" err="1" smtClean="0"/>
              <a:t>Ammann</a:t>
            </a:r>
            <a:r>
              <a:rPr lang="en-US" sz="2800" dirty="0" smtClean="0"/>
              <a:t> &amp; Jeff Offutt</a:t>
            </a:r>
            <a:endParaRPr lang="en-US" dirty="0" smtClean="0"/>
          </a:p>
          <a:p>
            <a:r>
              <a:rPr lang="en-US" sz="2000" b="0" dirty="0" smtClean="0"/>
              <a:t>www.cs.gmu.edu/~offutt/softwaretest/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830388" y="2160588"/>
            <a:ext cx="5472112" cy="2917825"/>
          </a:xfrm>
          <a:prstGeom prst="rect">
            <a:avLst/>
          </a:prstGeom>
          <a:solidFill>
            <a:srgbClr val="0000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Jeff Offutt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Professor, Software Engineering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George Mason University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Fairfax, VA   USA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www.cs.gmu.edu/~offutt/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offutt@gmu.edu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726060"/>
            <a:ext cx="7304809" cy="412817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2412566"/>
            <a:ext cx="5420532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Design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99" y="862445"/>
            <a:ext cx="7131707" cy="5743143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Test Design</a:t>
            </a:r>
            <a:r>
              <a:rPr lang="en-US" dirty="0" smtClean="0"/>
              <a:t> is the process of designing input values that will effectively test software</a:t>
            </a:r>
          </a:p>
          <a:p>
            <a:r>
              <a:rPr lang="en-US" dirty="0" smtClean="0"/>
              <a:t>Test design is one of </a:t>
            </a:r>
            <a:r>
              <a:rPr lang="en-US" dirty="0" smtClean="0">
                <a:solidFill>
                  <a:schemeClr val="tx2"/>
                </a:solidFill>
              </a:rPr>
              <a:t>several activities</a:t>
            </a:r>
            <a:r>
              <a:rPr lang="en-US" dirty="0" smtClean="0"/>
              <a:t> for testing software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>
                <a:solidFill>
                  <a:schemeClr val="tx2"/>
                </a:solidFill>
              </a:rPr>
              <a:t>mathematical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>
                <a:solidFill>
                  <a:schemeClr val="tx2"/>
                </a:solidFill>
              </a:rPr>
              <a:t>technically</a:t>
            </a:r>
            <a:r>
              <a:rPr lang="en-US" dirty="0" smtClean="0"/>
              <a:t> challenging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chemeClr val="tx2"/>
                </a:solidFill>
              </a:rPr>
              <a:t>process</a:t>
            </a:r>
            <a:r>
              <a:rPr lang="en-US" dirty="0" smtClean="0"/>
              <a:t> is based on my text book with </a:t>
            </a:r>
            <a:r>
              <a:rPr lang="en-US" dirty="0" err="1" smtClean="0"/>
              <a:t>Ammann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tx2"/>
                </a:solidFill>
              </a:rPr>
              <a:t>Introduction to Software Testing</a:t>
            </a:r>
          </a:p>
          <a:p>
            <a:pPr lvl="0"/>
            <a:r>
              <a:rPr lang="en-US" sz="2800" dirty="0" smtClean="0"/>
              <a:t>http://www.cs.gmu.edu/~offutt/softwaretest/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 descr="bookcover-web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280" y="1510879"/>
            <a:ext cx="2286000" cy="3581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Test Activities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8900" y="833438"/>
            <a:ext cx="8966200" cy="5508625"/>
          </a:xfrm>
        </p:spPr>
        <p:txBody>
          <a:bodyPr/>
          <a:lstStyle/>
          <a:p>
            <a:r>
              <a:rPr lang="en-US" sz="2400" dirty="0" smtClean="0"/>
              <a:t>Testing can be broken up into </a:t>
            </a:r>
            <a:r>
              <a:rPr lang="en-US" sz="2400" dirty="0" smtClean="0">
                <a:solidFill>
                  <a:srgbClr val="FFFF00"/>
                </a:solidFill>
              </a:rPr>
              <a:t>four</a:t>
            </a:r>
            <a:r>
              <a:rPr lang="en-US" sz="2400" dirty="0" smtClean="0"/>
              <a:t> general types of activities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Design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Automation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Execution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Evaluation</a:t>
            </a:r>
          </a:p>
          <a:p>
            <a:r>
              <a:rPr lang="en-US" sz="2400" dirty="0" smtClean="0"/>
              <a:t>Each type of activity requires different </a:t>
            </a:r>
            <a:r>
              <a:rPr lang="en-US" sz="2400" dirty="0" smtClean="0">
                <a:solidFill>
                  <a:schemeClr val="tx2"/>
                </a:solidFill>
              </a:rPr>
              <a:t>skills</a:t>
            </a:r>
            <a:r>
              <a:rPr lang="en-US" sz="2400" dirty="0" smtClean="0"/>
              <a:t>, background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tx2"/>
                </a:solidFill>
              </a:rPr>
              <a:t>education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tx2"/>
                </a:solidFill>
              </a:rPr>
              <a:t>training</a:t>
            </a:r>
          </a:p>
          <a:p>
            <a:r>
              <a:rPr lang="en-US" sz="2400" dirty="0" smtClean="0"/>
              <a:t>No reasonable software development organization uses the same people  for requirements, design, implementation, integration and configuration control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35188A-0368-43FB-B41C-B8BC2FB6929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0838" y="4872038"/>
            <a:ext cx="8442325" cy="954087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Why do test organizations still use the same people for all four test activities??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81352" y="5789613"/>
            <a:ext cx="5517931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clearly </a:t>
            </a:r>
            <a:r>
              <a:rPr lang="en-US" sz="2800" b="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wastes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resources</a:t>
            </a:r>
            <a:endParaRPr lang="en-US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1313" y="5715000"/>
            <a:ext cx="5943600" cy="103188"/>
          </a:xfrm>
          <a:prstGeom prst="rect">
            <a:avLst/>
          </a:prstGeom>
          <a:solidFill>
            <a:srgbClr val="0000CC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29013" y="1283523"/>
            <a:ext cx="410686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371600" lvl="2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400" kern="0" dirty="0">
                <a:solidFill>
                  <a:schemeClr val="tx2"/>
                </a:solidFill>
                <a:latin typeface="Comic Sans MS" pitchFamily="66" charset="0"/>
              </a:rPr>
              <a:t>1.a) Criteria-based</a:t>
            </a:r>
          </a:p>
          <a:p>
            <a:pPr marL="1371600" lvl="2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400" kern="0" dirty="0">
                <a:solidFill>
                  <a:schemeClr val="tx2"/>
                </a:solidFill>
                <a:latin typeface="Comic Sans MS" pitchFamily="66" charset="0"/>
              </a:rPr>
              <a:t>1.b) Human-based</a:t>
            </a:r>
          </a:p>
        </p:txBody>
      </p:sp>
      <p:cxnSp>
        <p:nvCxnSpPr>
          <p:cNvPr id="23563" name="Straight Arrow Connector 12"/>
          <p:cNvCxnSpPr>
            <a:cxnSpLocks noChangeShapeType="1"/>
          </p:cNvCxnSpPr>
          <p:nvPr/>
        </p:nvCxnSpPr>
        <p:spPr bwMode="auto">
          <a:xfrm>
            <a:off x="2936875" y="1466085"/>
            <a:ext cx="1577975" cy="1588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(a) Criteria-Based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8900" y="2001838"/>
            <a:ext cx="8966200" cy="4375150"/>
          </a:xfrm>
        </p:spPr>
        <p:txBody>
          <a:bodyPr/>
          <a:lstStyle/>
          <a:p>
            <a:r>
              <a:rPr lang="en-US" sz="2400" dirty="0" smtClean="0"/>
              <a:t>This is the </a:t>
            </a:r>
            <a:r>
              <a:rPr lang="en-US" sz="2400" dirty="0" smtClean="0">
                <a:solidFill>
                  <a:schemeClr val="tx2"/>
                </a:solidFill>
              </a:rPr>
              <a:t>most technical</a:t>
            </a:r>
            <a:r>
              <a:rPr lang="en-US" sz="2400" dirty="0" smtClean="0"/>
              <a:t> job in software testing</a:t>
            </a:r>
          </a:p>
          <a:p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 of :</a:t>
            </a:r>
          </a:p>
          <a:p>
            <a:pPr lvl="1"/>
            <a:r>
              <a:rPr lang="en-US" sz="2000" dirty="0" smtClean="0"/>
              <a:t>Discrete math</a:t>
            </a:r>
          </a:p>
          <a:p>
            <a:pPr lvl="1"/>
            <a:r>
              <a:rPr lang="en-US" sz="2000" dirty="0" smtClean="0"/>
              <a:t>Programming</a:t>
            </a:r>
          </a:p>
          <a:p>
            <a:pPr lvl="1"/>
            <a:r>
              <a:rPr lang="en-US" sz="2000" dirty="0" smtClean="0"/>
              <a:t>Testing</a:t>
            </a:r>
          </a:p>
          <a:p>
            <a:r>
              <a:rPr lang="en-US" sz="2400" dirty="0" smtClean="0"/>
              <a:t>Requires much of a </a:t>
            </a:r>
            <a:r>
              <a:rPr lang="en-US" sz="2400" dirty="0" smtClean="0">
                <a:solidFill>
                  <a:schemeClr val="tx2"/>
                </a:solidFill>
              </a:rPr>
              <a:t>traditional CS</a:t>
            </a:r>
            <a:r>
              <a:rPr lang="en-US" sz="2400" dirty="0" smtClean="0"/>
              <a:t> degree</a:t>
            </a:r>
          </a:p>
          <a:p>
            <a:r>
              <a:rPr lang="en-US" sz="2400" dirty="0" smtClean="0"/>
              <a:t>This is </a:t>
            </a:r>
            <a:r>
              <a:rPr lang="en-US" sz="2400" dirty="0" smtClean="0">
                <a:solidFill>
                  <a:schemeClr val="tx2"/>
                </a:solidFill>
              </a:rPr>
              <a:t>intellectually</a:t>
            </a:r>
            <a:r>
              <a:rPr lang="en-US" sz="2400" dirty="0" smtClean="0"/>
              <a:t> stimulating, rewarding, and challenging</a:t>
            </a:r>
          </a:p>
          <a:p>
            <a:r>
              <a:rPr lang="en-US" sz="2400" dirty="0" smtClean="0"/>
              <a:t>Test design is analogous to </a:t>
            </a:r>
            <a:r>
              <a:rPr lang="en-US" sz="2400" dirty="0" smtClean="0">
                <a:solidFill>
                  <a:schemeClr val="tx2"/>
                </a:solidFill>
              </a:rPr>
              <a:t>software architecture</a:t>
            </a:r>
            <a:r>
              <a:rPr lang="en-US" sz="2400" dirty="0" smtClean="0"/>
              <a:t> on the development side</a:t>
            </a:r>
          </a:p>
          <a:p>
            <a:r>
              <a:rPr lang="en-US" sz="2400" dirty="0" smtClean="0"/>
              <a:t>Using people who are not qualified to design tests is a sure way to get </a:t>
            </a:r>
            <a:r>
              <a:rPr lang="en-US" sz="2400" dirty="0" smtClean="0">
                <a:solidFill>
                  <a:schemeClr val="tx2"/>
                </a:solidFill>
              </a:rPr>
              <a:t>ineffective tests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2A4DB-162B-4A55-B0CD-85A0FD9554E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6150" y="946150"/>
            <a:ext cx="72517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to satisfy coverage criteria or other engineering goal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(b) Human-Based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8900" y="1920875"/>
            <a:ext cx="8966200" cy="4456113"/>
          </a:xfrm>
        </p:spPr>
        <p:txBody>
          <a:bodyPr/>
          <a:lstStyle/>
          <a:p>
            <a:r>
              <a:rPr lang="en-US" sz="2400" dirty="0" smtClean="0"/>
              <a:t>This is much </a:t>
            </a:r>
            <a:r>
              <a:rPr lang="en-US" sz="2400" dirty="0" smtClean="0">
                <a:solidFill>
                  <a:schemeClr val="tx2"/>
                </a:solidFill>
              </a:rPr>
              <a:t>harder</a:t>
            </a:r>
            <a:r>
              <a:rPr lang="en-US" sz="2400" dirty="0" smtClean="0"/>
              <a:t> than it may seem to developers</a:t>
            </a:r>
          </a:p>
          <a:p>
            <a:r>
              <a:rPr lang="en-US" sz="2400" dirty="0" smtClean="0"/>
              <a:t>Criteria-based approaches can be blind to special situations</a:t>
            </a:r>
          </a:p>
          <a:p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 of :</a:t>
            </a:r>
          </a:p>
          <a:p>
            <a:pPr lvl="1"/>
            <a:r>
              <a:rPr lang="en-US" sz="2000" dirty="0" smtClean="0"/>
              <a:t>Domain, testing, and user interfaces</a:t>
            </a:r>
          </a:p>
          <a:p>
            <a:r>
              <a:rPr lang="en-US" sz="2400" dirty="0" smtClean="0"/>
              <a:t>Requires almost </a:t>
            </a:r>
            <a:r>
              <a:rPr lang="en-US" sz="2400" dirty="0" smtClean="0">
                <a:solidFill>
                  <a:schemeClr val="tx2"/>
                </a:solidFill>
              </a:rPr>
              <a:t>no traditional CS</a:t>
            </a:r>
          </a:p>
          <a:p>
            <a:pPr lvl="1"/>
            <a:r>
              <a:rPr lang="en-US" sz="2000" dirty="0" smtClean="0"/>
              <a:t>A background in the </a:t>
            </a:r>
            <a:r>
              <a:rPr lang="en-US" sz="2000" dirty="0" smtClean="0">
                <a:solidFill>
                  <a:schemeClr val="tx2"/>
                </a:solidFill>
              </a:rPr>
              <a:t>domain</a:t>
            </a:r>
            <a:r>
              <a:rPr lang="en-US" sz="2000" dirty="0" smtClean="0"/>
              <a:t> of the software is essential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 smtClean="0">
                <a:solidFill>
                  <a:schemeClr val="tx2"/>
                </a:solidFill>
              </a:rPr>
              <a:t>empirical background</a:t>
            </a:r>
            <a:r>
              <a:rPr lang="en-US" sz="2000" dirty="0" smtClean="0"/>
              <a:t> is very helpful (biology, psychology, …)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logic background</a:t>
            </a:r>
            <a:r>
              <a:rPr lang="en-US" sz="2000" dirty="0" smtClean="0"/>
              <a:t> is very helpful (law, philosophy, math, …)</a:t>
            </a:r>
          </a:p>
          <a:p>
            <a:r>
              <a:rPr lang="en-US" sz="2400" dirty="0" smtClean="0"/>
              <a:t>This is </a:t>
            </a:r>
            <a:r>
              <a:rPr lang="en-US" sz="2400" dirty="0" smtClean="0">
                <a:solidFill>
                  <a:schemeClr val="tx2"/>
                </a:solidFill>
              </a:rPr>
              <a:t>intellectually</a:t>
            </a:r>
            <a:r>
              <a:rPr lang="en-US" sz="2400" dirty="0" smtClean="0"/>
              <a:t> stimulating, rewarding, and challenging</a:t>
            </a:r>
          </a:p>
          <a:p>
            <a:pPr lvl="1"/>
            <a:r>
              <a:rPr lang="en-US" sz="2000" dirty="0" smtClean="0"/>
              <a:t>But not to typical CS majors – they want to solve problems and build things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6B94A-E996-4EE3-97E9-C595F3F68A6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0250" y="946150"/>
            <a:ext cx="76835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based on domain knowledge of the program and human knowledge of testing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Test Automation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8900" y="1543050"/>
            <a:ext cx="8966200" cy="4833938"/>
          </a:xfrm>
        </p:spPr>
        <p:txBody>
          <a:bodyPr/>
          <a:lstStyle/>
          <a:p>
            <a:r>
              <a:rPr lang="en-US" sz="2400" dirty="0" smtClean="0"/>
              <a:t>This is slightly </a:t>
            </a:r>
            <a:r>
              <a:rPr lang="en-US" sz="2400" dirty="0" smtClean="0">
                <a:solidFill>
                  <a:schemeClr val="tx2"/>
                </a:solidFill>
              </a:rPr>
              <a:t>less technical</a:t>
            </a:r>
          </a:p>
          <a:p>
            <a:r>
              <a:rPr lang="en-US" sz="2400" dirty="0" smtClean="0"/>
              <a:t>Requires knowledge of  </a:t>
            </a:r>
            <a:r>
              <a:rPr lang="en-US" sz="2400" dirty="0" smtClean="0">
                <a:solidFill>
                  <a:schemeClr val="tx2"/>
                </a:solidFill>
              </a:rPr>
              <a:t>programming</a:t>
            </a:r>
          </a:p>
          <a:p>
            <a:pPr lvl="1"/>
            <a:r>
              <a:rPr lang="en-US" sz="2000" dirty="0" smtClean="0"/>
              <a:t>Fairly straightforward programming – small pieces and simple algorithms</a:t>
            </a:r>
          </a:p>
          <a:p>
            <a:r>
              <a:rPr lang="en-US" sz="2400" dirty="0" smtClean="0"/>
              <a:t>Requires very </a:t>
            </a:r>
            <a:r>
              <a:rPr lang="en-US" sz="2400" dirty="0" smtClean="0">
                <a:solidFill>
                  <a:schemeClr val="tx2"/>
                </a:solidFill>
              </a:rPr>
              <a:t>little theory</a:t>
            </a:r>
          </a:p>
          <a:p>
            <a:r>
              <a:rPr lang="en-US" sz="2400" dirty="0" smtClean="0"/>
              <a:t>Very </a:t>
            </a:r>
            <a:r>
              <a:rPr lang="en-US" sz="2400" dirty="0" smtClean="0">
                <a:solidFill>
                  <a:schemeClr val="tx2"/>
                </a:solidFill>
              </a:rPr>
              <a:t>boring</a:t>
            </a:r>
            <a:r>
              <a:rPr lang="en-US" sz="2400" dirty="0" smtClean="0"/>
              <a:t> for test designers</a:t>
            </a:r>
          </a:p>
          <a:p>
            <a:r>
              <a:rPr lang="en-US" sz="2400" dirty="0" smtClean="0"/>
              <a:t>More creativity needed for </a:t>
            </a:r>
            <a:r>
              <a:rPr lang="en-US" sz="2400" dirty="0" smtClean="0">
                <a:solidFill>
                  <a:schemeClr val="tx2"/>
                </a:solidFill>
              </a:rPr>
              <a:t>embedded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chemeClr val="tx2"/>
                </a:solidFill>
              </a:rPr>
              <a:t>RT</a:t>
            </a:r>
            <a:r>
              <a:rPr lang="en-US" sz="2400" dirty="0" smtClean="0"/>
              <a:t> software</a:t>
            </a:r>
          </a:p>
          <a:p>
            <a:r>
              <a:rPr lang="en-US" sz="2400" dirty="0" smtClean="0"/>
              <a:t>Programming is out of reach for many </a:t>
            </a:r>
            <a:r>
              <a:rPr lang="en-US" sz="2400" dirty="0" smtClean="0">
                <a:solidFill>
                  <a:schemeClr val="tx2"/>
                </a:solidFill>
              </a:rPr>
              <a:t>domain experts</a:t>
            </a:r>
          </a:p>
          <a:p>
            <a:r>
              <a:rPr lang="en-US" sz="2400" dirty="0" smtClean="0"/>
              <a:t>Who is responsible for determining and embedding the </a:t>
            </a:r>
            <a:r>
              <a:rPr lang="en-US" sz="2400" dirty="0" smtClean="0">
                <a:solidFill>
                  <a:schemeClr val="tx2"/>
                </a:solidFill>
              </a:rPr>
              <a:t>expected outputs</a:t>
            </a:r>
            <a:r>
              <a:rPr lang="en-US" sz="2400" dirty="0" smtClean="0"/>
              <a:t> ?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Test designers</a:t>
            </a:r>
            <a:r>
              <a:rPr lang="en-US" sz="2000" dirty="0" smtClean="0"/>
              <a:t> may not always know the expected outputs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Test evaluators</a:t>
            </a:r>
            <a:r>
              <a:rPr lang="en-US" sz="2000" dirty="0" smtClean="0"/>
              <a:t> need to get involved early to help with this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2D5F5A-3A1B-409D-8A89-36A8C019378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6150" y="946150"/>
            <a:ext cx="72517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Embed test values into executable scripts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Test Execution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900" y="1554163"/>
            <a:ext cx="8966200" cy="4822825"/>
          </a:xfrm>
        </p:spPr>
        <p:txBody>
          <a:bodyPr/>
          <a:lstStyle/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easy</a:t>
            </a:r>
            <a:r>
              <a:rPr lang="en-US" sz="2800" dirty="0" smtClean="0"/>
              <a:t> – and trivial if the tests are well automated</a:t>
            </a:r>
          </a:p>
          <a:p>
            <a:r>
              <a:rPr lang="en-US" sz="2800" dirty="0" smtClean="0"/>
              <a:t>Requires basic </a:t>
            </a:r>
            <a:r>
              <a:rPr lang="en-US" sz="2800" dirty="0" smtClean="0">
                <a:solidFill>
                  <a:schemeClr val="tx2"/>
                </a:solidFill>
              </a:rPr>
              <a:t>computer skills</a:t>
            </a:r>
          </a:p>
          <a:p>
            <a:pPr lvl="1"/>
            <a:r>
              <a:rPr lang="en-US" sz="2400" dirty="0" smtClean="0"/>
              <a:t>Interns</a:t>
            </a:r>
          </a:p>
          <a:p>
            <a:pPr lvl="1"/>
            <a:r>
              <a:rPr lang="en-US" sz="2400" dirty="0" smtClean="0"/>
              <a:t>Employees with no technical background</a:t>
            </a:r>
          </a:p>
          <a:p>
            <a:r>
              <a:rPr lang="en-US" sz="2800" dirty="0" smtClean="0"/>
              <a:t>Asking qualified test </a:t>
            </a:r>
            <a:r>
              <a:rPr lang="en-US" sz="2800" dirty="0" smtClean="0">
                <a:solidFill>
                  <a:schemeClr val="tx2"/>
                </a:solidFill>
              </a:rPr>
              <a:t>designers</a:t>
            </a:r>
            <a:r>
              <a:rPr lang="en-US" sz="2800" dirty="0" smtClean="0"/>
              <a:t> to execute tests is a sure way to convince them to look for a </a:t>
            </a:r>
            <a:r>
              <a:rPr lang="en-US" sz="2800" dirty="0" smtClean="0">
                <a:solidFill>
                  <a:schemeClr val="tx2"/>
                </a:solidFill>
              </a:rPr>
              <a:t>development job</a:t>
            </a:r>
          </a:p>
          <a:p>
            <a:r>
              <a:rPr lang="en-US" sz="2800" dirty="0" smtClean="0"/>
              <a:t>If, for example, GUI tests are not well automated, this requires a lot of </a:t>
            </a:r>
            <a:r>
              <a:rPr lang="en-US" sz="2800" dirty="0" smtClean="0">
                <a:solidFill>
                  <a:schemeClr val="tx2"/>
                </a:solidFill>
              </a:rPr>
              <a:t>manual labor</a:t>
            </a:r>
          </a:p>
          <a:p>
            <a:r>
              <a:rPr lang="en-US" sz="2800" dirty="0" smtClean="0"/>
              <a:t>Test executors have to be very </a:t>
            </a:r>
            <a:r>
              <a:rPr lang="en-US" sz="2800" dirty="0" smtClean="0">
                <a:solidFill>
                  <a:schemeClr val="tx2"/>
                </a:solidFill>
              </a:rPr>
              <a:t>careful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meticulous</a:t>
            </a:r>
            <a:r>
              <a:rPr lang="en-US" sz="2800" dirty="0" smtClean="0"/>
              <a:t> with bookkeeping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7DC9E-4F14-433D-AB33-5BA5B43D93D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8825" y="946150"/>
            <a:ext cx="762635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Run tests on the software and record the 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dvAuto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Test Evaluation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8900" y="1554163"/>
            <a:ext cx="8966200" cy="4822825"/>
          </a:xfrm>
        </p:spPr>
        <p:txBody>
          <a:bodyPr/>
          <a:lstStyle/>
          <a:p>
            <a:r>
              <a:rPr lang="en-US" sz="2400" dirty="0" smtClean="0"/>
              <a:t>This is much </a:t>
            </a:r>
            <a:r>
              <a:rPr lang="en-US" sz="2400" dirty="0" smtClean="0">
                <a:solidFill>
                  <a:schemeClr val="tx2"/>
                </a:solidFill>
              </a:rPr>
              <a:t>harder</a:t>
            </a:r>
            <a:r>
              <a:rPr lang="en-US" sz="2400" dirty="0" smtClean="0"/>
              <a:t> than it may seem</a:t>
            </a:r>
          </a:p>
          <a:p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 of :</a:t>
            </a:r>
          </a:p>
          <a:p>
            <a:pPr lvl="1"/>
            <a:r>
              <a:rPr lang="en-US" sz="2000" dirty="0" smtClean="0"/>
              <a:t>Domain</a:t>
            </a:r>
          </a:p>
          <a:p>
            <a:pPr lvl="1"/>
            <a:r>
              <a:rPr lang="en-US" sz="2000" dirty="0" smtClean="0"/>
              <a:t>Testing</a:t>
            </a:r>
          </a:p>
          <a:p>
            <a:pPr lvl="1"/>
            <a:r>
              <a:rPr lang="en-US" sz="2000" dirty="0" smtClean="0"/>
              <a:t>User interfaces and psychology</a:t>
            </a:r>
          </a:p>
          <a:p>
            <a:r>
              <a:rPr lang="en-US" sz="2400" dirty="0" smtClean="0"/>
              <a:t>Usually requires almost </a:t>
            </a:r>
            <a:r>
              <a:rPr lang="en-US" sz="2400" dirty="0" smtClean="0">
                <a:solidFill>
                  <a:schemeClr val="tx2"/>
                </a:solidFill>
              </a:rPr>
              <a:t>no traditional CS</a:t>
            </a:r>
          </a:p>
          <a:p>
            <a:pPr lvl="1"/>
            <a:r>
              <a:rPr lang="en-US" sz="2000" dirty="0" smtClean="0"/>
              <a:t>A background in the </a:t>
            </a:r>
            <a:r>
              <a:rPr lang="en-US" sz="2000" dirty="0" smtClean="0">
                <a:solidFill>
                  <a:schemeClr val="tx2"/>
                </a:solidFill>
              </a:rPr>
              <a:t>domain</a:t>
            </a:r>
            <a:r>
              <a:rPr lang="en-US" sz="2000" dirty="0" smtClean="0"/>
              <a:t> of the software is essential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 smtClean="0">
                <a:solidFill>
                  <a:schemeClr val="tx2"/>
                </a:solidFill>
              </a:rPr>
              <a:t>empirical background</a:t>
            </a:r>
            <a:r>
              <a:rPr lang="en-US" sz="2000" dirty="0" smtClean="0"/>
              <a:t> is very helpful (biology, psychology, …)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logic background</a:t>
            </a:r>
            <a:r>
              <a:rPr lang="en-US" sz="2000" dirty="0" smtClean="0"/>
              <a:t> is very helpful (law, philosophy, math, …)</a:t>
            </a:r>
          </a:p>
          <a:p>
            <a:r>
              <a:rPr lang="en-US" sz="2400" dirty="0" smtClean="0"/>
              <a:t>This is </a:t>
            </a:r>
            <a:r>
              <a:rPr lang="en-US" sz="2400" dirty="0" smtClean="0">
                <a:solidFill>
                  <a:schemeClr val="tx2"/>
                </a:solidFill>
              </a:rPr>
              <a:t>intellectually</a:t>
            </a:r>
            <a:r>
              <a:rPr lang="en-US" sz="2400" dirty="0" smtClean="0"/>
              <a:t> stimulating, rewarding, and challenging</a:t>
            </a:r>
          </a:p>
          <a:p>
            <a:pPr lvl="1"/>
            <a:r>
              <a:rPr lang="en-US" sz="2000" dirty="0" smtClean="0"/>
              <a:t>But not to typical CS majors – they want to solve problems and build things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BAA024-89A2-4ACA-A953-040BD9EDF49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300" y="946150"/>
            <a:ext cx="78994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Evaluate results of testing, report to developers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A mature test organization needs </a:t>
            </a:r>
            <a:r>
              <a:rPr lang="en-US" sz="2400" dirty="0" smtClean="0">
                <a:solidFill>
                  <a:schemeClr val="tx2"/>
                </a:solidFill>
              </a:rPr>
              <a:t>only one test designer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to work with several test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</a:rPr>
              <a:t>automators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, executors and evaluators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Improved automation</a:t>
            </a:r>
            <a:r>
              <a:rPr lang="en-US" sz="2400" dirty="0" smtClean="0"/>
              <a:t> will reduce the number of test executors</a:t>
            </a:r>
          </a:p>
          <a:p>
            <a:pPr lvl="1">
              <a:defRPr/>
            </a:pPr>
            <a:r>
              <a:rPr lang="en-US" sz="2000" dirty="0" smtClean="0"/>
              <a:t>Theoretically to zero … but not in practice</a:t>
            </a:r>
          </a:p>
          <a:p>
            <a:pPr>
              <a:defRPr/>
            </a:pPr>
            <a:r>
              <a:rPr lang="en-US" sz="2400" dirty="0" smtClean="0"/>
              <a:t>Putting the </a:t>
            </a:r>
            <a:r>
              <a:rPr lang="en-US" sz="2400" dirty="0" smtClean="0">
                <a:solidFill>
                  <a:schemeClr val="tx2"/>
                </a:solidFill>
              </a:rPr>
              <a:t>wrong</a:t>
            </a:r>
            <a:r>
              <a:rPr lang="en-US" sz="2400" dirty="0" smtClean="0"/>
              <a:t> people on the </a:t>
            </a:r>
            <a:r>
              <a:rPr lang="en-US" sz="2400" dirty="0" smtClean="0">
                <a:solidFill>
                  <a:schemeClr val="tx2"/>
                </a:solidFill>
              </a:rPr>
              <a:t>wrong</a:t>
            </a:r>
            <a:r>
              <a:rPr lang="en-US" sz="2400" dirty="0" smtClean="0"/>
              <a:t> tasks leads to </a:t>
            </a:r>
            <a:r>
              <a:rPr lang="en-US" sz="2400" dirty="0" smtClean="0">
                <a:solidFill>
                  <a:schemeClr val="tx2"/>
                </a:solidFill>
              </a:rPr>
              <a:t>inefficiency</a:t>
            </a:r>
            <a:r>
              <a:rPr lang="en-US" sz="2400" dirty="0" smtClean="0"/>
              <a:t>, low </a:t>
            </a:r>
            <a:r>
              <a:rPr lang="en-US" sz="2400" dirty="0" smtClean="0">
                <a:solidFill>
                  <a:schemeClr val="tx2"/>
                </a:solidFill>
              </a:rPr>
              <a:t>job satisfaction</a:t>
            </a:r>
            <a:r>
              <a:rPr lang="en-US" sz="2400" dirty="0" smtClean="0"/>
              <a:t> and low </a:t>
            </a:r>
            <a:r>
              <a:rPr lang="en-US" sz="2400" dirty="0" smtClean="0">
                <a:solidFill>
                  <a:schemeClr val="tx2"/>
                </a:solidFill>
              </a:rPr>
              <a:t>job performance</a:t>
            </a:r>
          </a:p>
          <a:p>
            <a:pPr lvl="1">
              <a:defRPr/>
            </a:pPr>
            <a:r>
              <a:rPr lang="en-US" sz="2000" dirty="0" smtClean="0"/>
              <a:t>A qualified test designer will be </a:t>
            </a:r>
            <a:r>
              <a:rPr lang="en-US" sz="2000" dirty="0" smtClean="0">
                <a:solidFill>
                  <a:schemeClr val="tx2"/>
                </a:solidFill>
              </a:rPr>
              <a:t>bored </a:t>
            </a:r>
            <a:r>
              <a:rPr lang="en-US" sz="2000" dirty="0" smtClean="0"/>
              <a:t>with other tasks and look for a job in development</a:t>
            </a:r>
          </a:p>
          <a:p>
            <a:pPr lvl="1">
              <a:defRPr/>
            </a:pPr>
            <a:r>
              <a:rPr lang="en-US" sz="2000" dirty="0" smtClean="0"/>
              <a:t>A qualified test evaluator will </a:t>
            </a:r>
            <a:r>
              <a:rPr lang="en-US" sz="2000" dirty="0" smtClean="0">
                <a:solidFill>
                  <a:schemeClr val="tx2"/>
                </a:solidFill>
              </a:rPr>
              <a:t>not understand</a:t>
            </a:r>
            <a:r>
              <a:rPr lang="en-US" sz="2000" dirty="0" smtClean="0"/>
              <a:t> the benefits of test criteria</a:t>
            </a:r>
          </a:p>
          <a:p>
            <a:pPr>
              <a:defRPr/>
            </a:pPr>
            <a:r>
              <a:rPr lang="en-US" sz="2400" dirty="0" smtClean="0"/>
              <a:t>Test evaluators have the </a:t>
            </a:r>
            <a:r>
              <a:rPr lang="en-US" sz="2400" dirty="0" smtClean="0">
                <a:solidFill>
                  <a:schemeClr val="tx2"/>
                </a:solidFill>
              </a:rPr>
              <a:t>domain knowledge</a:t>
            </a:r>
            <a:r>
              <a:rPr lang="en-US" sz="2400" dirty="0" smtClean="0"/>
              <a:t>, so they </a:t>
            </a:r>
            <a:r>
              <a:rPr lang="en-US" sz="2400" dirty="0" smtClean="0">
                <a:solidFill>
                  <a:schemeClr val="tx2"/>
                </a:solidFill>
              </a:rPr>
              <a:t>must</a:t>
            </a:r>
            <a:r>
              <a:rPr lang="en-US" sz="2400" dirty="0" smtClean="0"/>
              <a:t> be free to add tests that “blind” engineering processes will not think of</a:t>
            </a:r>
          </a:p>
          <a:p>
            <a:r>
              <a:rPr lang="en-US" sz="2400" dirty="0" smtClean="0"/>
              <a:t>The four test activities are </a:t>
            </a:r>
            <a:r>
              <a:rPr lang="en-US" sz="2400" dirty="0" smtClean="0">
                <a:solidFill>
                  <a:schemeClr val="tx2"/>
                </a:solidFill>
              </a:rPr>
              <a:t>quite different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463" y="5557473"/>
            <a:ext cx="8875712" cy="954107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Most test teams use the same people for ALL FOUR activities 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Test Activities</a:t>
            </a: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B89E6E-D2AD-4E38-B35C-A52C7C9E387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1885950"/>
            <a:ext cx="7772400" cy="206210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To use our people effectively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and to test efficiently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 need a process that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5800" y="4348163"/>
            <a:ext cx="7772400" cy="1323439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lets test designers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raise their level of abstraction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in the 21st Century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8900" y="852488"/>
            <a:ext cx="8966200" cy="5524500"/>
          </a:xfrm>
        </p:spPr>
        <p:txBody>
          <a:bodyPr/>
          <a:lstStyle/>
          <a:p>
            <a:r>
              <a:rPr lang="en-US" sz="2800" dirty="0" smtClean="0"/>
              <a:t>Software defines </a:t>
            </a:r>
            <a:r>
              <a:rPr lang="en-US" sz="2800" dirty="0" smtClean="0">
                <a:solidFill>
                  <a:srgbClr val="FFFF00"/>
                </a:solidFill>
              </a:rPr>
              <a:t>behavior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1800" dirty="0" smtClean="0"/>
              <a:t>network routers, finance, switching networks, other infrastructure</a:t>
            </a:r>
          </a:p>
          <a:p>
            <a:r>
              <a:rPr lang="en-US" sz="2800" dirty="0" smtClean="0"/>
              <a:t>Today’s software </a:t>
            </a:r>
            <a:r>
              <a:rPr lang="en-US" sz="2800" dirty="0" smtClean="0">
                <a:solidFill>
                  <a:schemeClr val="tx2"/>
                </a:solidFill>
              </a:rPr>
              <a:t>market</a:t>
            </a:r>
            <a:r>
              <a:rPr lang="en-US" sz="2800" dirty="0" smtClean="0"/>
              <a:t> :</a:t>
            </a:r>
          </a:p>
          <a:p>
            <a:pPr lvl="1"/>
            <a:r>
              <a:rPr lang="en-US" sz="2000" dirty="0" smtClean="0"/>
              <a:t>is much </a:t>
            </a:r>
            <a:r>
              <a:rPr lang="en-US" sz="2000" dirty="0" smtClean="0">
                <a:solidFill>
                  <a:schemeClr val="tx2"/>
                </a:solidFill>
              </a:rPr>
              <a:t>bigger</a:t>
            </a:r>
          </a:p>
          <a:p>
            <a:pPr lvl="1"/>
            <a:r>
              <a:rPr lang="en-US" sz="2000" dirty="0" smtClean="0"/>
              <a:t>is more </a:t>
            </a:r>
            <a:r>
              <a:rPr lang="en-US" sz="2000" dirty="0" smtClean="0">
                <a:solidFill>
                  <a:schemeClr val="tx2"/>
                </a:solidFill>
              </a:rPr>
              <a:t>competitive</a:t>
            </a:r>
          </a:p>
          <a:p>
            <a:pPr lvl="1"/>
            <a:r>
              <a:rPr lang="en-US" sz="2000" dirty="0" smtClean="0"/>
              <a:t>has more </a:t>
            </a:r>
            <a:r>
              <a:rPr lang="en-US" sz="2000" dirty="0" smtClean="0">
                <a:solidFill>
                  <a:schemeClr val="tx2"/>
                </a:solidFill>
              </a:rPr>
              <a:t>users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Embedded Control</a:t>
            </a:r>
            <a:r>
              <a:rPr lang="en-US" sz="2800" dirty="0" smtClean="0"/>
              <a:t> Applications</a:t>
            </a:r>
          </a:p>
          <a:p>
            <a:pPr lvl="1"/>
            <a:r>
              <a:rPr lang="en-US" sz="1800" dirty="0" smtClean="0"/>
              <a:t>airplanes, air traffic control</a:t>
            </a:r>
          </a:p>
          <a:p>
            <a:pPr lvl="1"/>
            <a:r>
              <a:rPr lang="en-US" sz="1800" dirty="0" smtClean="0"/>
              <a:t>spaceships</a:t>
            </a:r>
          </a:p>
          <a:p>
            <a:pPr lvl="1"/>
            <a:r>
              <a:rPr lang="en-US" sz="1800" dirty="0" smtClean="0"/>
              <a:t>watches</a:t>
            </a:r>
          </a:p>
          <a:p>
            <a:pPr lvl="1"/>
            <a:r>
              <a:rPr lang="en-US" sz="1800" dirty="0" smtClean="0"/>
              <a:t>ovens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remote controllers</a:t>
            </a:r>
            <a:endParaRPr lang="en-US" sz="2400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Agile</a:t>
            </a:r>
            <a:r>
              <a:rPr lang="en-US" sz="2800" dirty="0" smtClean="0"/>
              <a:t> processes put increased pressure on testers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Programmers</a:t>
            </a:r>
            <a:r>
              <a:rPr lang="en-US" sz="2000" dirty="0" smtClean="0"/>
              <a:t> must </a:t>
            </a:r>
            <a:r>
              <a:rPr lang="en-US" sz="2000" dirty="0" smtClean="0">
                <a:solidFill>
                  <a:schemeClr val="tx2"/>
                </a:solidFill>
              </a:rPr>
              <a:t>unit</a:t>
            </a:r>
            <a:r>
              <a:rPr lang="en-US" sz="2000" dirty="0" smtClean="0"/>
              <a:t> test – with no training, education or tools !</a:t>
            </a:r>
          </a:p>
          <a:p>
            <a:pPr lvl="1"/>
            <a:r>
              <a:rPr lang="en-US" sz="2000" dirty="0" smtClean="0"/>
              <a:t>Tests are key to </a:t>
            </a:r>
            <a:r>
              <a:rPr lang="en-US" sz="2000" dirty="0" smtClean="0">
                <a:solidFill>
                  <a:schemeClr val="tx2"/>
                </a:solidFill>
              </a:rPr>
              <a:t>functional requirements</a:t>
            </a:r>
            <a:r>
              <a:rPr lang="en-US" sz="2000" dirty="0" smtClean="0"/>
              <a:t> – but who builds those tests ?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83302-050F-40D8-8FDE-27F55111EFB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318231" y="3758044"/>
            <a:ext cx="3402012" cy="1531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PDAs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memory seats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DVD players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garage door openers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cell phones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05400" y="1804926"/>
            <a:ext cx="3863975" cy="193833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>
                  <a:lumMod val="60000"/>
                  <a:lumOff val="40000"/>
                </a:schemeClr>
              </a:gs>
              <a:gs pos="88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Industry is going through a revolution in what testing means to the success of software products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MDTD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approach lets </a:t>
            </a:r>
            <a:r>
              <a:rPr lang="en-US" dirty="0" smtClean="0">
                <a:solidFill>
                  <a:schemeClr val="tx2"/>
                </a:solidFill>
              </a:rPr>
              <a:t>one test designer </a:t>
            </a:r>
            <a:r>
              <a:rPr lang="en-US" dirty="0" smtClean="0"/>
              <a:t>do the math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Then traditional </a:t>
            </a:r>
            <a:r>
              <a:rPr lang="en-US" dirty="0" smtClean="0">
                <a:solidFill>
                  <a:schemeClr val="tx2"/>
                </a:solidFill>
              </a:rPr>
              <a:t>testers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programmers</a:t>
            </a:r>
            <a:r>
              <a:rPr lang="en-US" dirty="0" smtClean="0"/>
              <a:t> can do their parts</a:t>
            </a:r>
          </a:p>
          <a:p>
            <a:pPr lvl="1"/>
            <a:r>
              <a:rPr lang="en-US" dirty="0" smtClean="0"/>
              <a:t>Find values</a:t>
            </a:r>
          </a:p>
          <a:p>
            <a:pPr lvl="1"/>
            <a:r>
              <a:rPr lang="en-US" dirty="0" smtClean="0"/>
              <a:t>Automate the tests</a:t>
            </a:r>
          </a:p>
          <a:p>
            <a:pPr lvl="1"/>
            <a:r>
              <a:rPr lang="en-US" dirty="0" smtClean="0"/>
              <a:t>Run the tests</a:t>
            </a:r>
          </a:p>
          <a:p>
            <a:pPr lvl="1"/>
            <a:r>
              <a:rPr lang="en-US" dirty="0" smtClean="0"/>
              <a:t>Evaluate the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4207" y="5345641"/>
            <a:ext cx="5624059" cy="584775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Testers </a:t>
            </a:r>
            <a:r>
              <a:rPr lang="en-US" altLang="zh-CN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ain’t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mathematicians !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Model-Driven Test Design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294F79-DEBF-444C-9DAB-51F4E2415D7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3188" y="3597275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software artifact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03388" y="1125538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model / structure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03588" y="1125538"/>
            <a:ext cx="180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42000" y="971550"/>
            <a:ext cx="201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refined requirements / test specs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9675" y="3960813"/>
            <a:ext cx="138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input values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00750" y="5443538"/>
            <a:ext cx="1001713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cases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06900" y="544353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scripts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13050" y="544353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results</a:t>
            </a:r>
          </a:p>
        </p:txBody>
      </p:sp>
      <p:cxnSp>
        <p:nvCxnSpPr>
          <p:cNvPr id="16" name="Curved Connector 15"/>
          <p:cNvCxnSpPr>
            <a:stCxn id="7" idx="0"/>
            <a:endCxn id="8" idx="1"/>
          </p:cNvCxnSpPr>
          <p:nvPr/>
        </p:nvCxnSpPr>
        <p:spPr bwMode="auto">
          <a:xfrm rot="5400000" flipH="1" flipV="1">
            <a:off x="189706" y="2083594"/>
            <a:ext cx="2117725" cy="90963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11" idx="2"/>
            <a:endCxn id="12" idx="3"/>
          </p:cNvCxnSpPr>
          <p:nvPr/>
        </p:nvCxnSpPr>
        <p:spPr bwMode="auto">
          <a:xfrm rot="5400000">
            <a:off x="7062788" y="4608513"/>
            <a:ext cx="1128712" cy="124936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30313" y="5443538"/>
            <a:ext cx="1135062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pass / fail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005138" y="1479550"/>
            <a:ext cx="5191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>
            <a:stCxn id="9" idx="3"/>
            <a:endCxn id="10" idx="1"/>
          </p:cNvCxnSpPr>
          <p:nvPr/>
        </p:nvCxnSpPr>
        <p:spPr bwMode="auto">
          <a:xfrm flipV="1">
            <a:off x="5105400" y="1479550"/>
            <a:ext cx="736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795963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79596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79596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565275" y="3433763"/>
            <a:ext cx="2417763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084888" y="2398713"/>
            <a:ext cx="1990725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DESIGN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cxnSp>
        <p:nvCxnSpPr>
          <p:cNvPr id="20" name="Shape 19"/>
          <p:cNvCxnSpPr>
            <a:stCxn id="10" idx="3"/>
            <a:endCxn id="11" idx="0"/>
          </p:cNvCxnSpPr>
          <p:nvPr/>
        </p:nvCxnSpPr>
        <p:spPr bwMode="auto">
          <a:xfrm>
            <a:off x="7861300" y="1479550"/>
            <a:ext cx="390525" cy="248126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149225" y="3479800"/>
            <a:ext cx="8845550" cy="1588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7" name="Curved Connector 15"/>
          <p:cNvCxnSpPr>
            <a:cxnSpLocks noChangeShapeType="1"/>
            <a:endCxn id="28" idx="1"/>
          </p:cNvCxnSpPr>
          <p:nvPr/>
        </p:nvCxnSpPr>
        <p:spPr bwMode="auto">
          <a:xfrm flipV="1">
            <a:off x="1122363" y="2432050"/>
            <a:ext cx="2100262" cy="1143000"/>
          </a:xfrm>
          <a:prstGeom prst="curvedConnector3">
            <a:avLst>
              <a:gd name="adj1" fmla="val 17338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22625" y="2078038"/>
            <a:ext cx="180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cxnSp>
        <p:nvCxnSpPr>
          <p:cNvPr id="30" name="Curved Connector 15"/>
          <p:cNvCxnSpPr>
            <a:cxnSpLocks noChangeShapeType="1"/>
            <a:stCxn id="28" idx="3"/>
            <a:endCxn id="10" idx="1"/>
          </p:cNvCxnSpPr>
          <p:nvPr/>
        </p:nvCxnSpPr>
        <p:spPr bwMode="auto">
          <a:xfrm flipV="1">
            <a:off x="5024438" y="1479550"/>
            <a:ext cx="817562" cy="9525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  <p:bldP spid="67" grpId="0" animBg="1"/>
      <p:bldP spid="68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Model-Driven Test Design – Steps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F16BB-FE78-4CB5-BC78-AFB15379FB1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103188" y="3597275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software artifact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1589088" y="1125538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model / structure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3360738" y="1125538"/>
            <a:ext cx="180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5564188" y="971550"/>
            <a:ext cx="201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refined requirements / test specs</a:t>
            </a: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7559675" y="3952875"/>
            <a:ext cx="138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input values</a:t>
            </a: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6000750" y="5449888"/>
            <a:ext cx="1001713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cases</a:t>
            </a:r>
          </a:p>
        </p:txBody>
      </p:sp>
      <p:sp>
        <p:nvSpPr>
          <p:cNvPr id="34828" name="TextBox 12"/>
          <p:cNvSpPr txBox="1">
            <a:spLocks noChangeArrowheads="1"/>
          </p:cNvSpPr>
          <p:nvPr/>
        </p:nvSpPr>
        <p:spPr bwMode="auto">
          <a:xfrm>
            <a:off x="4406900" y="544988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scripts</a:t>
            </a:r>
          </a:p>
        </p:txBody>
      </p:sp>
      <p:sp>
        <p:nvSpPr>
          <p:cNvPr id="34829" name="TextBox 13"/>
          <p:cNvSpPr txBox="1">
            <a:spLocks noChangeArrowheads="1"/>
          </p:cNvSpPr>
          <p:nvPr/>
        </p:nvSpPr>
        <p:spPr bwMode="auto">
          <a:xfrm>
            <a:off x="2813050" y="544988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results</a:t>
            </a:r>
          </a:p>
        </p:txBody>
      </p:sp>
      <p:cxnSp>
        <p:nvCxnSpPr>
          <p:cNvPr id="16" name="Curved Connector 15"/>
          <p:cNvCxnSpPr>
            <a:stCxn id="34822" idx="0"/>
            <a:endCxn id="34823" idx="1"/>
          </p:cNvCxnSpPr>
          <p:nvPr/>
        </p:nvCxnSpPr>
        <p:spPr bwMode="auto">
          <a:xfrm rot="5400000" flipH="1" flipV="1">
            <a:off x="132556" y="2140744"/>
            <a:ext cx="2117725" cy="79533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34826" idx="2"/>
            <a:endCxn id="34827" idx="3"/>
          </p:cNvCxnSpPr>
          <p:nvPr/>
        </p:nvCxnSpPr>
        <p:spPr bwMode="auto">
          <a:xfrm rot="5400000">
            <a:off x="7055644" y="4607719"/>
            <a:ext cx="1143000" cy="124936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832" name="TextBox 25"/>
          <p:cNvSpPr txBox="1">
            <a:spLocks noChangeArrowheads="1"/>
          </p:cNvSpPr>
          <p:nvPr/>
        </p:nvSpPr>
        <p:spPr bwMode="auto">
          <a:xfrm>
            <a:off x="1230313" y="5449888"/>
            <a:ext cx="1135062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pass / fail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2833688" y="1463675"/>
            <a:ext cx="663575" cy="15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>
            <a:endCxn id="34825" idx="1"/>
          </p:cNvCxnSpPr>
          <p:nvPr/>
        </p:nvCxnSpPr>
        <p:spPr bwMode="auto">
          <a:xfrm>
            <a:off x="4876800" y="1479550"/>
            <a:ext cx="6873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802313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80231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80231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838" name="TextBox 66"/>
          <p:cNvSpPr txBox="1">
            <a:spLocks noChangeArrowheads="1"/>
          </p:cNvSpPr>
          <p:nvPr/>
        </p:nvSpPr>
        <p:spPr bwMode="auto">
          <a:xfrm>
            <a:off x="1565275" y="3435350"/>
            <a:ext cx="2417763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sp>
        <p:nvSpPr>
          <p:cNvPr id="34839" name="TextBox 67"/>
          <p:cNvSpPr txBox="1">
            <a:spLocks noChangeArrowheads="1"/>
          </p:cNvSpPr>
          <p:nvPr/>
        </p:nvSpPr>
        <p:spPr bwMode="auto">
          <a:xfrm>
            <a:off x="6084888" y="2524125"/>
            <a:ext cx="1990725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DESIGN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cxnSp>
        <p:nvCxnSpPr>
          <p:cNvPr id="20" name="Shape 19"/>
          <p:cNvCxnSpPr>
            <a:stCxn id="34825" idx="3"/>
            <a:endCxn id="34826" idx="0"/>
          </p:cNvCxnSpPr>
          <p:nvPr/>
        </p:nvCxnSpPr>
        <p:spPr bwMode="auto">
          <a:xfrm>
            <a:off x="7583488" y="1479550"/>
            <a:ext cx="668337" cy="247332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841" name="Straight Connector 62"/>
          <p:cNvCxnSpPr>
            <a:cxnSpLocks noChangeShapeType="1"/>
          </p:cNvCxnSpPr>
          <p:nvPr/>
        </p:nvCxnSpPr>
        <p:spPr bwMode="auto">
          <a:xfrm>
            <a:off x="149225" y="3481388"/>
            <a:ext cx="8845550" cy="1587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39" name="TextBox 38"/>
          <p:cNvSpPr txBox="1"/>
          <p:nvPr/>
        </p:nvSpPr>
        <p:spPr>
          <a:xfrm>
            <a:off x="639763" y="2057400"/>
            <a:ext cx="1052512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92413" y="960438"/>
            <a:ext cx="11366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criterion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94238" y="960438"/>
            <a:ext cx="8191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refine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23175" y="1589088"/>
            <a:ext cx="11239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generate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83463" y="5038725"/>
            <a:ext cx="1138237" cy="101441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prefix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postfix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expected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70488" y="5167313"/>
            <a:ext cx="1208087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automate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33800" y="5126038"/>
            <a:ext cx="995363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17738" y="5153025"/>
            <a:ext cx="1095375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evaluate</a:t>
            </a:r>
          </a:p>
        </p:txBody>
      </p:sp>
      <p:cxnSp>
        <p:nvCxnSpPr>
          <p:cNvPr id="34850" name="Curved Connector 15"/>
          <p:cNvCxnSpPr>
            <a:cxnSpLocks noChangeShapeType="1"/>
            <a:endCxn id="34851" idx="1"/>
          </p:cNvCxnSpPr>
          <p:nvPr/>
        </p:nvCxnSpPr>
        <p:spPr bwMode="auto">
          <a:xfrm flipV="1">
            <a:off x="1122363" y="2432050"/>
            <a:ext cx="2100262" cy="1143000"/>
          </a:xfrm>
          <a:prstGeom prst="curvedConnector3">
            <a:avLst>
              <a:gd name="adj1" fmla="val 17338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  <p:sp>
        <p:nvSpPr>
          <p:cNvPr id="34851" name="TextBox 34"/>
          <p:cNvSpPr txBox="1">
            <a:spLocks noChangeArrowheads="1"/>
          </p:cNvSpPr>
          <p:nvPr/>
        </p:nvSpPr>
        <p:spPr bwMode="auto">
          <a:xfrm>
            <a:off x="3222625" y="2078038"/>
            <a:ext cx="180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65288" y="2532063"/>
            <a:ext cx="1285875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domain analysis</a:t>
            </a:r>
          </a:p>
        </p:txBody>
      </p:sp>
      <p:cxnSp>
        <p:nvCxnSpPr>
          <p:cNvPr id="34853" name="Curved Connector 15"/>
          <p:cNvCxnSpPr>
            <a:cxnSpLocks noChangeShapeType="1"/>
            <a:stCxn id="34851" idx="3"/>
            <a:endCxn id="34825" idx="1"/>
          </p:cNvCxnSpPr>
          <p:nvPr/>
        </p:nvCxnSpPr>
        <p:spPr bwMode="auto">
          <a:xfrm flipV="1">
            <a:off x="5024438" y="1479550"/>
            <a:ext cx="539750" cy="9525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041650" y="2562225"/>
            <a:ext cx="4600575" cy="2070100"/>
            <a:chOff x="3041822" y="2562130"/>
            <a:chExt cx="4600955" cy="2069438"/>
          </a:xfrm>
        </p:grpSpPr>
        <p:sp>
          <p:nvSpPr>
            <p:cNvPr id="49" name="Left Brace 48"/>
            <p:cNvSpPr/>
            <p:nvPr/>
          </p:nvSpPr>
          <p:spPr>
            <a:xfrm rot="4719087">
              <a:off x="4974912" y="1963702"/>
              <a:ext cx="734777" cy="4600955"/>
            </a:xfrm>
            <a:prstGeom prst="leftBrace">
              <a:avLst>
                <a:gd name="adj1" fmla="val 8333"/>
                <a:gd name="adj2" fmla="val 49690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4857" name="Group 89"/>
            <p:cNvGrpSpPr>
              <a:grpSpLocks/>
            </p:cNvGrpSpPr>
            <p:nvPr/>
          </p:nvGrpSpPr>
          <p:grpSpPr bwMode="auto">
            <a:xfrm rot="-677690">
              <a:off x="4562954" y="2562130"/>
              <a:ext cx="999582" cy="1367073"/>
              <a:chOff x="4698749" y="2544024"/>
              <a:chExt cx="999582" cy="1367073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5287542" y="2655110"/>
                <a:ext cx="411197" cy="1252137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>
                <a:off x="4698270" y="2741878"/>
                <a:ext cx="590599" cy="1128351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6" name="Straight Arrow Connector 55"/>
              <p:cNvCxnSpPr>
                <a:stCxn id="52" idx="0"/>
              </p:cNvCxnSpPr>
              <p:nvPr/>
            </p:nvCxnSpPr>
            <p:spPr>
              <a:xfrm flipH="1" flipV="1">
                <a:off x="5240321" y="2540771"/>
                <a:ext cx="46042" cy="1366401"/>
              </a:xfrm>
              <a:prstGeom prst="straightConnector1">
                <a:avLst/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 rot="21030169">
            <a:off x="4832350" y="4314825"/>
            <a:ext cx="1166813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39825" y="147145"/>
            <a:ext cx="6931025" cy="985464"/>
          </a:xfrm>
        </p:spPr>
        <p:txBody>
          <a:bodyPr/>
          <a:lstStyle/>
          <a:p>
            <a:r>
              <a:rPr lang="en-US" dirty="0" smtClean="0"/>
              <a:t>Model-Driven Test Design – Activities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EEF379-53FE-4FF6-BEF8-8B5B4436651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103188" y="3597275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software artifact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1703388" y="1125538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model / structure</a:t>
            </a: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3303588" y="1125538"/>
            <a:ext cx="180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5322888" y="971550"/>
            <a:ext cx="201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refined requirements / test specs</a:t>
            </a:r>
          </a:p>
        </p:txBody>
      </p:sp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7559675" y="3597275"/>
            <a:ext cx="138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input values</a:t>
            </a:r>
          </a:p>
        </p:txBody>
      </p:sp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6000750" y="5132388"/>
            <a:ext cx="1001713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cases</a:t>
            </a:r>
          </a:p>
        </p:txBody>
      </p:sp>
      <p:sp>
        <p:nvSpPr>
          <p:cNvPr id="35852" name="TextBox 12"/>
          <p:cNvSpPr txBox="1">
            <a:spLocks noChangeArrowheads="1"/>
          </p:cNvSpPr>
          <p:nvPr/>
        </p:nvSpPr>
        <p:spPr bwMode="auto">
          <a:xfrm>
            <a:off x="4406900" y="513238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scripts</a:t>
            </a:r>
          </a:p>
        </p:txBody>
      </p: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2813050" y="513238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results</a:t>
            </a:r>
          </a:p>
        </p:txBody>
      </p:sp>
      <p:cxnSp>
        <p:nvCxnSpPr>
          <p:cNvPr id="16" name="Curved Connector 15"/>
          <p:cNvCxnSpPr>
            <a:stCxn id="35846" idx="0"/>
            <a:endCxn id="35847" idx="1"/>
          </p:cNvCxnSpPr>
          <p:nvPr/>
        </p:nvCxnSpPr>
        <p:spPr bwMode="auto">
          <a:xfrm rot="5400000" flipH="1" flipV="1">
            <a:off x="189706" y="2083594"/>
            <a:ext cx="2117725" cy="90963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35850" idx="2"/>
            <a:endCxn id="35851" idx="3"/>
          </p:cNvCxnSpPr>
          <p:nvPr/>
        </p:nvCxnSpPr>
        <p:spPr bwMode="auto">
          <a:xfrm rot="5400000">
            <a:off x="7035801" y="4271962"/>
            <a:ext cx="1181100" cy="124777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856" name="TextBox 25"/>
          <p:cNvSpPr txBox="1">
            <a:spLocks noChangeArrowheads="1"/>
          </p:cNvSpPr>
          <p:nvPr/>
        </p:nvSpPr>
        <p:spPr bwMode="auto">
          <a:xfrm>
            <a:off x="1230313" y="5132388"/>
            <a:ext cx="1135062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pass / fail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005138" y="1479550"/>
            <a:ext cx="5191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876800" y="1479550"/>
            <a:ext cx="5191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484813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48481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48481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862" name="TextBox 66"/>
          <p:cNvSpPr txBox="1">
            <a:spLocks noChangeArrowheads="1"/>
          </p:cNvSpPr>
          <p:nvPr/>
        </p:nvSpPr>
        <p:spPr bwMode="auto">
          <a:xfrm>
            <a:off x="1565275" y="3028950"/>
            <a:ext cx="2417763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sp>
        <p:nvSpPr>
          <p:cNvPr id="35863" name="TextBox 67"/>
          <p:cNvSpPr txBox="1">
            <a:spLocks noChangeArrowheads="1"/>
          </p:cNvSpPr>
          <p:nvPr/>
        </p:nvSpPr>
        <p:spPr bwMode="auto">
          <a:xfrm>
            <a:off x="6084888" y="2117725"/>
            <a:ext cx="1990725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DESIGN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cxnSp>
        <p:nvCxnSpPr>
          <p:cNvPr id="20" name="Shape 19"/>
          <p:cNvCxnSpPr>
            <a:stCxn id="35849" idx="3"/>
            <a:endCxn id="35850" idx="0"/>
          </p:cNvCxnSpPr>
          <p:nvPr/>
        </p:nvCxnSpPr>
        <p:spPr bwMode="auto">
          <a:xfrm>
            <a:off x="7342188" y="1479550"/>
            <a:ext cx="908050" cy="211772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865" name="Straight Connector 62"/>
          <p:cNvCxnSpPr>
            <a:cxnSpLocks noChangeShapeType="1"/>
          </p:cNvCxnSpPr>
          <p:nvPr/>
        </p:nvCxnSpPr>
        <p:spPr bwMode="auto">
          <a:xfrm>
            <a:off x="149225" y="3074988"/>
            <a:ext cx="8845550" cy="1587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</p:spPr>
      </p:cxn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25563" y="1039813"/>
            <a:ext cx="5967412" cy="1354137"/>
            <a:chOff x="1325880" y="1040130"/>
            <a:chExt cx="5966460" cy="1353205"/>
          </a:xfrm>
        </p:grpSpPr>
        <p:sp>
          <p:nvSpPr>
            <p:cNvPr id="35877" name="Rounded Rectangle 26"/>
            <p:cNvSpPr>
              <a:spLocks noChangeArrowheads="1"/>
            </p:cNvSpPr>
            <p:nvPr/>
          </p:nvSpPr>
          <p:spPr bwMode="auto">
            <a:xfrm>
              <a:off x="1325880" y="1040130"/>
              <a:ext cx="5966460" cy="133731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30196"/>
              </a:srgbClr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65489" y="1931691"/>
              <a:ext cx="1687243" cy="461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Design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397375" y="4079875"/>
            <a:ext cx="4711700" cy="1657350"/>
            <a:chOff x="4396740" y="4080510"/>
            <a:chExt cx="4712970" cy="165735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396740" y="4137660"/>
              <a:ext cx="4712970" cy="160020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5322" y="4080510"/>
              <a:ext cx="2752808" cy="523220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Automation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873375" y="5102225"/>
            <a:ext cx="1527175" cy="1423988"/>
            <a:chOff x="2872740" y="5101590"/>
            <a:chExt cx="1527810" cy="1425357"/>
          </a:xfrm>
        </p:grpSpPr>
        <p:sp>
          <p:nvSpPr>
            <p:cNvPr id="35873" name="Rounded Rectangle 31"/>
            <p:cNvSpPr>
              <a:spLocks noChangeArrowheads="1"/>
            </p:cNvSpPr>
            <p:nvPr/>
          </p:nvSpPr>
          <p:spPr bwMode="auto">
            <a:xfrm>
              <a:off x="2907030" y="5101590"/>
              <a:ext cx="1459230" cy="142494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30196"/>
              </a:srgbClr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2740" y="5695886"/>
              <a:ext cx="1527810" cy="831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Execution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936625" y="5116513"/>
            <a:ext cx="1624013" cy="1447800"/>
            <a:chOff x="1188720" y="5025390"/>
            <a:chExt cx="1623060" cy="1448217"/>
          </a:xfrm>
        </p:grpSpPr>
        <p:sp>
          <p:nvSpPr>
            <p:cNvPr id="35871" name="Rounded Rectangle 33"/>
            <p:cNvSpPr>
              <a:spLocks noChangeArrowheads="1"/>
            </p:cNvSpPr>
            <p:nvPr/>
          </p:nvSpPr>
          <p:spPr bwMode="auto">
            <a:xfrm>
              <a:off x="1196340" y="5025390"/>
              <a:ext cx="1615440" cy="142494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30196"/>
              </a:srgbClr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8720" y="5643105"/>
              <a:ext cx="1623060" cy="830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Evaluation</a:t>
              </a:r>
            </a:p>
          </p:txBody>
        </p:sp>
      </p:grp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1123950" y="2428875"/>
            <a:ext cx="6088063" cy="2154238"/>
          </a:xfrm>
          <a:prstGeom prst="star16">
            <a:avLst>
              <a:gd name="adj" fmla="val 37500"/>
            </a:avLst>
          </a:prstGeom>
          <a:solidFill>
            <a:schemeClr val="hlink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Papyrus" pitchFamily="66" charset="0"/>
              </a:rPr>
              <a:t>Raising our abstraction level makes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Papyrus" pitchFamily="66" charset="0"/>
              </a:rPr>
              <a:t>test design MUCH easier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Illustrative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TAROT, June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7" name="Rectangle 6"/>
          <p:cNvSpPr/>
          <p:nvPr/>
        </p:nvSpPr>
        <p:spPr>
          <a:xfrm>
            <a:off x="80010" y="1634490"/>
            <a:ext cx="5520690" cy="432054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Software Artifact : Java Method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* Return index of node n at the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* first position it appears,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* -1 if it is not present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(Node n)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path.size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path.get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).equals(n))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return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return -1;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5558790" y="1680210"/>
            <a:ext cx="3516630" cy="4363105"/>
            <a:chOff x="5558790" y="1680210"/>
            <a:chExt cx="3516630" cy="4363105"/>
          </a:xfrm>
        </p:grpSpPr>
        <p:sp>
          <p:nvSpPr>
            <p:cNvPr id="26" name="Oval 25"/>
            <p:cNvSpPr/>
            <p:nvPr/>
          </p:nvSpPr>
          <p:spPr>
            <a:xfrm>
              <a:off x="5669280" y="5052060"/>
              <a:ext cx="594360" cy="6172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821930" y="5055870"/>
              <a:ext cx="594360" cy="6172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898130" y="514350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49290" y="514350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113270" y="424434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64605" y="329946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64605" y="237744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6337935" y="3055620"/>
              <a:ext cx="48768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3"/>
              <a:endCxn id="10" idx="0"/>
            </p:cNvCxnSpPr>
            <p:nvPr/>
          </p:nvCxnSpPr>
          <p:spPr>
            <a:xfrm rot="5400000">
              <a:off x="5460683" y="4175970"/>
              <a:ext cx="1473308" cy="4617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5"/>
              <a:endCxn id="9" idx="1"/>
            </p:cNvCxnSpPr>
            <p:nvPr/>
          </p:nvCxnSpPr>
          <p:spPr>
            <a:xfrm rot="16200000" flipH="1">
              <a:off x="7426852" y="4672222"/>
              <a:ext cx="592036" cy="4777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5"/>
              <a:endCxn id="11" idx="1"/>
            </p:cNvCxnSpPr>
            <p:nvPr/>
          </p:nvCxnSpPr>
          <p:spPr>
            <a:xfrm rot="16200000" flipH="1">
              <a:off x="6637229" y="3768299"/>
              <a:ext cx="637756" cy="4415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77990" y="237744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Comic Sans MS" pitchFamily="66" charset="0"/>
                </a:rPr>
                <a:t>i</a:t>
              </a:r>
              <a:r>
                <a:rPr lang="en-US" b="1" dirty="0" smtClean="0">
                  <a:latin typeface="Comic Sans MS" pitchFamily="66" charset="0"/>
                </a:rPr>
                <a:t> = 0</a:t>
              </a:r>
              <a:endParaRPr lang="en-US" b="1" dirty="0">
                <a:latin typeface="Comic Sans MS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62750" y="3425190"/>
              <a:ext cx="2312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Comic Sans MS" pitchFamily="66" charset="0"/>
                </a:rPr>
                <a:t>i</a:t>
              </a:r>
              <a:r>
                <a:rPr lang="en-US" b="1" dirty="0" smtClean="0">
                  <a:latin typeface="Comic Sans MS" pitchFamily="66" charset="0"/>
                </a:rPr>
                <a:t> &lt; </a:t>
              </a:r>
              <a:r>
                <a:rPr lang="en-US" b="1" dirty="0" err="1" smtClean="0">
                  <a:latin typeface="Comic Sans MS" pitchFamily="66" charset="0"/>
                </a:rPr>
                <a:t>path.size</a:t>
              </a:r>
              <a:r>
                <a:rPr lang="en-US" b="1" dirty="0" smtClean="0">
                  <a:latin typeface="Comic Sans MS" pitchFamily="66" charset="0"/>
                </a:rPr>
                <a:t>()</a:t>
              </a:r>
              <a:endParaRPr lang="en-US" b="1" dirty="0">
                <a:latin typeface="Comic Sans MS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52360" y="4171950"/>
              <a:ext cx="617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itchFamily="66" charset="0"/>
                </a:rPr>
                <a:t>if</a:t>
              </a:r>
              <a:endParaRPr lang="en-US" b="1" dirty="0">
                <a:latin typeface="Comic Sans MS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18070" y="5581650"/>
              <a:ext cx="1440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itchFamily="66" charset="0"/>
                </a:rPr>
                <a:t>return </a:t>
              </a:r>
              <a:r>
                <a:rPr lang="en-US" b="1" dirty="0" err="1" smtClean="0">
                  <a:latin typeface="Comic Sans MS" pitchFamily="66" charset="0"/>
                </a:rPr>
                <a:t>i</a:t>
              </a:r>
              <a:endParaRPr lang="en-US" b="1" dirty="0">
                <a:latin typeface="Comic Sans MS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8790" y="5574030"/>
              <a:ext cx="1630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itchFamily="66" charset="0"/>
                </a:rPr>
                <a:t>return -1</a:t>
              </a:r>
              <a:endParaRPr lang="en-US" b="1" dirty="0">
                <a:latin typeface="Comic Sans MS" pitchFamily="66" charset="0"/>
              </a:endParaRPr>
            </a:p>
          </p:txBody>
        </p:sp>
        <p:cxnSp>
          <p:nvCxnSpPr>
            <p:cNvPr id="35" name="Curved Connector 34"/>
            <p:cNvCxnSpPr>
              <a:stCxn id="11" idx="4"/>
            </p:cNvCxnSpPr>
            <p:nvPr/>
          </p:nvCxnSpPr>
          <p:spPr>
            <a:xfrm rot="5400000" flipH="1">
              <a:off x="6509385" y="3857625"/>
              <a:ext cx="895350" cy="746760"/>
            </a:xfrm>
            <a:prstGeom prst="curvedConnector3">
              <a:avLst>
                <a:gd name="adj1" fmla="val -25532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11190" y="1680210"/>
              <a:ext cx="3009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Comic Sans MS" pitchFamily="66" charset="0"/>
                </a:rPr>
                <a:t>Control Flow Graph</a:t>
              </a:r>
              <a:endParaRPr lang="en-US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TAROT, June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971550" y="1005841"/>
            <a:ext cx="72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tool for graph coverage</a:t>
            </a:r>
          </a:p>
          <a:p>
            <a:r>
              <a:rPr lang="en-US" u="sng" dirty="0" smtClean="0">
                <a:hlinkClick r:id="rId2"/>
              </a:rPr>
              <a:t>http://www.cs.gmu.edu/~offutt/softwaretest/</a:t>
            </a:r>
            <a:endParaRPr lang="en-US" u="sng" dirty="0" smtClean="0">
              <a:hlinkClick r:id="rId3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67640" y="2274570"/>
            <a:ext cx="3413760" cy="4130040"/>
            <a:chOff x="167640" y="2274570"/>
            <a:chExt cx="3413760" cy="4130040"/>
          </a:xfrm>
        </p:grpSpPr>
        <p:sp>
          <p:nvSpPr>
            <p:cNvPr id="9" name="Oval 8"/>
            <p:cNvSpPr/>
            <p:nvPr/>
          </p:nvSpPr>
          <p:spPr>
            <a:xfrm>
              <a:off x="834390" y="5783580"/>
              <a:ext cx="594360" cy="6172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987040" y="5787390"/>
              <a:ext cx="594360" cy="6172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63240" y="587502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587502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78380" y="497586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29715" y="403098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529715" y="310896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1503045" y="3787140"/>
              <a:ext cx="48768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3"/>
              <a:endCxn id="12" idx="0"/>
            </p:cNvCxnSpPr>
            <p:nvPr/>
          </p:nvCxnSpPr>
          <p:spPr>
            <a:xfrm rot="5400000">
              <a:off x="625793" y="4907490"/>
              <a:ext cx="1473308" cy="4617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5"/>
              <a:endCxn id="11" idx="1"/>
            </p:cNvCxnSpPr>
            <p:nvPr/>
          </p:nvCxnSpPr>
          <p:spPr>
            <a:xfrm rot="16200000" flipH="1">
              <a:off x="2591962" y="5403742"/>
              <a:ext cx="592036" cy="4777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4" idx="5"/>
              <a:endCxn id="13" idx="1"/>
            </p:cNvCxnSpPr>
            <p:nvPr/>
          </p:nvCxnSpPr>
          <p:spPr>
            <a:xfrm rot="16200000" flipH="1">
              <a:off x="1802339" y="4499819"/>
              <a:ext cx="637756" cy="4415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3" idx="4"/>
            </p:cNvCxnSpPr>
            <p:nvPr/>
          </p:nvCxnSpPr>
          <p:spPr>
            <a:xfrm rot="5400000" flipH="1">
              <a:off x="1674495" y="4589145"/>
              <a:ext cx="895350" cy="746760"/>
            </a:xfrm>
            <a:prstGeom prst="curvedConnector3">
              <a:avLst>
                <a:gd name="adj1" fmla="val -25532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7640" y="2274570"/>
              <a:ext cx="3009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Comic Sans MS" pitchFamily="66" charset="0"/>
                </a:rPr>
                <a:t>Graph</a:t>
              </a: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Comic Sans MS" pitchFamily="66" charset="0"/>
                </a:rPr>
                <a:t>Abstract version</a:t>
              </a:r>
              <a:endParaRPr lang="en-US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7570" y="1897380"/>
            <a:ext cx="2297430" cy="30469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Edges</a:t>
            </a:r>
          </a:p>
          <a:p>
            <a:r>
              <a:rPr lang="en-US" dirty="0" smtClean="0"/>
              <a:t>1 2</a:t>
            </a:r>
          </a:p>
          <a:p>
            <a:r>
              <a:rPr lang="en-US" dirty="0" smtClean="0"/>
              <a:t>2 3</a:t>
            </a:r>
          </a:p>
          <a:p>
            <a:r>
              <a:rPr lang="en-US" dirty="0" smtClean="0"/>
              <a:t>3 2</a:t>
            </a:r>
          </a:p>
          <a:p>
            <a:r>
              <a:rPr lang="en-US" dirty="0" smtClean="0"/>
              <a:t>3 4</a:t>
            </a:r>
          </a:p>
          <a:p>
            <a:r>
              <a:rPr lang="en-US" dirty="0" smtClean="0"/>
              <a:t>2 5</a:t>
            </a:r>
          </a:p>
          <a:p>
            <a:r>
              <a:rPr lang="en-US" dirty="0" smtClean="0"/>
              <a:t>Initial Node: 1</a:t>
            </a:r>
          </a:p>
          <a:p>
            <a:r>
              <a:rPr lang="en-US" dirty="0" smtClean="0"/>
              <a:t>Final Nodes: 4, 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23610" y="1885950"/>
            <a:ext cx="2754630" cy="30469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r>
              <a:rPr lang="en-US" dirty="0" smtClean="0"/>
              <a:t> requirements for Edge-Pair Coverage</a:t>
            </a:r>
            <a:br>
              <a:rPr lang="en-US" dirty="0" smtClean="0"/>
            </a:br>
            <a:r>
              <a:rPr lang="en-US" dirty="0" smtClean="0"/>
              <a:t>1. [1,2,3]</a:t>
            </a:r>
            <a:br>
              <a:rPr lang="en-US" dirty="0" smtClean="0"/>
            </a:br>
            <a:r>
              <a:rPr lang="en-US" dirty="0" smtClean="0"/>
              <a:t>2. [1,2,5]</a:t>
            </a:r>
            <a:br>
              <a:rPr lang="en-US" dirty="0" smtClean="0"/>
            </a:br>
            <a:r>
              <a:rPr lang="en-US" dirty="0" smtClean="0"/>
              <a:t>3. [2,3,4]</a:t>
            </a:r>
            <a:br>
              <a:rPr lang="en-US" dirty="0" smtClean="0"/>
            </a:br>
            <a:r>
              <a:rPr lang="en-US" dirty="0" smtClean="0"/>
              <a:t>4. [2,3,2]</a:t>
            </a:r>
            <a:br>
              <a:rPr lang="en-US" dirty="0" smtClean="0"/>
            </a:br>
            <a:r>
              <a:rPr lang="en-US" dirty="0" smtClean="0"/>
              <a:t>5. [3,2,3]</a:t>
            </a:r>
            <a:br>
              <a:rPr lang="en-US" dirty="0" smtClean="0"/>
            </a:br>
            <a:r>
              <a:rPr lang="en-US" dirty="0" smtClean="0"/>
              <a:t>6. [3,2,5]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54880" y="5068090"/>
            <a:ext cx="1851660" cy="156966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Test Paths</a:t>
            </a:r>
          </a:p>
          <a:p>
            <a:r>
              <a:rPr lang="en-US" dirty="0" smtClean="0"/>
              <a:t>[1,2,5]</a:t>
            </a:r>
          </a:p>
          <a:p>
            <a:r>
              <a:rPr lang="en-US" dirty="0" smtClean="0"/>
              <a:t>[1,2,3,2,5]</a:t>
            </a:r>
          </a:p>
          <a:p>
            <a:r>
              <a:rPr lang="en-US" dirty="0" smtClean="0"/>
              <a:t>[1,2,3,2,3,4]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6377940" y="5497830"/>
            <a:ext cx="2708910" cy="74295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Papyrus" pitchFamily="66" charset="0"/>
              </a:rPr>
              <a:t>Find values …</a:t>
            </a:r>
            <a:endParaRPr lang="en-US" sz="2400" b="1" dirty="0">
              <a:solidFill>
                <a:schemeClr val="tx2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726060"/>
            <a:ext cx="7304809" cy="412817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3884014"/>
            <a:ext cx="4726850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038F4F-70FA-4D0C-A30D-20324A91BE4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Notions of Testing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Old view considered testing at each software development </a:t>
            </a:r>
            <a:r>
              <a:rPr lang="en-US" sz="2800" u="sng" dirty="0" smtClean="0">
                <a:solidFill>
                  <a:srgbClr val="FFFF00"/>
                </a:solidFill>
              </a:rPr>
              <a:t>phase</a:t>
            </a:r>
            <a:r>
              <a:rPr lang="en-US" dirty="0" smtClean="0"/>
              <a:t> to be very different form other phases</a:t>
            </a:r>
          </a:p>
          <a:p>
            <a:pPr lvl="1"/>
            <a:r>
              <a:rPr lang="en-US" dirty="0" smtClean="0"/>
              <a:t>Unit, module, integration, system …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New view is in terms of </a:t>
            </a:r>
            <a:r>
              <a:rPr lang="en-US" sz="2800" u="sng" dirty="0" smtClean="0">
                <a:solidFill>
                  <a:srgbClr val="FFFF00"/>
                </a:solidFill>
              </a:rPr>
              <a:t>structures</a:t>
            </a:r>
            <a:r>
              <a:rPr lang="en-US" sz="2800" dirty="0" smtClean="0"/>
              <a:t> and </a:t>
            </a:r>
            <a:r>
              <a:rPr lang="en-US" sz="2800" u="sng" dirty="0" smtClean="0">
                <a:solidFill>
                  <a:srgbClr val="FFFF00"/>
                </a:solidFill>
              </a:rPr>
              <a:t>criteria</a:t>
            </a:r>
            <a:endParaRPr lang="en-US" dirty="0" smtClean="0"/>
          </a:p>
          <a:p>
            <a:pPr lvl="1"/>
            <a:r>
              <a:rPr lang="en-US" dirty="0" smtClean="0"/>
              <a:t>Graphs, logical expressions, syntax, input space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Test design</a:t>
            </a:r>
            <a:r>
              <a:rPr lang="en-US" sz="2800" dirty="0" smtClean="0"/>
              <a:t> is largely the same at each phase</a:t>
            </a:r>
          </a:p>
          <a:p>
            <a:pPr lvl="1"/>
            <a:r>
              <a:rPr lang="en-US" dirty="0" smtClean="0"/>
              <a:t>Creating the </a:t>
            </a:r>
            <a:r>
              <a:rPr lang="en-US" dirty="0" smtClean="0">
                <a:solidFill>
                  <a:schemeClr val="tx2"/>
                </a:solidFill>
              </a:rPr>
              <a:t>model</a:t>
            </a:r>
            <a:r>
              <a:rPr lang="en-US" dirty="0" smtClean="0"/>
              <a:t> is different</a:t>
            </a:r>
          </a:p>
          <a:p>
            <a:pPr lvl="1"/>
            <a:r>
              <a:rPr lang="en-US" dirty="0" smtClean="0"/>
              <a:t>Choosing </a:t>
            </a:r>
            <a:r>
              <a:rPr lang="en-US" dirty="0" smtClean="0">
                <a:solidFill>
                  <a:schemeClr val="tx2"/>
                </a:solidFill>
              </a:rPr>
              <a:t>values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automating</a:t>
            </a:r>
            <a:r>
              <a:rPr lang="en-US" dirty="0" smtClean="0"/>
              <a:t> the tests is different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130FD1-CF4B-44BF-8B2C-EF317D9066A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Old : Testing at Different Levels</a:t>
            </a: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379413" y="2647950"/>
            <a:ext cx="2665412" cy="2935288"/>
            <a:chOff x="697" y="1163"/>
            <a:chExt cx="1679" cy="1849"/>
          </a:xfrm>
        </p:grpSpPr>
        <p:sp>
          <p:nvSpPr>
            <p:cNvPr id="49196" name="Rectangle 4"/>
            <p:cNvSpPr>
              <a:spLocks noChangeArrowheads="1"/>
            </p:cNvSpPr>
            <p:nvPr/>
          </p:nvSpPr>
          <p:spPr bwMode="auto">
            <a:xfrm>
              <a:off x="697" y="1163"/>
              <a:ext cx="1679" cy="1849"/>
            </a:xfrm>
            <a:prstGeom prst="rect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cs typeface="Arial" pitchFamily="34" charset="0"/>
              </a:endParaRPr>
            </a:p>
          </p:txBody>
        </p:sp>
        <p:sp>
          <p:nvSpPr>
            <p:cNvPr id="49197" name="Text Box 5"/>
            <p:cNvSpPr txBox="1">
              <a:spLocks noChangeArrowheads="1"/>
            </p:cNvSpPr>
            <p:nvPr/>
          </p:nvSpPr>
          <p:spPr bwMode="auto">
            <a:xfrm>
              <a:off x="1219" y="1305"/>
              <a:ext cx="63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Class A</a:t>
              </a:r>
            </a:p>
          </p:txBody>
        </p:sp>
        <p:sp>
          <p:nvSpPr>
            <p:cNvPr id="49198" name="Text Box 6"/>
            <p:cNvSpPr txBox="1">
              <a:spLocks noChangeArrowheads="1"/>
            </p:cNvSpPr>
            <p:nvPr/>
          </p:nvSpPr>
          <p:spPr bwMode="auto">
            <a:xfrm>
              <a:off x="836" y="1744"/>
              <a:ext cx="1123" cy="258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method mA1()</a:t>
              </a:r>
            </a:p>
          </p:txBody>
        </p:sp>
        <p:sp>
          <p:nvSpPr>
            <p:cNvPr id="49199" name="Text Box 7"/>
            <p:cNvSpPr txBox="1">
              <a:spLocks noChangeArrowheads="1"/>
            </p:cNvSpPr>
            <p:nvPr/>
          </p:nvSpPr>
          <p:spPr bwMode="auto">
            <a:xfrm>
              <a:off x="836" y="2160"/>
              <a:ext cx="1144" cy="258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method mA2()</a:t>
              </a:r>
            </a:p>
          </p:txBody>
        </p:sp>
      </p:grpSp>
      <p:grpSp>
        <p:nvGrpSpPr>
          <p:cNvPr id="49159" name="Group 8"/>
          <p:cNvGrpSpPr>
            <a:grpSpLocks/>
          </p:cNvGrpSpPr>
          <p:nvPr/>
        </p:nvGrpSpPr>
        <p:grpSpPr bwMode="auto">
          <a:xfrm>
            <a:off x="3605213" y="2647950"/>
            <a:ext cx="2665412" cy="2959100"/>
            <a:chOff x="2585" y="1163"/>
            <a:chExt cx="1679" cy="1864"/>
          </a:xfrm>
        </p:grpSpPr>
        <p:sp>
          <p:nvSpPr>
            <p:cNvPr id="49192" name="Rectangle 9"/>
            <p:cNvSpPr>
              <a:spLocks noChangeArrowheads="1"/>
            </p:cNvSpPr>
            <p:nvPr/>
          </p:nvSpPr>
          <p:spPr bwMode="auto">
            <a:xfrm>
              <a:off x="2585" y="1163"/>
              <a:ext cx="1679" cy="1864"/>
            </a:xfrm>
            <a:prstGeom prst="rect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cs typeface="Arial" pitchFamily="34" charset="0"/>
              </a:endParaRPr>
            </a:p>
          </p:txBody>
        </p:sp>
        <p:sp>
          <p:nvSpPr>
            <p:cNvPr id="49193" name="Text Box 10"/>
            <p:cNvSpPr txBox="1">
              <a:spLocks noChangeArrowheads="1"/>
            </p:cNvSpPr>
            <p:nvPr/>
          </p:nvSpPr>
          <p:spPr bwMode="auto">
            <a:xfrm>
              <a:off x="3111" y="1304"/>
              <a:ext cx="62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Class B</a:t>
              </a:r>
            </a:p>
          </p:txBody>
        </p:sp>
        <p:sp>
          <p:nvSpPr>
            <p:cNvPr id="49194" name="Text Box 11"/>
            <p:cNvSpPr txBox="1">
              <a:spLocks noChangeArrowheads="1"/>
            </p:cNvSpPr>
            <p:nvPr/>
          </p:nvSpPr>
          <p:spPr bwMode="auto">
            <a:xfrm>
              <a:off x="2667" y="1744"/>
              <a:ext cx="1109" cy="258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method mB1()</a:t>
              </a:r>
            </a:p>
          </p:txBody>
        </p:sp>
        <p:sp>
          <p:nvSpPr>
            <p:cNvPr id="49195" name="Text Box 12"/>
            <p:cNvSpPr txBox="1">
              <a:spLocks noChangeArrowheads="1"/>
            </p:cNvSpPr>
            <p:nvPr/>
          </p:nvSpPr>
          <p:spPr bwMode="auto">
            <a:xfrm>
              <a:off x="2667" y="2160"/>
              <a:ext cx="1151" cy="258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method mB2()</a:t>
              </a:r>
            </a:p>
          </p:txBody>
        </p:sp>
      </p:grpSp>
      <p:grpSp>
        <p:nvGrpSpPr>
          <p:cNvPr id="49160" name="Group 13"/>
          <p:cNvGrpSpPr>
            <a:grpSpLocks/>
          </p:cNvGrpSpPr>
          <p:nvPr/>
        </p:nvGrpSpPr>
        <p:grpSpPr bwMode="auto">
          <a:xfrm>
            <a:off x="1839913" y="1444625"/>
            <a:ext cx="2968625" cy="836613"/>
            <a:chOff x="1159" y="910"/>
            <a:chExt cx="1870" cy="527"/>
          </a:xfrm>
        </p:grpSpPr>
        <p:sp>
          <p:nvSpPr>
            <p:cNvPr id="49190" name="Rectangle 14"/>
            <p:cNvSpPr>
              <a:spLocks noChangeArrowheads="1"/>
            </p:cNvSpPr>
            <p:nvPr/>
          </p:nvSpPr>
          <p:spPr bwMode="auto">
            <a:xfrm>
              <a:off x="1159" y="910"/>
              <a:ext cx="1870" cy="527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1" name="Text Box 15"/>
            <p:cNvSpPr txBox="1">
              <a:spLocks noChangeArrowheads="1"/>
            </p:cNvSpPr>
            <p:nvPr/>
          </p:nvSpPr>
          <p:spPr bwMode="auto">
            <a:xfrm>
              <a:off x="1589" y="968"/>
              <a:ext cx="100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main Class P</a:t>
              </a:r>
            </a:p>
          </p:txBody>
        </p:sp>
      </p:grp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6338888" y="1333500"/>
            <a:ext cx="27717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Char char="n"/>
            </a:pPr>
            <a:r>
              <a:rPr lang="en-US" sz="1800" u="sng">
                <a:solidFill>
                  <a:schemeClr val="tx1"/>
                </a:solidFill>
                <a:cs typeface="Arial" pitchFamily="34" charset="0"/>
              </a:rPr>
              <a:t>Acceptance testing</a:t>
            </a: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: Is the software acceptable to the user?</a:t>
            </a:r>
          </a:p>
        </p:txBody>
      </p:sp>
      <p:sp>
        <p:nvSpPr>
          <p:cNvPr id="49162" name="Line 17"/>
          <p:cNvSpPr>
            <a:spLocks noChangeShapeType="1"/>
          </p:cNvSpPr>
          <p:nvPr/>
        </p:nvSpPr>
        <p:spPr bwMode="auto">
          <a:xfrm flipV="1">
            <a:off x="2460625" y="2279650"/>
            <a:ext cx="214313" cy="373063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8"/>
          <p:cNvSpPr>
            <a:spLocks noChangeShapeType="1"/>
          </p:cNvSpPr>
          <p:nvPr/>
        </p:nvSpPr>
        <p:spPr bwMode="auto">
          <a:xfrm flipH="1" flipV="1">
            <a:off x="3803650" y="2279650"/>
            <a:ext cx="114300" cy="373063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9"/>
          <p:cNvSpPr>
            <a:spLocks noChangeShapeType="1"/>
          </p:cNvSpPr>
          <p:nvPr/>
        </p:nvSpPr>
        <p:spPr bwMode="auto">
          <a:xfrm>
            <a:off x="1501775" y="3984625"/>
            <a:ext cx="0" cy="249238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20"/>
          <p:cNvSpPr>
            <a:spLocks noChangeShapeType="1"/>
          </p:cNvSpPr>
          <p:nvPr/>
        </p:nvSpPr>
        <p:spPr bwMode="auto">
          <a:xfrm>
            <a:off x="2370138" y="3781425"/>
            <a:ext cx="1366837" cy="655638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21"/>
          <p:cNvSpPr>
            <a:spLocks noChangeShapeType="1"/>
          </p:cNvSpPr>
          <p:nvPr/>
        </p:nvSpPr>
        <p:spPr bwMode="auto">
          <a:xfrm flipV="1">
            <a:off x="2416175" y="4448175"/>
            <a:ext cx="1320800" cy="4445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22"/>
          <p:cNvSpPr>
            <a:spLocks noChangeShapeType="1"/>
          </p:cNvSpPr>
          <p:nvPr/>
        </p:nvSpPr>
        <p:spPr bwMode="auto">
          <a:xfrm flipV="1">
            <a:off x="2381250" y="3770313"/>
            <a:ext cx="1355725" cy="11112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97150" y="2482850"/>
            <a:ext cx="6513513" cy="2025650"/>
            <a:chOff x="1636" y="1564"/>
            <a:chExt cx="4103" cy="1276"/>
          </a:xfrm>
        </p:grpSpPr>
        <p:sp>
          <p:nvSpPr>
            <p:cNvPr id="49185" name="Rectangle 24"/>
            <p:cNvSpPr>
              <a:spLocks noChangeArrowheads="1"/>
            </p:cNvSpPr>
            <p:nvPr/>
          </p:nvSpPr>
          <p:spPr bwMode="auto">
            <a:xfrm>
              <a:off x="3993" y="2145"/>
              <a:ext cx="1746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75000"/>
                <a:buFont typeface="Monotype Sorts" charset="2"/>
                <a:buChar char="n"/>
              </a:pPr>
              <a:r>
                <a:rPr lang="en-US" sz="1800" u="sng">
                  <a:solidFill>
                    <a:schemeClr val="tx1"/>
                  </a:solidFill>
                  <a:cs typeface="Arial" pitchFamily="34" charset="0"/>
                </a:rPr>
                <a:t>Integration testing</a:t>
              </a: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: Test how modules interact with each other</a:t>
              </a:r>
            </a:p>
          </p:txBody>
        </p:sp>
        <p:grpSp>
          <p:nvGrpSpPr>
            <p:cNvPr id="49186" name="Group 25"/>
            <p:cNvGrpSpPr>
              <a:grpSpLocks/>
            </p:cNvGrpSpPr>
            <p:nvPr/>
          </p:nvGrpSpPr>
          <p:grpSpPr bwMode="auto">
            <a:xfrm>
              <a:off x="1636" y="1564"/>
              <a:ext cx="2406" cy="1053"/>
              <a:chOff x="1636" y="1564"/>
              <a:chExt cx="2406" cy="1053"/>
            </a:xfrm>
          </p:grpSpPr>
          <p:sp>
            <p:nvSpPr>
              <p:cNvPr id="49187" name="Line 26"/>
              <p:cNvSpPr>
                <a:spLocks noChangeShapeType="1"/>
              </p:cNvSpPr>
              <p:nvPr/>
            </p:nvSpPr>
            <p:spPr bwMode="auto">
              <a:xfrm flipH="1" flipV="1">
                <a:off x="2475" y="1564"/>
                <a:ext cx="1565" cy="704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8" name="Line 27"/>
              <p:cNvSpPr>
                <a:spLocks noChangeShapeType="1"/>
              </p:cNvSpPr>
              <p:nvPr/>
            </p:nvSpPr>
            <p:spPr bwMode="auto">
              <a:xfrm flipH="1" flipV="1">
                <a:off x="1636" y="1586"/>
                <a:ext cx="2406" cy="682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9" name="Line 28"/>
              <p:cNvSpPr>
                <a:spLocks noChangeShapeType="1"/>
              </p:cNvSpPr>
              <p:nvPr/>
            </p:nvSpPr>
            <p:spPr bwMode="auto">
              <a:xfrm flipH="1">
                <a:off x="2127" y="2263"/>
                <a:ext cx="1913" cy="354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108450" y="965200"/>
            <a:ext cx="5002213" cy="2376488"/>
            <a:chOff x="2588" y="608"/>
            <a:chExt cx="3151" cy="1497"/>
          </a:xfrm>
        </p:grpSpPr>
        <p:sp>
          <p:nvSpPr>
            <p:cNvPr id="49183" name="Rectangle 30"/>
            <p:cNvSpPr>
              <a:spLocks noChangeArrowheads="1"/>
            </p:cNvSpPr>
            <p:nvPr/>
          </p:nvSpPr>
          <p:spPr bwMode="auto">
            <a:xfrm>
              <a:off x="3993" y="1439"/>
              <a:ext cx="1746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75000"/>
                <a:buFont typeface="Monotype Sorts" charset="2"/>
                <a:buChar char="n"/>
              </a:pPr>
              <a:r>
                <a:rPr lang="en-US" sz="1800" u="sng">
                  <a:solidFill>
                    <a:schemeClr val="tx1"/>
                  </a:solidFill>
                  <a:cs typeface="Arial" pitchFamily="34" charset="0"/>
                </a:rPr>
                <a:t>System testing</a:t>
              </a: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: Test the overall functionality of the system</a:t>
              </a:r>
            </a:p>
          </p:txBody>
        </p:sp>
        <p:sp>
          <p:nvSpPr>
            <p:cNvPr id="49184" name="Freeform 31"/>
            <p:cNvSpPr>
              <a:spLocks/>
            </p:cNvSpPr>
            <p:nvPr/>
          </p:nvSpPr>
          <p:spPr bwMode="auto">
            <a:xfrm>
              <a:off x="2588" y="608"/>
              <a:ext cx="1458" cy="892"/>
            </a:xfrm>
            <a:custGeom>
              <a:avLst/>
              <a:gdLst>
                <a:gd name="T0" fmla="*/ 1458 w 1458"/>
                <a:gd name="T1" fmla="*/ 892 h 892"/>
                <a:gd name="T2" fmla="*/ 1174 w 1458"/>
                <a:gd name="T3" fmla="*/ 231 h 892"/>
                <a:gd name="T4" fmla="*/ 825 w 1458"/>
                <a:gd name="T5" fmla="*/ 24 h 892"/>
                <a:gd name="T6" fmla="*/ 356 w 1458"/>
                <a:gd name="T7" fmla="*/ 89 h 892"/>
                <a:gd name="T8" fmla="*/ 171 w 1458"/>
                <a:gd name="T9" fmla="*/ 160 h 892"/>
                <a:gd name="T10" fmla="*/ 0 w 1458"/>
                <a:gd name="T11" fmla="*/ 302 h 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8"/>
                <a:gd name="T19" fmla="*/ 0 h 892"/>
                <a:gd name="T20" fmla="*/ 1458 w 1458"/>
                <a:gd name="T21" fmla="*/ 892 h 8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8" h="892">
                  <a:moveTo>
                    <a:pt x="1458" y="892"/>
                  </a:moveTo>
                  <a:cubicBezTo>
                    <a:pt x="1411" y="782"/>
                    <a:pt x="1279" y="376"/>
                    <a:pt x="1174" y="231"/>
                  </a:cubicBezTo>
                  <a:cubicBezTo>
                    <a:pt x="1069" y="86"/>
                    <a:pt x="961" y="48"/>
                    <a:pt x="825" y="24"/>
                  </a:cubicBezTo>
                  <a:cubicBezTo>
                    <a:pt x="689" y="0"/>
                    <a:pt x="465" y="66"/>
                    <a:pt x="356" y="89"/>
                  </a:cubicBezTo>
                  <a:cubicBezTo>
                    <a:pt x="247" y="112"/>
                    <a:pt x="230" y="125"/>
                    <a:pt x="171" y="160"/>
                  </a:cubicBezTo>
                  <a:cubicBezTo>
                    <a:pt x="112" y="195"/>
                    <a:pt x="36" y="273"/>
                    <a:pt x="0" y="302"/>
                  </a:cubicBezTo>
                </a:path>
              </a:pathLst>
            </a:cu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049588" y="2128838"/>
            <a:ext cx="6061075" cy="3275012"/>
            <a:chOff x="1921" y="1341"/>
            <a:chExt cx="3818" cy="2063"/>
          </a:xfrm>
        </p:grpSpPr>
        <p:grpSp>
          <p:nvGrpSpPr>
            <p:cNvPr id="49178" name="Group 33"/>
            <p:cNvGrpSpPr>
              <a:grpSpLocks/>
            </p:cNvGrpSpPr>
            <p:nvPr/>
          </p:nvGrpSpPr>
          <p:grpSpPr bwMode="auto">
            <a:xfrm>
              <a:off x="1921" y="1341"/>
              <a:ext cx="2123" cy="1831"/>
              <a:chOff x="1921" y="1341"/>
              <a:chExt cx="2123" cy="1831"/>
            </a:xfrm>
          </p:grpSpPr>
          <p:sp>
            <p:nvSpPr>
              <p:cNvPr id="49180" name="Freeform 34"/>
              <p:cNvSpPr>
                <a:spLocks/>
              </p:cNvSpPr>
              <p:nvPr/>
            </p:nvSpPr>
            <p:spPr bwMode="auto">
              <a:xfrm>
                <a:off x="1921" y="2041"/>
                <a:ext cx="2121" cy="959"/>
              </a:xfrm>
              <a:custGeom>
                <a:avLst/>
                <a:gdLst>
                  <a:gd name="T0" fmla="*/ 2121 w 2121"/>
                  <a:gd name="T1" fmla="*/ 959 h 959"/>
                  <a:gd name="T2" fmla="*/ 0 w 2121"/>
                  <a:gd name="T3" fmla="*/ 0 h 959"/>
                  <a:gd name="T4" fmla="*/ 0 60000 65536"/>
                  <a:gd name="T5" fmla="*/ 0 60000 65536"/>
                  <a:gd name="T6" fmla="*/ 0 w 2121"/>
                  <a:gd name="T7" fmla="*/ 0 h 959"/>
                  <a:gd name="T8" fmla="*/ 2121 w 2121"/>
                  <a:gd name="T9" fmla="*/ 959 h 9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21" h="959">
                    <a:moveTo>
                      <a:pt x="2121" y="95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1" name="Freeform 35"/>
              <p:cNvSpPr>
                <a:spLocks/>
              </p:cNvSpPr>
              <p:nvPr/>
            </p:nvSpPr>
            <p:spPr bwMode="auto">
              <a:xfrm>
                <a:off x="3948" y="2996"/>
                <a:ext cx="96" cy="176"/>
              </a:xfrm>
              <a:custGeom>
                <a:avLst/>
                <a:gdLst>
                  <a:gd name="T0" fmla="*/ 96 w 96"/>
                  <a:gd name="T1" fmla="*/ 0 h 176"/>
                  <a:gd name="T2" fmla="*/ 0 w 96"/>
                  <a:gd name="T3" fmla="*/ 176 h 176"/>
                  <a:gd name="T4" fmla="*/ 0 60000 65536"/>
                  <a:gd name="T5" fmla="*/ 0 60000 65536"/>
                  <a:gd name="T6" fmla="*/ 0 w 96"/>
                  <a:gd name="T7" fmla="*/ 0 h 176"/>
                  <a:gd name="T8" fmla="*/ 96 w 96"/>
                  <a:gd name="T9" fmla="*/ 176 h 1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176">
                    <a:moveTo>
                      <a:pt x="96" y="0"/>
                    </a:moveTo>
                    <a:lnTo>
                      <a:pt x="0" y="176"/>
                    </a:lnTo>
                  </a:path>
                </a:pathLst>
              </a:cu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2" name="Freeform 36"/>
              <p:cNvSpPr>
                <a:spLocks/>
              </p:cNvSpPr>
              <p:nvPr/>
            </p:nvSpPr>
            <p:spPr bwMode="auto">
              <a:xfrm>
                <a:off x="3031" y="1341"/>
                <a:ext cx="1009" cy="1659"/>
              </a:xfrm>
              <a:custGeom>
                <a:avLst/>
                <a:gdLst>
                  <a:gd name="T0" fmla="*/ 1115 w 1003"/>
                  <a:gd name="T1" fmla="*/ 1498 h 1669"/>
                  <a:gd name="T2" fmla="*/ 0 w 1003"/>
                  <a:gd name="T3" fmla="*/ 0 h 1669"/>
                  <a:gd name="T4" fmla="*/ 0 60000 65536"/>
                  <a:gd name="T5" fmla="*/ 0 60000 65536"/>
                  <a:gd name="T6" fmla="*/ 0 w 1003"/>
                  <a:gd name="T7" fmla="*/ 0 h 1669"/>
                  <a:gd name="T8" fmla="*/ 1003 w 1003"/>
                  <a:gd name="T9" fmla="*/ 1669 h 16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3" h="1669">
                    <a:moveTo>
                      <a:pt x="1003" y="166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79" name="Rectangle 37"/>
            <p:cNvSpPr>
              <a:spLocks noChangeArrowheads="1"/>
            </p:cNvSpPr>
            <p:nvPr/>
          </p:nvSpPr>
          <p:spPr bwMode="auto">
            <a:xfrm>
              <a:off x="3993" y="2880"/>
              <a:ext cx="17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75000"/>
                <a:buFont typeface="Monotype Sorts" charset="2"/>
                <a:buChar char="n"/>
              </a:pPr>
              <a:r>
                <a:rPr lang="en-US" sz="1800" u="sng">
                  <a:solidFill>
                    <a:schemeClr val="tx1"/>
                  </a:solidFill>
                  <a:cs typeface="Arial" pitchFamily="34" charset="0"/>
                </a:rPr>
                <a:t>Module testing</a:t>
              </a: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: Test each class, file, module or component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235200" y="3929063"/>
            <a:ext cx="6875463" cy="2336800"/>
            <a:chOff x="1408" y="2475"/>
            <a:chExt cx="4331" cy="1472"/>
          </a:xfrm>
        </p:grpSpPr>
        <p:sp>
          <p:nvSpPr>
            <p:cNvPr id="49172" name="Rectangle 39"/>
            <p:cNvSpPr>
              <a:spLocks noChangeArrowheads="1"/>
            </p:cNvSpPr>
            <p:nvPr/>
          </p:nvSpPr>
          <p:spPr bwMode="auto">
            <a:xfrm>
              <a:off x="3993" y="3444"/>
              <a:ext cx="1746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75000"/>
                <a:buFont typeface="Monotype Sorts" charset="2"/>
                <a:buChar char="n"/>
              </a:pPr>
              <a:r>
                <a:rPr lang="en-US" sz="1800" u="sng">
                  <a:solidFill>
                    <a:schemeClr val="tx1"/>
                  </a:solidFill>
                  <a:cs typeface="Arial" pitchFamily="34" charset="0"/>
                </a:rPr>
                <a:t>Unit testing</a:t>
              </a: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: Test each unit (method) individually</a:t>
              </a:r>
            </a:p>
          </p:txBody>
        </p:sp>
        <p:grpSp>
          <p:nvGrpSpPr>
            <p:cNvPr id="49173" name="Group 40"/>
            <p:cNvGrpSpPr>
              <a:grpSpLocks/>
            </p:cNvGrpSpPr>
            <p:nvPr/>
          </p:nvGrpSpPr>
          <p:grpSpPr bwMode="auto">
            <a:xfrm>
              <a:off x="1408" y="2475"/>
              <a:ext cx="2626" cy="1079"/>
              <a:chOff x="1408" y="2475"/>
              <a:chExt cx="2626" cy="1079"/>
            </a:xfrm>
          </p:grpSpPr>
          <p:sp>
            <p:nvSpPr>
              <p:cNvPr id="49174" name="Line 41"/>
              <p:cNvSpPr>
                <a:spLocks noChangeShapeType="1"/>
              </p:cNvSpPr>
              <p:nvPr/>
            </p:nvSpPr>
            <p:spPr bwMode="auto">
              <a:xfrm flipH="1" flipV="1">
                <a:off x="1408" y="2881"/>
                <a:ext cx="2626" cy="673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5" name="Line 42"/>
              <p:cNvSpPr>
                <a:spLocks noChangeShapeType="1"/>
              </p:cNvSpPr>
              <p:nvPr/>
            </p:nvSpPr>
            <p:spPr bwMode="auto">
              <a:xfrm flipH="1" flipV="1">
                <a:off x="1444" y="2489"/>
                <a:ext cx="337" cy="48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6" name="Line 43"/>
              <p:cNvSpPr>
                <a:spLocks noChangeShapeType="1"/>
              </p:cNvSpPr>
              <p:nvPr/>
            </p:nvSpPr>
            <p:spPr bwMode="auto">
              <a:xfrm flipV="1">
                <a:off x="2169" y="2475"/>
                <a:ext cx="256" cy="604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7" name="Line 44"/>
              <p:cNvSpPr>
                <a:spLocks noChangeShapeType="1"/>
              </p:cNvSpPr>
              <p:nvPr/>
            </p:nvSpPr>
            <p:spPr bwMode="auto">
              <a:xfrm flipV="1">
                <a:off x="2382" y="2866"/>
                <a:ext cx="121" cy="27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29895" y="5856288"/>
            <a:ext cx="5765165" cy="46166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This view </a:t>
            </a:r>
            <a:r>
              <a:rPr lang="en-US" sz="2400" dirty="0" smtClean="0">
                <a:solidFill>
                  <a:schemeClr val="tx2"/>
                </a:solidFill>
              </a:rPr>
              <a:t>obscures</a:t>
            </a:r>
            <a:r>
              <a:rPr lang="en-US" sz="2400" dirty="0" smtClean="0"/>
              <a:t> underlying similarities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2" grpId="0" autoUpdateAnimBg="0"/>
      <p:bldP spid="4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BF2A6-85DB-4C57-A8B2-93E054937DF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: Test Coverage Criteria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2449830"/>
            <a:ext cx="8867775" cy="2030413"/>
          </a:xfrm>
        </p:spPr>
        <p:txBody>
          <a:bodyPr/>
          <a:lstStyle/>
          <a:p>
            <a:pPr>
              <a:buClr>
                <a:schemeClr val="tx1"/>
              </a:buClr>
              <a:buFont typeface="Marlett" pitchFamily="2" charset="2"/>
              <a:buChar char="g"/>
            </a:pPr>
            <a:r>
              <a:rPr lang="en-US" u="sng" dirty="0" smtClean="0">
                <a:solidFill>
                  <a:srgbClr val="FFFF00"/>
                </a:solidFill>
              </a:rPr>
              <a:t>Test Requirements</a:t>
            </a:r>
            <a:r>
              <a:rPr lang="en-US" dirty="0" smtClean="0"/>
              <a:t> : Specific things that must be satisfied or covered during testing</a:t>
            </a:r>
          </a:p>
          <a:p>
            <a:pPr>
              <a:buClr>
                <a:schemeClr val="tx1"/>
              </a:buClr>
              <a:buFont typeface="Marlett" pitchFamily="2" charset="2"/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Marlett" pitchFamily="2" charset="2"/>
              <a:buChar char="g"/>
            </a:pPr>
            <a:r>
              <a:rPr lang="en-US" u="sng" dirty="0" smtClean="0">
                <a:solidFill>
                  <a:srgbClr val="FFFF00"/>
                </a:solidFill>
              </a:rPr>
              <a:t>Test Criterion</a:t>
            </a:r>
            <a:r>
              <a:rPr lang="en-US" dirty="0" smtClean="0"/>
              <a:t> : A collection of rules and a process that define test requirements</a:t>
            </a:r>
          </a:p>
        </p:txBody>
      </p:sp>
      <p:sp>
        <p:nvSpPr>
          <p:cNvPr id="51207" name="Text Box 4"/>
          <p:cNvSpPr txBox="1">
            <a:spLocks noChangeArrowheads="1"/>
          </p:cNvSpPr>
          <p:nvPr/>
        </p:nvSpPr>
        <p:spPr bwMode="auto">
          <a:xfrm>
            <a:off x="374650" y="1057593"/>
            <a:ext cx="39290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cs typeface="Arial" pitchFamily="34" charset="0"/>
              </a:rPr>
              <a:t>A tester’s job is </a:t>
            </a:r>
            <a:r>
              <a:rPr lang="en-US" sz="2800" u="sng">
                <a:solidFill>
                  <a:schemeClr val="tx1"/>
                </a:solidFill>
                <a:cs typeface="Arial" pitchFamily="34" charset="0"/>
              </a:rPr>
              <a:t>simple</a:t>
            </a:r>
            <a:r>
              <a:rPr lang="en-US" sz="2800">
                <a:solidFill>
                  <a:schemeClr val="tx1"/>
                </a:solidFill>
                <a:cs typeface="Arial" pitchFamily="34" charset="0"/>
              </a:rPr>
              <a:t> :</a:t>
            </a:r>
          </a:p>
        </p:txBody>
      </p:sp>
      <p:sp>
        <p:nvSpPr>
          <p:cNvPr id="51208" name="Text Box 5"/>
          <p:cNvSpPr txBox="1">
            <a:spLocks noChangeArrowheads="1"/>
          </p:cNvSpPr>
          <p:nvPr/>
        </p:nvSpPr>
        <p:spPr bwMode="auto">
          <a:xfrm>
            <a:off x="4114800" y="1057593"/>
            <a:ext cx="3884613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  <a:cs typeface="Arial" pitchFamily="34" charset="0"/>
              </a:rPr>
              <a:t>Define a model of  the software, then find ways to cover it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78261" y="5181778"/>
            <a:ext cx="8355834" cy="138499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Testing researchers have defined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hundreds of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criteria, but they are all really just a few criteria on four types of structures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726060"/>
            <a:ext cx="7304809" cy="412817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1781945"/>
            <a:ext cx="5031650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 of Structures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8900" y="880111"/>
            <a:ext cx="8966200" cy="5496878"/>
          </a:xfrm>
        </p:spPr>
        <p:txBody>
          <a:bodyPr/>
          <a:lstStyle/>
          <a:p>
            <a:r>
              <a:rPr lang="en-US" dirty="0" smtClean="0"/>
              <a:t>These structures can be </a:t>
            </a:r>
            <a:r>
              <a:rPr lang="en-US" dirty="0" smtClean="0">
                <a:solidFill>
                  <a:srgbClr val="FFFF00"/>
                </a:solidFill>
              </a:rPr>
              <a:t>extracted</a:t>
            </a:r>
            <a:r>
              <a:rPr lang="en-US" dirty="0" smtClean="0"/>
              <a:t> from lots of software artifacts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Graphs</a:t>
            </a:r>
            <a:r>
              <a:rPr lang="en-US" dirty="0" smtClean="0"/>
              <a:t> can be extracted from UML use cases, finite state machines, source code, …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Logical expressions</a:t>
            </a:r>
            <a:r>
              <a:rPr lang="en-US" dirty="0" smtClean="0"/>
              <a:t> can be extracted from decisions in program source, guards on transitions, conditionals in use cases,  …</a:t>
            </a:r>
          </a:p>
          <a:p>
            <a:r>
              <a:rPr lang="en-US" dirty="0" smtClean="0"/>
              <a:t>This is not the same as “</a:t>
            </a:r>
            <a:r>
              <a:rPr lang="en-US" i="1" dirty="0" smtClean="0">
                <a:solidFill>
                  <a:srgbClr val="FFFF00"/>
                </a:solidFill>
              </a:rPr>
              <a:t>model-based testing</a:t>
            </a:r>
            <a:r>
              <a:rPr lang="en-US" dirty="0" smtClean="0"/>
              <a:t>,” which derives tests from a model that describes some  aspects of the system under test</a:t>
            </a:r>
          </a:p>
          <a:p>
            <a:pPr lvl="1"/>
            <a:r>
              <a:rPr lang="en-US" dirty="0" smtClean="0"/>
              <a:t>The model usually describes part of the </a:t>
            </a:r>
            <a:r>
              <a:rPr lang="en-US" dirty="0" smtClean="0">
                <a:solidFill>
                  <a:srgbClr val="FFFF00"/>
                </a:solidFill>
              </a:rPr>
              <a:t>behavior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source</a:t>
            </a:r>
            <a:r>
              <a:rPr lang="en-US" dirty="0" smtClean="0"/>
              <a:t> is usually </a:t>
            </a:r>
            <a:r>
              <a:rPr lang="en-US" i="1" u="sng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considered a model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DB4D99-08AE-4E02-A2F3-D22CBB771EA1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110E24-6E00-4BF5-B5A0-2D143BCCDD1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Coverage Overview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514600" y="914400"/>
            <a:ext cx="4114800" cy="974725"/>
          </a:xfrm>
          <a:prstGeom prst="rect">
            <a:avLst/>
          </a:prstGeom>
          <a:gradFill rotWithShape="1">
            <a:gsLst>
              <a:gs pos="0">
                <a:srgbClr val="FAF400"/>
              </a:gs>
              <a:gs pos="100000">
                <a:srgbClr val="FAF4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Four Structures for Modeling Software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563" y="1905000"/>
            <a:ext cx="8704262" cy="1116013"/>
            <a:chOff x="115" y="1200"/>
            <a:chExt cx="5483" cy="703"/>
          </a:xfrm>
        </p:grpSpPr>
        <p:sp>
          <p:nvSpPr>
            <p:cNvPr id="188421" name="Text Box 5"/>
            <p:cNvSpPr txBox="1">
              <a:spLocks noChangeArrowheads="1"/>
            </p:cNvSpPr>
            <p:nvPr/>
          </p:nvSpPr>
          <p:spPr bwMode="auto">
            <a:xfrm>
              <a:off x="115" y="1557"/>
              <a:ext cx="944" cy="345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Graphs</a:t>
              </a:r>
            </a:p>
          </p:txBody>
        </p:sp>
        <p:sp>
          <p:nvSpPr>
            <p:cNvPr id="188422" name="Text Box 6"/>
            <p:cNvSpPr txBox="1">
              <a:spLocks noChangeArrowheads="1"/>
            </p:cNvSpPr>
            <p:nvPr/>
          </p:nvSpPr>
          <p:spPr bwMode="auto">
            <a:xfrm>
              <a:off x="1457" y="1558"/>
              <a:ext cx="945" cy="345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Logic</a:t>
              </a:r>
            </a:p>
          </p:txBody>
        </p:sp>
        <p:sp>
          <p:nvSpPr>
            <p:cNvPr id="188423" name="Text Box 7"/>
            <p:cNvSpPr txBox="1">
              <a:spLocks noChangeArrowheads="1"/>
            </p:cNvSpPr>
            <p:nvPr/>
          </p:nvSpPr>
          <p:spPr bwMode="auto">
            <a:xfrm>
              <a:off x="2800" y="1558"/>
              <a:ext cx="1455" cy="345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Input Space</a:t>
              </a:r>
            </a:p>
          </p:txBody>
        </p:sp>
        <p:sp>
          <p:nvSpPr>
            <p:cNvPr id="188424" name="Text Box 8"/>
            <p:cNvSpPr txBox="1">
              <a:spLocks noChangeArrowheads="1"/>
            </p:cNvSpPr>
            <p:nvPr/>
          </p:nvSpPr>
          <p:spPr bwMode="auto">
            <a:xfrm>
              <a:off x="4653" y="1558"/>
              <a:ext cx="945" cy="345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Syntax</a:t>
              </a:r>
            </a:p>
          </p:txBody>
        </p:sp>
        <p:sp>
          <p:nvSpPr>
            <p:cNvPr id="53299" name="Line 9"/>
            <p:cNvSpPr>
              <a:spLocks noChangeShapeType="1"/>
            </p:cNvSpPr>
            <p:nvPr/>
          </p:nvSpPr>
          <p:spPr bwMode="auto">
            <a:xfrm>
              <a:off x="576" y="1376"/>
              <a:ext cx="45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10"/>
            <p:cNvSpPr>
              <a:spLocks noChangeShapeType="1"/>
            </p:cNvSpPr>
            <p:nvPr/>
          </p:nvSpPr>
          <p:spPr bwMode="auto">
            <a:xfrm>
              <a:off x="587" y="1376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11"/>
            <p:cNvSpPr>
              <a:spLocks noChangeShapeType="1"/>
            </p:cNvSpPr>
            <p:nvPr/>
          </p:nvSpPr>
          <p:spPr bwMode="auto">
            <a:xfrm>
              <a:off x="1930" y="1376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Line 13"/>
            <p:cNvSpPr>
              <a:spLocks noChangeShapeType="1"/>
            </p:cNvSpPr>
            <p:nvPr/>
          </p:nvSpPr>
          <p:spPr bwMode="auto">
            <a:xfrm>
              <a:off x="2867" y="1200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Line 14"/>
            <p:cNvSpPr>
              <a:spLocks noChangeShapeType="1"/>
            </p:cNvSpPr>
            <p:nvPr/>
          </p:nvSpPr>
          <p:spPr bwMode="auto">
            <a:xfrm>
              <a:off x="5126" y="1368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3338" y="3025775"/>
            <a:ext cx="4138612" cy="3578225"/>
            <a:chOff x="21" y="1906"/>
            <a:chExt cx="2607" cy="2254"/>
          </a:xfrm>
        </p:grpSpPr>
        <p:sp>
          <p:nvSpPr>
            <p:cNvPr id="53283" name="AutoShape 16"/>
            <p:cNvSpPr>
              <a:spLocks noChangeArrowheads="1"/>
            </p:cNvSpPr>
            <p:nvPr/>
          </p:nvSpPr>
          <p:spPr bwMode="auto">
            <a:xfrm>
              <a:off x="21" y="3316"/>
              <a:ext cx="2607" cy="84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3" name="Text Box 17"/>
            <p:cNvSpPr txBox="1">
              <a:spLocks noChangeArrowheads="1"/>
            </p:cNvSpPr>
            <p:nvPr/>
          </p:nvSpPr>
          <p:spPr bwMode="auto">
            <a:xfrm>
              <a:off x="1673" y="3814"/>
              <a:ext cx="908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Use cases</a:t>
              </a:r>
            </a:p>
          </p:txBody>
        </p:sp>
        <p:sp>
          <p:nvSpPr>
            <p:cNvPr id="188434" name="Text Box 18"/>
            <p:cNvSpPr txBox="1">
              <a:spLocks noChangeArrowheads="1"/>
            </p:cNvSpPr>
            <p:nvPr/>
          </p:nvSpPr>
          <p:spPr bwMode="auto">
            <a:xfrm>
              <a:off x="1150" y="3390"/>
              <a:ext cx="908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Specs</a:t>
              </a:r>
            </a:p>
          </p:txBody>
        </p:sp>
        <p:sp>
          <p:nvSpPr>
            <p:cNvPr id="188435" name="Text Box 19"/>
            <p:cNvSpPr txBox="1">
              <a:spLocks noChangeArrowheads="1"/>
            </p:cNvSpPr>
            <p:nvPr/>
          </p:nvSpPr>
          <p:spPr bwMode="auto">
            <a:xfrm>
              <a:off x="609" y="3814"/>
              <a:ext cx="908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Design</a:t>
              </a:r>
            </a:p>
          </p:txBody>
        </p:sp>
        <p:sp>
          <p:nvSpPr>
            <p:cNvPr id="188436" name="Text Box 20"/>
            <p:cNvSpPr txBox="1">
              <a:spLocks noChangeArrowheads="1"/>
            </p:cNvSpPr>
            <p:nvPr/>
          </p:nvSpPr>
          <p:spPr bwMode="auto">
            <a:xfrm>
              <a:off x="82" y="3390"/>
              <a:ext cx="908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Source</a:t>
              </a:r>
            </a:p>
          </p:txBody>
        </p:sp>
        <p:sp>
          <p:nvSpPr>
            <p:cNvPr id="53288" name="Line 21"/>
            <p:cNvSpPr>
              <a:spLocks noChangeShapeType="1"/>
            </p:cNvSpPr>
            <p:nvPr/>
          </p:nvSpPr>
          <p:spPr bwMode="auto">
            <a:xfrm>
              <a:off x="523" y="3152"/>
              <a:ext cx="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Line 22"/>
            <p:cNvSpPr>
              <a:spLocks noChangeShapeType="1"/>
            </p:cNvSpPr>
            <p:nvPr/>
          </p:nvSpPr>
          <p:spPr bwMode="auto">
            <a:xfrm>
              <a:off x="590" y="1906"/>
              <a:ext cx="0" cy="12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Line 23"/>
            <p:cNvSpPr>
              <a:spLocks noChangeShapeType="1"/>
            </p:cNvSpPr>
            <p:nvPr/>
          </p:nvSpPr>
          <p:spPr bwMode="auto">
            <a:xfrm flipV="1">
              <a:off x="533" y="315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Line 24"/>
            <p:cNvSpPr>
              <a:spLocks noChangeShapeType="1"/>
            </p:cNvSpPr>
            <p:nvPr/>
          </p:nvSpPr>
          <p:spPr bwMode="auto">
            <a:xfrm flipV="1">
              <a:off x="1605" y="3152"/>
              <a:ext cx="0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Line 25"/>
            <p:cNvSpPr>
              <a:spLocks noChangeShapeType="1"/>
            </p:cNvSpPr>
            <p:nvPr/>
          </p:nvSpPr>
          <p:spPr bwMode="auto">
            <a:xfrm flipV="1">
              <a:off x="1065" y="3144"/>
              <a:ext cx="0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Line 26"/>
            <p:cNvSpPr>
              <a:spLocks noChangeShapeType="1"/>
            </p:cNvSpPr>
            <p:nvPr/>
          </p:nvSpPr>
          <p:spPr bwMode="auto">
            <a:xfrm flipV="1">
              <a:off x="2129" y="3152"/>
              <a:ext cx="0" cy="6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Text Box 27"/>
            <p:cNvSpPr txBox="1">
              <a:spLocks noChangeArrowheads="1"/>
            </p:cNvSpPr>
            <p:nvPr/>
          </p:nvSpPr>
          <p:spPr bwMode="auto">
            <a:xfrm>
              <a:off x="319" y="2202"/>
              <a:ext cx="70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Arial" pitchFamily="34" charset="0"/>
                </a:rPr>
                <a:t>Applied to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636838" y="2989263"/>
            <a:ext cx="3305175" cy="1971675"/>
            <a:chOff x="1661" y="1883"/>
            <a:chExt cx="2082" cy="1242"/>
          </a:xfrm>
        </p:grpSpPr>
        <p:sp>
          <p:nvSpPr>
            <p:cNvPr id="53271" name="AutoShape 29"/>
            <p:cNvSpPr>
              <a:spLocks noChangeArrowheads="1"/>
            </p:cNvSpPr>
            <p:nvPr/>
          </p:nvSpPr>
          <p:spPr bwMode="auto">
            <a:xfrm>
              <a:off x="1661" y="2281"/>
              <a:ext cx="2082" cy="84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6" name="Text Box 30"/>
            <p:cNvSpPr txBox="1">
              <a:spLocks noChangeArrowheads="1"/>
            </p:cNvSpPr>
            <p:nvPr/>
          </p:nvSpPr>
          <p:spPr bwMode="auto">
            <a:xfrm>
              <a:off x="2998" y="2761"/>
              <a:ext cx="685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DNF</a:t>
              </a:r>
            </a:p>
          </p:txBody>
        </p:sp>
        <p:sp>
          <p:nvSpPr>
            <p:cNvPr id="188447" name="Text Box 31"/>
            <p:cNvSpPr txBox="1">
              <a:spLocks noChangeArrowheads="1"/>
            </p:cNvSpPr>
            <p:nvPr/>
          </p:nvSpPr>
          <p:spPr bwMode="auto">
            <a:xfrm>
              <a:off x="2154" y="2773"/>
              <a:ext cx="685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Specs</a:t>
              </a:r>
            </a:p>
          </p:txBody>
        </p:sp>
        <p:sp>
          <p:nvSpPr>
            <p:cNvPr id="188448" name="Text Box 32"/>
            <p:cNvSpPr txBox="1">
              <a:spLocks noChangeArrowheads="1"/>
            </p:cNvSpPr>
            <p:nvPr/>
          </p:nvSpPr>
          <p:spPr bwMode="auto">
            <a:xfrm>
              <a:off x="2596" y="2335"/>
              <a:ext cx="685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FSMs</a:t>
              </a:r>
            </a:p>
          </p:txBody>
        </p:sp>
        <p:sp>
          <p:nvSpPr>
            <p:cNvPr id="188449" name="Text Box 33"/>
            <p:cNvSpPr txBox="1">
              <a:spLocks noChangeArrowheads="1"/>
            </p:cNvSpPr>
            <p:nvPr/>
          </p:nvSpPr>
          <p:spPr bwMode="auto">
            <a:xfrm>
              <a:off x="1752" y="2348"/>
              <a:ext cx="685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Source</a:t>
              </a:r>
            </a:p>
          </p:txBody>
        </p:sp>
        <p:sp>
          <p:nvSpPr>
            <p:cNvPr id="53276" name="Line 34"/>
            <p:cNvSpPr>
              <a:spLocks noChangeShapeType="1"/>
            </p:cNvSpPr>
            <p:nvPr/>
          </p:nvSpPr>
          <p:spPr bwMode="auto">
            <a:xfrm>
              <a:off x="1929" y="1912"/>
              <a:ext cx="0" cy="1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Line 35"/>
            <p:cNvSpPr>
              <a:spLocks noChangeShapeType="1"/>
            </p:cNvSpPr>
            <p:nvPr/>
          </p:nvSpPr>
          <p:spPr bwMode="auto">
            <a:xfrm>
              <a:off x="1923" y="2102"/>
              <a:ext cx="14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Line 36"/>
            <p:cNvSpPr>
              <a:spLocks noChangeShapeType="1"/>
            </p:cNvSpPr>
            <p:nvPr/>
          </p:nvSpPr>
          <p:spPr bwMode="auto">
            <a:xfrm flipV="1">
              <a:off x="2095" y="210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Line 37"/>
            <p:cNvSpPr>
              <a:spLocks noChangeShapeType="1"/>
            </p:cNvSpPr>
            <p:nvPr/>
          </p:nvSpPr>
          <p:spPr bwMode="auto">
            <a:xfrm flipV="1">
              <a:off x="2939" y="2102"/>
              <a:ext cx="0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Line 38"/>
            <p:cNvSpPr>
              <a:spLocks noChangeShapeType="1"/>
            </p:cNvSpPr>
            <p:nvPr/>
          </p:nvSpPr>
          <p:spPr bwMode="auto">
            <a:xfrm flipV="1">
              <a:off x="2497" y="2108"/>
              <a:ext cx="0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Line 39"/>
            <p:cNvSpPr>
              <a:spLocks noChangeShapeType="1"/>
            </p:cNvSpPr>
            <p:nvPr/>
          </p:nvSpPr>
          <p:spPr bwMode="auto">
            <a:xfrm flipV="1">
              <a:off x="3341" y="2102"/>
              <a:ext cx="0" cy="6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Text Box 40"/>
            <p:cNvSpPr txBox="1">
              <a:spLocks noChangeArrowheads="1"/>
            </p:cNvSpPr>
            <p:nvPr/>
          </p:nvSpPr>
          <p:spPr bwMode="auto">
            <a:xfrm>
              <a:off x="1819" y="1883"/>
              <a:ext cx="100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Arial" pitchFamily="34" charset="0"/>
                </a:rPr>
                <a:t>Applied to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803900" y="3040063"/>
            <a:ext cx="3201988" cy="3489325"/>
            <a:chOff x="3656" y="1915"/>
            <a:chExt cx="2017" cy="2198"/>
          </a:xfrm>
        </p:grpSpPr>
        <p:sp>
          <p:nvSpPr>
            <p:cNvPr id="53259" name="AutoShape 42"/>
            <p:cNvSpPr>
              <a:spLocks noChangeArrowheads="1"/>
            </p:cNvSpPr>
            <p:nvPr/>
          </p:nvSpPr>
          <p:spPr bwMode="auto">
            <a:xfrm>
              <a:off x="3656" y="3269"/>
              <a:ext cx="2017" cy="84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9" name="Text Box 43"/>
            <p:cNvSpPr txBox="1">
              <a:spLocks noChangeArrowheads="1"/>
            </p:cNvSpPr>
            <p:nvPr/>
          </p:nvSpPr>
          <p:spPr bwMode="auto">
            <a:xfrm>
              <a:off x="4948" y="3762"/>
              <a:ext cx="670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Input</a:t>
              </a:r>
            </a:p>
          </p:txBody>
        </p:sp>
        <p:sp>
          <p:nvSpPr>
            <p:cNvPr id="188460" name="Text Box 44"/>
            <p:cNvSpPr txBox="1">
              <a:spLocks noChangeArrowheads="1"/>
            </p:cNvSpPr>
            <p:nvPr/>
          </p:nvSpPr>
          <p:spPr bwMode="auto">
            <a:xfrm>
              <a:off x="4531" y="3352"/>
              <a:ext cx="670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Models</a:t>
              </a:r>
            </a:p>
          </p:txBody>
        </p:sp>
        <p:sp>
          <p:nvSpPr>
            <p:cNvPr id="188461" name="Text Box 45"/>
            <p:cNvSpPr txBox="1">
              <a:spLocks noChangeArrowheads="1"/>
            </p:cNvSpPr>
            <p:nvPr/>
          </p:nvSpPr>
          <p:spPr bwMode="auto">
            <a:xfrm>
              <a:off x="4115" y="3762"/>
              <a:ext cx="670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Integ</a:t>
              </a:r>
            </a:p>
          </p:txBody>
        </p:sp>
        <p:sp>
          <p:nvSpPr>
            <p:cNvPr id="188462" name="Text Box 46"/>
            <p:cNvSpPr txBox="1">
              <a:spLocks noChangeArrowheads="1"/>
            </p:cNvSpPr>
            <p:nvPr/>
          </p:nvSpPr>
          <p:spPr bwMode="auto">
            <a:xfrm>
              <a:off x="3711" y="3351"/>
              <a:ext cx="670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Source</a:t>
              </a:r>
            </a:p>
          </p:txBody>
        </p:sp>
        <p:sp>
          <p:nvSpPr>
            <p:cNvPr id="53264" name="Line 47"/>
            <p:cNvSpPr>
              <a:spLocks noChangeShapeType="1"/>
            </p:cNvSpPr>
            <p:nvPr/>
          </p:nvSpPr>
          <p:spPr bwMode="auto">
            <a:xfrm>
              <a:off x="4037" y="3099"/>
              <a:ext cx="1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48"/>
            <p:cNvSpPr>
              <a:spLocks noChangeShapeType="1"/>
            </p:cNvSpPr>
            <p:nvPr/>
          </p:nvSpPr>
          <p:spPr bwMode="auto">
            <a:xfrm flipV="1">
              <a:off x="4046" y="3099"/>
              <a:ext cx="0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Line 49"/>
            <p:cNvSpPr>
              <a:spLocks noChangeShapeType="1"/>
            </p:cNvSpPr>
            <p:nvPr/>
          </p:nvSpPr>
          <p:spPr bwMode="auto">
            <a:xfrm flipV="1">
              <a:off x="4866" y="309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Line 50"/>
            <p:cNvSpPr>
              <a:spLocks noChangeShapeType="1"/>
            </p:cNvSpPr>
            <p:nvPr/>
          </p:nvSpPr>
          <p:spPr bwMode="auto">
            <a:xfrm flipV="1">
              <a:off x="4450" y="3105"/>
              <a:ext cx="0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51"/>
            <p:cNvSpPr>
              <a:spLocks noChangeShapeType="1"/>
            </p:cNvSpPr>
            <p:nvPr/>
          </p:nvSpPr>
          <p:spPr bwMode="auto">
            <a:xfrm flipV="1">
              <a:off x="5283" y="3099"/>
              <a:ext cx="0" cy="6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Line 52"/>
            <p:cNvSpPr>
              <a:spLocks noChangeShapeType="1"/>
            </p:cNvSpPr>
            <p:nvPr/>
          </p:nvSpPr>
          <p:spPr bwMode="auto">
            <a:xfrm>
              <a:off x="5126" y="1915"/>
              <a:ext cx="0" cy="1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Text Box 53"/>
            <p:cNvSpPr txBox="1">
              <a:spLocks noChangeArrowheads="1"/>
            </p:cNvSpPr>
            <p:nvPr/>
          </p:nvSpPr>
          <p:spPr bwMode="auto">
            <a:xfrm>
              <a:off x="4663" y="2185"/>
              <a:ext cx="70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Arial" pitchFamily="34" charset="0"/>
                </a:rPr>
                <a:t>Applied to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B8094-91CC-4B6D-A993-B01CB2FA481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White-box and Black-box Testing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903891"/>
            <a:ext cx="8867775" cy="383321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Black-box testing</a:t>
            </a:r>
            <a:r>
              <a:rPr lang="en-US" dirty="0" smtClean="0"/>
              <a:t> : </a:t>
            </a:r>
            <a:r>
              <a:rPr lang="en-US" sz="2800" dirty="0" smtClean="0"/>
              <a:t>Deriving tests from external descriptions of the software, including specifications, requirements, and design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White-box testing</a:t>
            </a:r>
            <a:r>
              <a:rPr lang="en-US" dirty="0" smtClean="0"/>
              <a:t> : </a:t>
            </a:r>
            <a:r>
              <a:rPr lang="en-US" sz="2800" dirty="0" smtClean="0"/>
              <a:t>Deriving tests from the source code internals of the software, specifically including branches, individual conditions, and statements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Model-based testing</a:t>
            </a:r>
            <a:r>
              <a:rPr lang="en-US" dirty="0" smtClean="0"/>
              <a:t> : </a:t>
            </a:r>
            <a:r>
              <a:rPr lang="en-US" sz="2800" dirty="0" smtClean="0"/>
              <a:t>Deriving tests from a model of the software (such as a UML diagram</a:t>
            </a:r>
            <a:endParaRPr lang="en-US" dirty="0" smtClean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81000" y="4814343"/>
            <a:ext cx="8013700" cy="138499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MDTD makes these distinctions meaningless.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more general question is: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from what level of abstraction to we derive tests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?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726060"/>
            <a:ext cx="7304809" cy="412817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4525145"/>
            <a:ext cx="3717856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C3BA5A-D3DD-4BF3-B410-F3517B955CC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140" y="133350"/>
            <a:ext cx="6972300" cy="1390650"/>
          </a:xfrm>
        </p:spPr>
        <p:txBody>
          <a:bodyPr/>
          <a:lstStyle/>
          <a:p>
            <a:r>
              <a:rPr lang="en-US" dirty="0" smtClean="0"/>
              <a:t>Testing Levels Based on Test Process Maturity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221295"/>
            <a:ext cx="8867775" cy="781050"/>
          </a:xfrm>
        </p:spPr>
        <p:txBody>
          <a:bodyPr/>
          <a:lstStyle/>
          <a:p>
            <a:pPr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u="sng" dirty="0" smtClean="0">
                <a:solidFill>
                  <a:srgbClr val="FFFF00"/>
                </a:solidFill>
              </a:rPr>
              <a:t>Level 0</a:t>
            </a:r>
            <a:r>
              <a:rPr lang="en-US" dirty="0" smtClean="0"/>
              <a:t> : There’s no difference between </a:t>
            </a:r>
            <a:r>
              <a:rPr lang="en-US" dirty="0" smtClean="0">
                <a:solidFill>
                  <a:srgbClr val="FFFF00"/>
                </a:solidFill>
              </a:rPr>
              <a:t>testing and debugging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34938" y="2165145"/>
            <a:ext cx="8874125" cy="44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3200" b="0" u="sng" dirty="0">
                <a:solidFill>
                  <a:srgbClr val="FFFF00"/>
                </a:solidFill>
                <a:cs typeface="Arial" pitchFamily="34" charset="0"/>
              </a:rPr>
              <a:t>Level 1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: The purpose of testing is to show </a:t>
            </a:r>
            <a:r>
              <a:rPr lang="en-US" sz="3200" b="0" dirty="0">
                <a:solidFill>
                  <a:srgbClr val="FFFF00"/>
                </a:solidFill>
                <a:cs typeface="Arial" pitchFamily="34" charset="0"/>
              </a:rPr>
              <a:t>correctness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3200" b="0" u="sng" dirty="0">
                <a:solidFill>
                  <a:srgbClr val="FFFF00"/>
                </a:solidFill>
                <a:cs typeface="Arial" pitchFamily="34" charset="0"/>
              </a:rPr>
              <a:t>Level 2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: The purpose of testing is to show that the software </a:t>
            </a:r>
            <a:r>
              <a:rPr lang="en-US" sz="3200" b="0" dirty="0">
                <a:solidFill>
                  <a:srgbClr val="FFFF00"/>
                </a:solidFill>
                <a:cs typeface="Arial" pitchFamily="34" charset="0"/>
              </a:rPr>
              <a:t>doesn’t work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3200" b="0" u="sng" dirty="0">
                <a:solidFill>
                  <a:srgbClr val="FFFF00"/>
                </a:solidFill>
                <a:cs typeface="Arial" pitchFamily="34" charset="0"/>
              </a:rPr>
              <a:t>Level 3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: The purpose of testing is not to prove anything specific, but to </a:t>
            </a:r>
            <a:r>
              <a:rPr lang="en-US" sz="3200" b="0" dirty="0">
                <a:solidFill>
                  <a:srgbClr val="FFFF00"/>
                </a:solidFill>
                <a:cs typeface="Arial" pitchFamily="34" charset="0"/>
              </a:rPr>
              <a:t>reduce the risk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of using the software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3200" b="0" u="sng" dirty="0">
                <a:solidFill>
                  <a:srgbClr val="FFFF00"/>
                </a:solidFill>
                <a:cs typeface="Arial" pitchFamily="34" charset="0"/>
              </a:rPr>
              <a:t>Level 4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: Testing is a </a:t>
            </a:r>
            <a:r>
              <a:rPr lang="en-US" sz="3200" b="0" dirty="0">
                <a:solidFill>
                  <a:srgbClr val="FFFF00"/>
                </a:solidFill>
                <a:cs typeface="Arial" pitchFamily="34" charset="0"/>
              </a:rPr>
              <a:t>mental discipline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that helps all IT professionals develop higher quality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07C6C3-DB23-43AD-9F92-8C67654EE3E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96838"/>
            <a:ext cx="6995160" cy="919162"/>
          </a:xfrm>
        </p:spPr>
        <p:txBody>
          <a:bodyPr/>
          <a:lstStyle/>
          <a:p>
            <a:r>
              <a:rPr lang="en-US" dirty="0" smtClean="0"/>
              <a:t>Level 0 Thinking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562100"/>
            <a:ext cx="8867775" cy="4814888"/>
          </a:xfrm>
        </p:spPr>
        <p:txBody>
          <a:bodyPr/>
          <a:lstStyle/>
          <a:p>
            <a:r>
              <a:rPr lang="en-US" smtClean="0"/>
              <a:t>Testing is the </a:t>
            </a:r>
            <a:r>
              <a:rPr lang="en-US" smtClean="0">
                <a:solidFill>
                  <a:srgbClr val="FFFF00"/>
                </a:solidFill>
              </a:rPr>
              <a:t>same</a:t>
            </a:r>
            <a:r>
              <a:rPr lang="en-US" smtClean="0"/>
              <a:t> as debugging</a:t>
            </a:r>
          </a:p>
          <a:p>
            <a:pPr lvl="1"/>
            <a:endParaRPr lang="en-US" sz="1800" smtClean="0"/>
          </a:p>
          <a:p>
            <a:r>
              <a:rPr lang="en-US" smtClean="0"/>
              <a:t>Does </a:t>
            </a:r>
            <a:r>
              <a:rPr lang="en-US" u="sng" smtClean="0"/>
              <a:t>not</a:t>
            </a:r>
            <a:r>
              <a:rPr lang="en-US" smtClean="0"/>
              <a:t> distinguish between incorrect </a:t>
            </a:r>
            <a:r>
              <a:rPr lang="en-US" smtClean="0">
                <a:solidFill>
                  <a:srgbClr val="FFFF00"/>
                </a:solidFill>
              </a:rPr>
              <a:t>behavior</a:t>
            </a:r>
            <a:r>
              <a:rPr lang="en-US" smtClean="0"/>
              <a:t> and mistakes in the program</a:t>
            </a:r>
          </a:p>
          <a:p>
            <a:pPr lvl="1"/>
            <a:endParaRPr lang="en-US" sz="1800" smtClean="0"/>
          </a:p>
          <a:p>
            <a:r>
              <a:rPr lang="en-US" smtClean="0"/>
              <a:t>Does not help develop software that is </a:t>
            </a:r>
            <a:r>
              <a:rPr lang="en-US" u="sng" smtClean="0">
                <a:solidFill>
                  <a:srgbClr val="FFFF00"/>
                </a:solidFill>
              </a:rPr>
              <a:t>reliable</a:t>
            </a:r>
            <a:r>
              <a:rPr lang="en-US" smtClean="0"/>
              <a:t> or </a:t>
            </a:r>
            <a:r>
              <a:rPr lang="en-US" u="sng" smtClean="0">
                <a:solidFill>
                  <a:srgbClr val="FFFF00"/>
                </a:solidFill>
              </a:rPr>
              <a:t>safe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924800" cy="53181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is what we teach undergraduate CS majors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3B8A9D-0CB8-43FD-AC3C-918C5A5B3BE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 Thinking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250" y="1103586"/>
            <a:ext cx="8453438" cy="4081189"/>
          </a:xfrm>
        </p:spPr>
        <p:txBody>
          <a:bodyPr/>
          <a:lstStyle/>
          <a:p>
            <a:r>
              <a:rPr lang="en-US" dirty="0" smtClean="0"/>
              <a:t>Purpose is to show </a:t>
            </a:r>
            <a:r>
              <a:rPr lang="en-US" u="sng" dirty="0" smtClean="0">
                <a:solidFill>
                  <a:srgbClr val="FFFF00"/>
                </a:solidFill>
              </a:rPr>
              <a:t>correctness</a:t>
            </a:r>
          </a:p>
          <a:p>
            <a:r>
              <a:rPr lang="en-US" dirty="0" smtClean="0"/>
              <a:t>Correctness is </a:t>
            </a:r>
            <a:r>
              <a:rPr lang="en-US" u="sng" dirty="0" smtClean="0">
                <a:solidFill>
                  <a:srgbClr val="FFFF00"/>
                </a:solidFill>
              </a:rPr>
              <a:t>impossible</a:t>
            </a:r>
            <a:r>
              <a:rPr lang="en-US" dirty="0" smtClean="0"/>
              <a:t> to achieve</a:t>
            </a:r>
          </a:p>
          <a:p>
            <a:r>
              <a:rPr lang="en-US" dirty="0" smtClean="0"/>
              <a:t>What do we know if </a:t>
            </a:r>
            <a:r>
              <a:rPr lang="en-US" u="sng" dirty="0" smtClean="0">
                <a:solidFill>
                  <a:srgbClr val="FFFF00"/>
                </a:solidFill>
              </a:rPr>
              <a:t>no failures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smtClean="0"/>
              <a:t>Good software or bad tests?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Test engineers</a:t>
            </a:r>
            <a:r>
              <a:rPr lang="en-US" dirty="0" smtClean="0"/>
              <a:t> have no:</a:t>
            </a:r>
          </a:p>
          <a:p>
            <a:pPr lvl="1"/>
            <a:r>
              <a:rPr lang="en-US" sz="2400" dirty="0" smtClean="0"/>
              <a:t>Strict goal</a:t>
            </a:r>
          </a:p>
          <a:p>
            <a:pPr lvl="1"/>
            <a:r>
              <a:rPr lang="en-US" sz="2400" dirty="0" smtClean="0"/>
              <a:t>Real stopping rule</a:t>
            </a:r>
          </a:p>
          <a:p>
            <a:pPr lvl="1"/>
            <a:r>
              <a:rPr lang="en-US" sz="2400" dirty="0" smtClean="0"/>
              <a:t>Formal test technique</a:t>
            </a:r>
          </a:p>
          <a:p>
            <a:pPr lvl="1"/>
            <a:r>
              <a:rPr lang="en-US" sz="2400" dirty="0" smtClean="0"/>
              <a:t>Test managers are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powerless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762000" y="5665070"/>
            <a:ext cx="7620000" cy="53181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is what hardware engineers often expect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F7CCA-5303-4B3C-9F90-95748359EB2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 2 Thinking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019503"/>
            <a:ext cx="8867775" cy="5357485"/>
          </a:xfrm>
        </p:spPr>
        <p:txBody>
          <a:bodyPr/>
          <a:lstStyle/>
          <a:p>
            <a:r>
              <a:rPr lang="en-US" dirty="0" smtClean="0"/>
              <a:t>Purpose is to show </a:t>
            </a:r>
            <a:r>
              <a:rPr lang="en-US" u="sng" dirty="0" smtClean="0">
                <a:solidFill>
                  <a:srgbClr val="FFFF00"/>
                </a:solidFill>
              </a:rPr>
              <a:t>failures</a:t>
            </a:r>
          </a:p>
          <a:p>
            <a:pPr lvl="1"/>
            <a:endParaRPr lang="en-US" sz="1800" u="sng" dirty="0" smtClean="0"/>
          </a:p>
          <a:p>
            <a:r>
              <a:rPr lang="en-US" dirty="0" smtClean="0"/>
              <a:t>Looking for failures is a </a:t>
            </a:r>
            <a:r>
              <a:rPr lang="en-US" u="sng" dirty="0" smtClean="0">
                <a:solidFill>
                  <a:srgbClr val="FFFF00"/>
                </a:solidFill>
              </a:rPr>
              <a:t>negative</a:t>
            </a:r>
            <a:r>
              <a:rPr lang="en-US" dirty="0" smtClean="0"/>
              <a:t> activity</a:t>
            </a:r>
          </a:p>
          <a:p>
            <a:pPr lvl="1"/>
            <a:endParaRPr lang="en-US" sz="1800" u="sng" dirty="0" smtClean="0"/>
          </a:p>
          <a:p>
            <a:r>
              <a:rPr lang="en-US" dirty="0" smtClean="0"/>
              <a:t>Puts testers and developers into an </a:t>
            </a:r>
            <a:r>
              <a:rPr lang="en-US" u="sng" dirty="0" smtClean="0">
                <a:solidFill>
                  <a:srgbClr val="FFFF00"/>
                </a:solidFill>
              </a:rPr>
              <a:t>adversarial</a:t>
            </a:r>
            <a:r>
              <a:rPr lang="en-US" dirty="0" smtClean="0"/>
              <a:t> relationship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What if there are </a:t>
            </a:r>
            <a:r>
              <a:rPr lang="en-US" u="sng" dirty="0" smtClean="0">
                <a:solidFill>
                  <a:srgbClr val="FFFF00"/>
                </a:solidFill>
              </a:rPr>
              <a:t>no failures</a:t>
            </a:r>
            <a:r>
              <a:rPr lang="en-US" dirty="0" smtClean="0"/>
              <a:t>?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104900" y="4953000"/>
            <a:ext cx="6934200" cy="117316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describes most software companies.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How can we move to a </a:t>
            </a:r>
            <a:r>
              <a:rPr lang="en-US" sz="2800" i="1" u="sng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team approach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??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6BE23-A331-4287-87B5-4AAE703BD56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 3 Thinking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861849"/>
            <a:ext cx="8867775" cy="5515140"/>
          </a:xfrm>
        </p:spPr>
        <p:txBody>
          <a:bodyPr/>
          <a:lstStyle/>
          <a:p>
            <a:r>
              <a:rPr lang="en-US" dirty="0" smtClean="0"/>
              <a:t>Testing can only show the </a:t>
            </a:r>
            <a:r>
              <a:rPr lang="en-US" u="sng" dirty="0" smtClean="0">
                <a:solidFill>
                  <a:srgbClr val="FFFF00"/>
                </a:solidFill>
              </a:rPr>
              <a:t>presence of failures</a:t>
            </a:r>
          </a:p>
          <a:p>
            <a:pPr lvl="1"/>
            <a:endParaRPr lang="en-US" sz="1800" u="sng" dirty="0" smtClean="0"/>
          </a:p>
          <a:p>
            <a:r>
              <a:rPr lang="en-US" dirty="0" smtClean="0"/>
              <a:t>Whenever we use software, we incur some </a:t>
            </a:r>
            <a:r>
              <a:rPr lang="en-US" u="sng" dirty="0" smtClean="0">
                <a:solidFill>
                  <a:srgbClr val="FFFF00"/>
                </a:solidFill>
              </a:rPr>
              <a:t>risk</a:t>
            </a:r>
          </a:p>
          <a:p>
            <a:pPr lvl="1"/>
            <a:endParaRPr lang="en-US" sz="1800" u="sng" dirty="0" smtClean="0"/>
          </a:p>
          <a:p>
            <a:r>
              <a:rPr lang="en-US" dirty="0" smtClean="0"/>
              <a:t>Risk may be </a:t>
            </a:r>
            <a:r>
              <a:rPr lang="en-US" u="sng" dirty="0" smtClean="0">
                <a:solidFill>
                  <a:srgbClr val="FFFF00"/>
                </a:solidFill>
              </a:rPr>
              <a:t>small</a:t>
            </a:r>
            <a:r>
              <a:rPr lang="en-US" dirty="0" smtClean="0"/>
              <a:t> and consequences unimportant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Risk may be </a:t>
            </a:r>
            <a:r>
              <a:rPr lang="en-US" u="sng" dirty="0" smtClean="0">
                <a:solidFill>
                  <a:srgbClr val="FFFF00"/>
                </a:solidFill>
              </a:rPr>
              <a:t>great</a:t>
            </a:r>
            <a:r>
              <a:rPr lang="en-US" dirty="0" smtClean="0"/>
              <a:t> and the consequences catastrophic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Testers and developers work together to </a:t>
            </a:r>
            <a:r>
              <a:rPr lang="en-US" u="sng" dirty="0" smtClean="0">
                <a:solidFill>
                  <a:srgbClr val="FFFF00"/>
                </a:solidFill>
              </a:rPr>
              <a:t>reduce risk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28600" y="5948840"/>
            <a:ext cx="8686800" cy="53181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describes a few “enlightened” software companies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D2F27-E1B5-4086-AB51-EC9436A4E08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 4 Thinking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5135563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en-US" sz="2800" u="sng" dirty="0" smtClean="0">
                <a:solidFill>
                  <a:schemeClr val="tx2"/>
                </a:solidFill>
                <a:latin typeface="Comic Sans MS" pitchFamily="66" charset="0"/>
              </a:rPr>
              <a:t>A mental discipline that increases quality</a:t>
            </a:r>
            <a:endParaRPr lang="en-US" dirty="0" smtClean="0"/>
          </a:p>
          <a:p>
            <a:r>
              <a:rPr lang="en-US" dirty="0" smtClean="0"/>
              <a:t>Testing is only </a:t>
            </a:r>
            <a:r>
              <a:rPr lang="en-US" dirty="0" smtClean="0">
                <a:solidFill>
                  <a:srgbClr val="FFFF00"/>
                </a:solidFill>
              </a:rPr>
              <a:t>one way</a:t>
            </a:r>
            <a:r>
              <a:rPr lang="en-US" dirty="0" smtClean="0"/>
              <a:t> to increase quality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Test engineers can become </a:t>
            </a:r>
            <a:r>
              <a:rPr lang="en-US" u="sng" dirty="0" smtClean="0">
                <a:solidFill>
                  <a:srgbClr val="FFFF00"/>
                </a:solidFill>
              </a:rPr>
              <a:t>technical leaders</a:t>
            </a:r>
            <a:r>
              <a:rPr lang="en-US" dirty="0" smtClean="0"/>
              <a:t> of the project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Primary responsibility to </a:t>
            </a:r>
            <a:r>
              <a:rPr lang="en-US" u="sng" dirty="0" smtClean="0">
                <a:solidFill>
                  <a:srgbClr val="FFFF00"/>
                </a:solidFill>
              </a:rPr>
              <a:t>measure and improve</a:t>
            </a:r>
            <a:r>
              <a:rPr lang="en-US" dirty="0" smtClean="0"/>
              <a:t> software quality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Their expertise should </a:t>
            </a:r>
            <a:r>
              <a:rPr lang="en-US" u="sng" dirty="0" smtClean="0">
                <a:solidFill>
                  <a:srgbClr val="FFFF00"/>
                </a:solidFill>
              </a:rPr>
              <a:t>help the developers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685800" y="5917310"/>
            <a:ext cx="7772400" cy="53181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is the way “traditional” engineering works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Costly Software Failures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E8E54-11B3-46D3-8DA9-56519484B6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" y="861848"/>
            <a:ext cx="8966200" cy="525479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800" b="0" kern="0" dirty="0" smtClean="0">
                <a:solidFill>
                  <a:schemeClr val="tx1"/>
                </a:solidFill>
              </a:rPr>
              <a:t>NIST report, “The </a:t>
            </a:r>
            <a:r>
              <a:rPr lang="en-US" sz="2800" b="0" kern="0" dirty="0" smtClean="0">
                <a:solidFill>
                  <a:schemeClr val="tx2"/>
                </a:solidFill>
              </a:rPr>
              <a:t>Economic Impacts</a:t>
            </a:r>
            <a:r>
              <a:rPr lang="en-US" sz="2800" b="0" kern="0" dirty="0" smtClean="0">
                <a:solidFill>
                  <a:schemeClr val="tx1"/>
                </a:solidFill>
              </a:rPr>
              <a:t> of Inadequate Infrastructure for Software Testing” (2002)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Inadequate software testing costs the US alone between $22 and $59 billion annually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Better approaches could cut this amount in half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5000"/>
              <a:buFont typeface="Monotype Sort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Huge losses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web application failures</a:t>
            </a:r>
            <a:endParaRPr kumimoji="0" lang="en-US" sz="1400" b="0" i="0" u="none" strike="noStrike" kern="0" cap="none" spc="0" normalizeH="0" baseline="8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Financial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services : $6.5 million per hour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Credit card sales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applications : $2.4 million per hour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5000"/>
              <a:buFont typeface="Monotype Sort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Dec 2006,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amazon.com’s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BOGO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offer turned into a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discount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5000"/>
              <a:buFont typeface="Monotype Sort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: Symantec says that most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 vulnerabilities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due to faulty software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925" y="5933789"/>
            <a:ext cx="9061450" cy="523875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World-wide monetary loss due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to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poor software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is 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ea typeface="宋体" charset="-122"/>
              </a:rPr>
              <a:t>staggering</a:t>
            </a:r>
            <a:endParaRPr lang="en-US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726060"/>
            <a:ext cx="7304809" cy="430687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5239844"/>
            <a:ext cx="2004670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Improve Testing ?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Testers need more and better </a:t>
            </a:r>
            <a:r>
              <a:rPr lang="en-US" dirty="0" smtClean="0">
                <a:solidFill>
                  <a:schemeClr val="tx2"/>
                </a:solidFill>
              </a:rPr>
              <a:t>software tools</a:t>
            </a:r>
          </a:p>
          <a:p>
            <a:r>
              <a:rPr lang="en-US" dirty="0" smtClean="0"/>
              <a:t>Testers need to adopt </a:t>
            </a:r>
            <a:r>
              <a:rPr lang="en-US" dirty="0" smtClean="0">
                <a:solidFill>
                  <a:schemeClr val="tx2"/>
                </a:solidFill>
              </a:rPr>
              <a:t>practices and techniques </a:t>
            </a:r>
            <a:r>
              <a:rPr lang="en-US" dirty="0" smtClean="0"/>
              <a:t>that lead to more </a:t>
            </a:r>
            <a:r>
              <a:rPr lang="en-US" dirty="0" smtClean="0">
                <a:solidFill>
                  <a:schemeClr val="tx2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effective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solidFill>
                  <a:schemeClr val="tx2"/>
                </a:solidFill>
              </a:rPr>
              <a:t>education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>
                <a:solidFill>
                  <a:schemeClr val="tx2"/>
                </a:solidFill>
              </a:rPr>
              <a:t>management</a:t>
            </a:r>
            <a:r>
              <a:rPr lang="en-US" dirty="0" smtClean="0"/>
              <a:t> organizational strategies</a:t>
            </a:r>
          </a:p>
          <a:p>
            <a:r>
              <a:rPr lang="en-US" dirty="0" smtClean="0"/>
              <a:t>Testing / QA teams need more </a:t>
            </a:r>
            <a:r>
              <a:rPr lang="en-US" dirty="0" smtClean="0">
                <a:solidFill>
                  <a:schemeClr val="tx2"/>
                </a:solidFill>
              </a:rPr>
              <a:t>technical expertise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Developer</a:t>
            </a:r>
            <a:r>
              <a:rPr lang="en-US" dirty="0" smtClean="0"/>
              <a:t> expertise has been increasing dramatically</a:t>
            </a:r>
          </a:p>
          <a:p>
            <a:r>
              <a:rPr lang="en-US" dirty="0" smtClean="0"/>
              <a:t>Testing / QA teams need to </a:t>
            </a:r>
            <a:r>
              <a:rPr lang="en-US" dirty="0" smtClean="0">
                <a:solidFill>
                  <a:schemeClr val="tx2"/>
                </a:solidFill>
              </a:rPr>
              <a:t>specialize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This same trend happened for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r>
              <a:rPr lang="en-US" dirty="0" smtClean="0"/>
              <a:t> in the 1990s</a:t>
            </a:r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1B827C-0F99-49C8-935F-40224965EEAF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Roadblocks to Adoption</a:t>
            </a:r>
          </a:p>
        </p:txBody>
      </p:sp>
      <p:sp>
        <p:nvSpPr>
          <p:cNvPr id="675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93B04D-828C-4972-9D4F-9D8D2D253E6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7590" name="Content Placeholder 2"/>
          <p:cNvSpPr>
            <a:spLocks noGrp="1"/>
          </p:cNvSpPr>
          <p:nvPr>
            <p:ph idx="1"/>
          </p:nvPr>
        </p:nvSpPr>
        <p:spPr>
          <a:xfrm>
            <a:off x="0" y="955780"/>
            <a:ext cx="9144000" cy="5795963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b="0" dirty="0" smtClean="0">
                <a:solidFill>
                  <a:schemeClr val="tx2"/>
                </a:solidFill>
                <a:latin typeface="Comic Sans MS" pitchFamily="66" charset="0"/>
              </a:rPr>
              <a:t>Lack of test education</a:t>
            </a:r>
          </a:p>
          <a:p>
            <a:pPr marL="1314450" lvl="2" indent="-514350">
              <a:buFont typeface="Times New Roman" pitchFamily="18" charset="0"/>
              <a:buAutoNum type="arabicPeriod"/>
            </a:pPr>
            <a:endParaRPr lang="en-US" sz="24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1314450" lvl="2" indent="-514350">
              <a:buFont typeface="Times New Roman" pitchFamily="18" charset="0"/>
              <a:buAutoNum type="arabicPeriod"/>
            </a:pPr>
            <a:endParaRPr lang="en-US" sz="24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Tx/>
              <a:buNone/>
            </a:pPr>
            <a:endParaRPr lang="en-US" sz="24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b="0" dirty="0" smtClean="0">
                <a:solidFill>
                  <a:schemeClr val="tx2"/>
                </a:solidFill>
                <a:latin typeface="Comic Sans MS" pitchFamily="66" charset="0"/>
              </a:rPr>
              <a:t>Necessity to change process</a:t>
            </a:r>
            <a:endParaRPr lang="en-US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 typeface="Times New Roman" pitchFamily="18" charset="0"/>
              <a:buAutoNum type="arabicPeriod"/>
            </a:pPr>
            <a:endParaRPr lang="en-US" sz="24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b="0" dirty="0" smtClean="0">
                <a:solidFill>
                  <a:schemeClr val="tx2"/>
                </a:solidFill>
                <a:latin typeface="Comic Sans MS" pitchFamily="66" charset="0"/>
              </a:rPr>
              <a:t>Usability of tools</a:t>
            </a:r>
          </a:p>
          <a:p>
            <a:pPr marL="914400" lvl="1" indent="-514350">
              <a:buFont typeface="Times New Roman" pitchFamily="18" charset="0"/>
              <a:buAutoNum type="arabicPeriod"/>
            </a:pPr>
            <a:endParaRPr lang="en-US" sz="28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 typeface="Times New Roman" pitchFamily="18" charset="0"/>
              <a:buAutoNum type="arabicPeriod"/>
            </a:pPr>
            <a:endParaRPr lang="en-US" sz="28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b="0" dirty="0" smtClean="0">
                <a:solidFill>
                  <a:schemeClr val="tx2"/>
                </a:solidFill>
                <a:latin typeface="Comic Sans MS" pitchFamily="66" charset="0"/>
              </a:rPr>
              <a:t>Weak and ineffective tools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438" y="1684443"/>
            <a:ext cx="5386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Number of UG CS programs in US that require testing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2175" y="1651105"/>
            <a:ext cx="509588" cy="38258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438" y="2049568"/>
            <a:ext cx="5362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Number of MS CS programs in US that require testing 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9438" y="2414693"/>
            <a:ext cx="475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Number of UG testing classes in the US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89800" y="2149580"/>
            <a:ext cx="509588" cy="38258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56300" y="2425805"/>
            <a:ext cx="784225" cy="38258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~30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438" y="5624618"/>
            <a:ext cx="7708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Most test tools don’t do much – but most users do not realize they could be better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9438" y="3090968"/>
            <a:ext cx="795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Adoption of many test techniques and tools require changes in development process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9438" y="4102205"/>
            <a:ext cx="7372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Many testing tools require the user to know the underlying theory to use them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438" y="3370368"/>
            <a:ext cx="498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This is very expensive for most software companies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438" y="4432405"/>
            <a:ext cx="695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Do we need to know how an internal combustion engine works to drive 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9438" y="4762605"/>
            <a:ext cx="7053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Do we need to understand parsing and code generation to use a compiler 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9438" y="5913543"/>
            <a:ext cx="8193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Few tools solve the key technical problem – </a:t>
            </a:r>
            <a:r>
              <a:rPr lang="en-US" sz="1800" b="0">
                <a:solidFill>
                  <a:schemeClr val="tx1"/>
                </a:solidFill>
                <a:latin typeface="Comic Sans MS" pitchFamily="66" charset="0"/>
              </a:rPr>
              <a:t>generating test values automatically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9913" y="1319318"/>
            <a:ext cx="8539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Bill Gates says half of MS engineers are testers, programmers spend half their time testing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Isolate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tx2"/>
                </a:solidFill>
              </a:rPr>
              <a:t>Invent</a:t>
            </a:r>
            <a:r>
              <a:rPr lang="en-US" dirty="0" smtClean="0"/>
              <a:t> processes and techniques that isolate the theory from most test practitioners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Disguise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tx2"/>
                </a:solidFill>
              </a:rPr>
              <a:t>Discover</a:t>
            </a:r>
            <a:r>
              <a:rPr lang="en-US" dirty="0" smtClean="0"/>
              <a:t> engineering techniques, standards and frameworks that disguise the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Embed</a:t>
            </a:r>
            <a:r>
              <a:rPr lang="en-US" dirty="0" smtClean="0"/>
              <a:t> : Theoretical ideas in </a:t>
            </a:r>
            <a:r>
              <a:rPr lang="en-US" dirty="0" smtClean="0">
                <a:solidFill>
                  <a:schemeClr val="tx2"/>
                </a:solidFill>
              </a:rPr>
              <a:t>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</a:t>
            </a:r>
            <a:r>
              <a:rPr lang="en-US" dirty="0" smtClean="0"/>
              <a:t> : Demonstrate </a:t>
            </a:r>
            <a:r>
              <a:rPr lang="en-US" dirty="0" smtClean="0">
                <a:solidFill>
                  <a:schemeClr val="tx2"/>
                </a:solidFill>
              </a:rPr>
              <a:t>economic value</a:t>
            </a:r>
            <a:r>
              <a:rPr lang="en-US" dirty="0" smtClean="0"/>
              <a:t> of criteria-based testing and ATDG</a:t>
            </a:r>
          </a:p>
          <a:p>
            <a:pPr marL="914400" lvl="1" indent="-514350"/>
            <a:r>
              <a:rPr lang="en-US" dirty="0" smtClean="0">
                <a:solidFill>
                  <a:schemeClr val="tx2"/>
                </a:solidFill>
              </a:rPr>
              <a:t>Which</a:t>
            </a:r>
            <a:r>
              <a:rPr lang="en-US" dirty="0" smtClean="0"/>
              <a:t> criteria should be used and </a:t>
            </a:r>
            <a:r>
              <a:rPr lang="en-US" dirty="0" smtClean="0">
                <a:solidFill>
                  <a:schemeClr val="tx2"/>
                </a:solidFill>
              </a:rPr>
              <a:t>when</a:t>
            </a:r>
            <a:r>
              <a:rPr lang="en-US" dirty="0" smtClean="0"/>
              <a:t> ?</a:t>
            </a:r>
          </a:p>
          <a:p>
            <a:pPr marL="914400" lvl="1" indent="-514350"/>
            <a:r>
              <a:rPr lang="en-US" dirty="0" smtClean="0">
                <a:solidFill>
                  <a:schemeClr val="tx2"/>
                </a:solidFill>
              </a:rPr>
              <a:t>When</a:t>
            </a:r>
            <a:r>
              <a:rPr lang="en-US" dirty="0" smtClean="0"/>
              <a:t> does the extra effort pay off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Integrate</a:t>
            </a:r>
            <a:r>
              <a:rPr lang="en-US" dirty="0" smtClean="0"/>
              <a:t> high-end testing with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TAROT, June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43</a:t>
            </a:fld>
            <a:endParaRPr lang="en-US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Educators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Disguise</a:t>
            </a:r>
            <a:r>
              <a:rPr lang="en-US" dirty="0" smtClean="0"/>
              <a:t> theory from engineers in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Omit</a:t>
            </a:r>
            <a:r>
              <a:rPr lang="en-US" dirty="0" smtClean="0"/>
              <a:t> theory when it is not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Restructure</a:t>
            </a:r>
            <a:r>
              <a:rPr lang="en-US" dirty="0" smtClean="0"/>
              <a:t> curriculum to teach more than test design and theory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>
                <a:solidFill>
                  <a:schemeClr val="tx2"/>
                </a:solidFill>
              </a:rPr>
              <a:t>automation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>
                <a:solidFill>
                  <a:schemeClr val="tx2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Human-based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Test-driven</a:t>
            </a:r>
            <a:r>
              <a:rPr lang="en-US" dirty="0" smtClean="0"/>
              <a:t>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TAROT, June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44</a:t>
            </a:fld>
            <a:endParaRPr lang="en-US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Reorganize</a:t>
            </a:r>
            <a:r>
              <a:rPr lang="en-US" dirty="0" smtClean="0"/>
              <a:t> test and QA teams to make effective use of individual abilities</a:t>
            </a:r>
          </a:p>
          <a:p>
            <a:pPr marL="914400" lvl="1" indent="-514350"/>
            <a:r>
              <a:rPr lang="en-US" dirty="0" smtClean="0"/>
              <a:t>One math-head can support many testers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Retrain</a:t>
            </a:r>
            <a:r>
              <a:rPr lang="en-US" dirty="0" smtClean="0"/>
              <a:t> test and QA teams</a:t>
            </a:r>
          </a:p>
          <a:p>
            <a:pPr marL="914400" lvl="1" indent="-514350"/>
            <a:r>
              <a:rPr lang="en-US" dirty="0" smtClean="0"/>
              <a:t>Use a process like MDTD</a:t>
            </a:r>
          </a:p>
          <a:p>
            <a:pPr marL="914400" lvl="1" indent="-514350"/>
            <a:r>
              <a:rPr lang="en-US" dirty="0" smtClean="0"/>
              <a:t>Learn more of the concepts in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Encourage</a:t>
            </a:r>
            <a:r>
              <a:rPr lang="en-US" dirty="0" smtClean="0"/>
              <a:t> researchers to embed and isolate</a:t>
            </a:r>
          </a:p>
          <a:p>
            <a:pPr marL="914400" lvl="1" indent="-514350"/>
            <a:r>
              <a:rPr lang="en-US" dirty="0" smtClean="0"/>
              <a:t>We are very responsive to research grants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Get involved</a:t>
            </a:r>
            <a:r>
              <a:rPr lang="en-US" dirty="0" smtClean="0"/>
              <a:t> in curricular design efforts through industrial advisory boards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TAROT, June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45</a:t>
            </a:fld>
            <a:endParaRPr lang="en-US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Increased </a:t>
            </a:r>
            <a:r>
              <a:rPr lang="en-US" sz="2800" dirty="0" smtClean="0">
                <a:solidFill>
                  <a:schemeClr val="tx2"/>
                </a:solidFill>
              </a:rPr>
              <a:t>specialization</a:t>
            </a:r>
            <a:r>
              <a:rPr lang="en-US" sz="2800" dirty="0" smtClean="0"/>
              <a:t> in testing teams will lead to more </a:t>
            </a:r>
            <a:r>
              <a:rPr lang="en-US" sz="2800" dirty="0" smtClean="0">
                <a:solidFill>
                  <a:schemeClr val="tx2"/>
                </a:solidFill>
              </a:rPr>
              <a:t>efficient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effective</a:t>
            </a:r>
            <a:r>
              <a:rPr lang="en-US" sz="2800" dirty="0" smtClean="0"/>
              <a:t>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Testing and QA teams will have more </a:t>
            </a:r>
            <a:r>
              <a:rPr lang="en-US" sz="2800" dirty="0" smtClean="0">
                <a:solidFill>
                  <a:schemeClr val="tx2"/>
                </a:solidFill>
              </a:rPr>
              <a:t>technical expertise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Developers will have more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 about testing and </a:t>
            </a:r>
            <a:r>
              <a:rPr lang="en-US" sz="2800" dirty="0" smtClean="0">
                <a:solidFill>
                  <a:schemeClr val="tx2"/>
                </a:solidFill>
              </a:rPr>
              <a:t>motivation</a:t>
            </a:r>
            <a:r>
              <a:rPr lang="en-US" sz="2800" dirty="0" smtClean="0"/>
              <a:t> to test better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Agile processes</a:t>
            </a:r>
            <a:r>
              <a:rPr lang="en-US" sz="2800" dirty="0" smtClean="0"/>
              <a:t> puts testing first—putting </a:t>
            </a:r>
            <a:r>
              <a:rPr lang="en-US" sz="2800" dirty="0" smtClean="0">
                <a:solidFill>
                  <a:schemeClr val="tx2"/>
                </a:solidFill>
              </a:rPr>
              <a:t>pressure</a:t>
            </a:r>
            <a:r>
              <a:rPr lang="en-US" sz="2800" dirty="0" smtClean="0"/>
              <a:t> on both testers and developers to test better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Testing and </a:t>
            </a:r>
            <a:r>
              <a:rPr lang="en-US" sz="2800" dirty="0" smtClean="0">
                <a:solidFill>
                  <a:schemeClr val="tx2"/>
                </a:solidFill>
              </a:rPr>
              <a:t>security</a:t>
            </a:r>
            <a:r>
              <a:rPr lang="en-US" sz="2800" dirty="0" smtClean="0"/>
              <a:t> are starting to 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 will develop new ways to </a:t>
            </a:r>
            <a:r>
              <a:rPr lang="en-US" sz="2800" dirty="0" smtClean="0">
                <a:solidFill>
                  <a:schemeClr val="tx2"/>
                </a:solidFill>
              </a:rPr>
              <a:t>test connections </a:t>
            </a:r>
            <a:r>
              <a:rPr lang="en-US" sz="2800" dirty="0" smtClean="0"/>
              <a:t>within software-based systems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TAROT, June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© Jeff Offutt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1FA58-CEDF-44A8-8127-F035743BE5B6}" type="slidenum">
              <a:rPr lang="zh-CN" altLang="en-US" smtClean="0">
                <a:ea typeface="宋体"/>
                <a:cs typeface="宋体"/>
              </a:rPr>
              <a:pPr/>
              <a:t>47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/>
                <a:cs typeface="宋体"/>
              </a:rPr>
              <a:t>Contact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692169" y="4091151"/>
            <a:ext cx="5749159" cy="206210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Jeff Offutt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offutt@gmu.edu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http://cs.gmu.edu/~offutt/</a:t>
            </a:r>
          </a:p>
        </p:txBody>
      </p:sp>
      <p:sp>
        <p:nvSpPr>
          <p:cNvPr id="5120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TAROT, June 2010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6875" y="1680328"/>
            <a:ext cx="8350250" cy="1384300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 are in the middle of a </a:t>
            </a:r>
            <a:r>
              <a:rPr lang="en-US" sz="2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revolution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 how software is tested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Research is </a:t>
            </a:r>
            <a:r>
              <a:rPr lang="en-US" sz="2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finally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meeting practice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981075"/>
            <a:ext cx="2381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Spectacular Software Failures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TAROT, June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E8E54-11B3-46D3-8DA9-56519484B6C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9683" y="3024740"/>
            <a:ext cx="6453187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+mn-lt"/>
              </a:rPr>
              <a:t>Major </a:t>
            </a:r>
            <a:r>
              <a:rPr lang="en-US" sz="2400" b="0" kern="0" dirty="0">
                <a:solidFill>
                  <a:schemeClr val="tx2"/>
                </a:solidFill>
                <a:latin typeface="+mn-lt"/>
              </a:rPr>
              <a:t>failures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:  </a:t>
            </a:r>
            <a:r>
              <a:rPr lang="en-US" sz="2400" b="0" kern="0" dirty="0" err="1">
                <a:solidFill>
                  <a:schemeClr val="tx1"/>
                </a:solidFill>
                <a:latin typeface="+mn-lt"/>
              </a:rPr>
              <a:t>Ariane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 5 explosion, Mars Polar Lander, Intel’s Pentium FDIV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bug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683" y="3926400"/>
            <a:ext cx="6453187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Poor testing 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of safety-critical software can cost </a:t>
            </a:r>
            <a:r>
              <a:rPr lang="en-US" sz="2400" b="0" i="1" kern="0" dirty="0" smtClean="0">
                <a:solidFill>
                  <a:schemeClr val="tx1"/>
                </a:solidFill>
                <a:latin typeface="+mn-lt"/>
              </a:rPr>
              <a:t>lives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THERAC-25 radiation machine:  3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dead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300" y="4829175"/>
            <a:ext cx="246221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80" y="1487267"/>
            <a:ext cx="10668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627125" y="1280076"/>
            <a:ext cx="1681162" cy="1016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Mars Polar</a:t>
            </a:r>
            <a:br>
              <a:rPr lang="en-US" dirty="0"/>
            </a:br>
            <a:r>
              <a:rPr lang="en-US" dirty="0"/>
              <a:t>Lander crash</a:t>
            </a:r>
            <a:br>
              <a:rPr lang="en-US" dirty="0"/>
            </a:br>
            <a:r>
              <a:rPr lang="en-US" dirty="0"/>
              <a:t>site?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947036" y="4691741"/>
            <a:ext cx="2393950" cy="40005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/>
              <a:t>THERAC-25 design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6378575" y="909638"/>
            <a:ext cx="253682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Ariane</a:t>
            </a:r>
            <a:r>
              <a:rPr lang="en-US" dirty="0">
                <a:solidFill>
                  <a:srgbClr val="000000"/>
                </a:solidFill>
              </a:rPr>
              <a:t> 5: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exception-handling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bug :  forced self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destruct on maiden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flight (64-bit to 16-bit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conversion:  about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370 million $ lost)</a:t>
            </a: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8425" y="3322775"/>
            <a:ext cx="792163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2550" y="5391598"/>
            <a:ext cx="6261100" cy="954107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We need our software to be</a:t>
            </a:r>
            <a:r>
              <a:rPr lang="en-US" altLang="zh-CN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</a:t>
            </a:r>
            <a:r>
              <a:rPr lang="en-US" altLang="zh-CN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ea typeface="宋体" charset="-122"/>
              </a:rPr>
              <a:t>reliable</a:t>
            </a:r>
          </a:p>
          <a:p>
            <a:pPr algn="ctr">
              <a:defRPr/>
            </a:pPr>
            <a:r>
              <a:rPr lang="en-US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</a:rPr>
              <a:t>Testing is how we assess reliability</a:t>
            </a:r>
            <a:endParaRPr lang="en-US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宋体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9683" y="864870"/>
            <a:ext cx="6453187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+mn-lt"/>
              </a:rPr>
              <a:t>NASA’s Mars </a:t>
            </a:r>
            <a:r>
              <a:rPr lang="en-US" sz="2400" b="0" kern="0" dirty="0" err="1" smtClean="0">
                <a:solidFill>
                  <a:schemeClr val="tx2"/>
                </a:solidFill>
                <a:latin typeface="+mn-lt"/>
              </a:rPr>
              <a:t>lander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: September 1999, crashed due to a units integration fault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9683" y="2441421"/>
            <a:ext cx="6453187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+mn-lt"/>
              </a:rPr>
              <a:t>Toyota brakes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:  Dozens dead, thousands of crashes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 animBg="1"/>
      <p:bldP spid="11" grpId="0" animBg="1"/>
      <p:bldP spid="12" grpId="0"/>
      <p:bldP spid="14" grpId="0" animBg="1"/>
      <p:bldP spid="16" grpId="0" build="p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96963" y="96838"/>
            <a:ext cx="7064375" cy="1500734"/>
          </a:xfrm>
        </p:spPr>
        <p:txBody>
          <a:bodyPr/>
          <a:lstStyle/>
          <a:p>
            <a:r>
              <a:rPr lang="en-US" dirty="0" smtClean="0"/>
              <a:t>Software is a Skin that Surrounds Our Civilization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9FA3C-6624-4089-9F72-F832047C049E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1219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3" y="3179763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913" y="1755775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:\Documents and Settings\rpanesar\My Documents\My Pictures\Microsoft Clip Organizer\j041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65" y="207699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C:\Documents and Settings\rpanesar\My Documents\My Pictures\Microsoft Clip Organizer\j0433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7417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8" y="166687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4675188"/>
            <a:ext cx="1643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9175" y="5132388"/>
            <a:ext cx="16573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88" y="3286125"/>
            <a:ext cx="914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4100" y="1598613"/>
            <a:ext cx="9858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MCj0415748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4705" y="105410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MCj0290387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3513" y="4527550"/>
            <a:ext cx="1581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21508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4038600"/>
            <a:ext cx="12144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C:\Documents and Settings\rpanesar\Local Settings\Temporary Internet Files\Content.IE5\P2WWCY0O\MCj0281139000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8338" y="2590800"/>
            <a:ext cx="2125662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919950" y="6172210"/>
            <a:ext cx="1835150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800" dirty="0" smtClean="0">
                <a:latin typeface="Comic Sans MS" pitchFamily="66" charset="0"/>
              </a:rPr>
              <a:t>Quote due to Dr</a:t>
            </a:r>
            <a:r>
              <a:rPr lang="en-US" sz="800" dirty="0">
                <a:latin typeface="Comic Sans MS" pitchFamily="66" charset="0"/>
              </a:rPr>
              <a:t>. </a:t>
            </a:r>
            <a:r>
              <a:rPr lang="en-US" sz="800" dirty="0" smtClean="0">
                <a:latin typeface="Comic Sans MS" pitchFamily="66" charset="0"/>
              </a:rPr>
              <a:t>Mark Harman</a:t>
            </a:r>
            <a:endParaRPr lang="en-US" sz="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39825" y="96837"/>
            <a:ext cx="6931025" cy="1448183"/>
          </a:xfrm>
        </p:spPr>
        <p:txBody>
          <a:bodyPr/>
          <a:lstStyle/>
          <a:p>
            <a:r>
              <a:rPr lang="en-US" dirty="0" smtClean="0"/>
              <a:t>Airbus 319 Safety Critical Software Control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29839B-A3FD-4779-B83B-E4C682371DA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286468"/>
            <a:ext cx="6753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211138" y="4852988"/>
            <a:ext cx="2063750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autopilot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1138" y="5853113"/>
            <a:ext cx="5590572" cy="642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both the commander’s and the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co‑pilot’s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primary flight and navigation 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displays !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1138" y="5353050"/>
            <a:ext cx="5222875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most flight deck lighting and intercom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Northeast Blackout of 2003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TAROT, June 2010</a:t>
            </a:r>
            <a:endParaRPr lang="en-US" u="sng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BCE5F-BC8F-40C5-8407-F3B08CEE706B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7858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285750" y="2543175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Affected 10 million people in Ontario, Canada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5750" y="3543300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Affected 40 million people in 8 US states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85750" y="4543425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Financial losses of</a:t>
            </a:r>
          </a:p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$6 Billion USD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50" y="1246188"/>
            <a:ext cx="2357438" cy="1211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508 generating units and 256 power plants shut down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5750" y="5543550"/>
            <a:ext cx="6929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nb-NO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alarm system </a:t>
            </a: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the energy management system </a:t>
            </a:r>
            <a:r>
              <a:rPr lang="nb-NO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failed due to a software error</a:t>
            </a: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operators were not informed of the power overload in the system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 the 21st Century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8900" y="882650"/>
            <a:ext cx="8966200" cy="5494338"/>
          </a:xfrm>
        </p:spPr>
        <p:txBody>
          <a:bodyPr/>
          <a:lstStyle/>
          <a:p>
            <a:r>
              <a:rPr lang="en-US" sz="2800" b="0" dirty="0" smtClean="0"/>
              <a:t> More </a:t>
            </a:r>
            <a:r>
              <a:rPr lang="en-US" sz="2800" b="0" dirty="0" smtClean="0">
                <a:solidFill>
                  <a:srgbClr val="FFFF00"/>
                </a:solidFill>
              </a:rPr>
              <a:t>safety</a:t>
            </a:r>
            <a:r>
              <a:rPr lang="en-US" sz="2800" b="0" dirty="0" smtClean="0"/>
              <a:t> critical, </a:t>
            </a:r>
            <a:r>
              <a:rPr lang="en-US" sz="2800" b="0" dirty="0" smtClean="0">
                <a:solidFill>
                  <a:srgbClr val="FFFF00"/>
                </a:solidFill>
              </a:rPr>
              <a:t>real-time</a:t>
            </a:r>
            <a:r>
              <a:rPr lang="en-US" sz="2800" b="0" dirty="0" smtClean="0"/>
              <a:t> software</a:t>
            </a:r>
          </a:p>
          <a:p>
            <a:r>
              <a:rPr lang="en-US" sz="2800" b="0" dirty="0" smtClean="0">
                <a:solidFill>
                  <a:schemeClr val="tx2"/>
                </a:solidFill>
              </a:rPr>
              <a:t>Embedded</a:t>
            </a:r>
            <a:r>
              <a:rPr lang="en-US" sz="2800" b="0" dirty="0" smtClean="0"/>
              <a:t> software is ubiquitous … check your pockets</a:t>
            </a:r>
          </a:p>
          <a:p>
            <a:r>
              <a:rPr lang="en-US" sz="2800" b="0" dirty="0" smtClean="0"/>
              <a:t> </a:t>
            </a:r>
            <a:r>
              <a:rPr lang="en-US" sz="2800" b="0" dirty="0" smtClean="0">
                <a:solidFill>
                  <a:schemeClr val="tx2"/>
                </a:solidFill>
              </a:rPr>
              <a:t>Enterprise</a:t>
            </a:r>
            <a:r>
              <a:rPr lang="en-US" sz="2800" b="0" dirty="0" smtClean="0"/>
              <a:t> applications means bigger programs, more users</a:t>
            </a:r>
          </a:p>
          <a:p>
            <a:r>
              <a:rPr lang="en-US" sz="2800" b="0" dirty="0" smtClean="0"/>
              <a:t> Paradoxically, free software </a:t>
            </a:r>
            <a:r>
              <a:rPr lang="en-US" sz="2800" b="0" dirty="0" smtClean="0">
                <a:solidFill>
                  <a:schemeClr val="tx2"/>
                </a:solidFill>
              </a:rPr>
              <a:t>increases</a:t>
            </a:r>
            <a:r>
              <a:rPr lang="en-US" sz="2800" b="0" dirty="0" smtClean="0"/>
              <a:t> our expectations !</a:t>
            </a:r>
          </a:p>
          <a:p>
            <a:pPr>
              <a:lnSpc>
                <a:spcPct val="80000"/>
              </a:lnSpc>
            </a:pPr>
            <a:r>
              <a:rPr lang="en-US" sz="2800" b="0" dirty="0" smtClean="0"/>
              <a:t> </a:t>
            </a:r>
            <a:r>
              <a:rPr lang="en-US" sz="2800" b="0" dirty="0" smtClean="0">
                <a:solidFill>
                  <a:srgbClr val="FFFF00"/>
                </a:solidFill>
              </a:rPr>
              <a:t>Security</a:t>
            </a:r>
            <a:r>
              <a:rPr lang="en-US" sz="2800" b="0" dirty="0" smtClean="0"/>
              <a:t> is now all about software faults</a:t>
            </a:r>
          </a:p>
          <a:p>
            <a:pPr lvl="1"/>
            <a:r>
              <a:rPr lang="en-US" sz="2400" b="0" dirty="0" smtClean="0">
                <a:solidFill>
                  <a:schemeClr val="tx2"/>
                </a:solidFill>
              </a:rPr>
              <a:t>Secure</a:t>
            </a:r>
            <a:r>
              <a:rPr lang="en-US" sz="2400" b="0" dirty="0" smtClean="0"/>
              <a:t> software is </a:t>
            </a:r>
            <a:r>
              <a:rPr lang="en-US" sz="2400" b="0" dirty="0" smtClean="0">
                <a:solidFill>
                  <a:schemeClr val="tx2"/>
                </a:solidFill>
              </a:rPr>
              <a:t>reliable</a:t>
            </a:r>
            <a:r>
              <a:rPr lang="en-US" sz="2400" b="0" dirty="0" smtClean="0"/>
              <a:t> software</a:t>
            </a:r>
          </a:p>
          <a:p>
            <a:r>
              <a:rPr lang="en-US" sz="2800" b="0" dirty="0" smtClean="0"/>
              <a:t> The </a:t>
            </a:r>
            <a:r>
              <a:rPr lang="en-US" sz="2800" b="0" dirty="0" smtClean="0">
                <a:solidFill>
                  <a:schemeClr val="tx2"/>
                </a:solidFill>
              </a:rPr>
              <a:t>web</a:t>
            </a:r>
            <a:r>
              <a:rPr lang="en-US" sz="2800" b="0" dirty="0" smtClean="0"/>
              <a:t> offers a new deployment platform</a:t>
            </a:r>
          </a:p>
          <a:p>
            <a:pPr lvl="1"/>
            <a:r>
              <a:rPr lang="en-US" sz="2400" b="0" dirty="0" smtClean="0"/>
              <a:t>Very </a:t>
            </a:r>
            <a:r>
              <a:rPr lang="en-US" sz="2400" b="0" dirty="0" smtClean="0">
                <a:solidFill>
                  <a:schemeClr val="tx2"/>
                </a:solidFill>
              </a:rPr>
              <a:t>competitive</a:t>
            </a:r>
            <a:r>
              <a:rPr lang="en-US" sz="2400" b="0" dirty="0" smtClean="0"/>
              <a:t> and very </a:t>
            </a:r>
            <a:r>
              <a:rPr lang="en-US" sz="2400" b="0" dirty="0" smtClean="0">
                <a:solidFill>
                  <a:schemeClr val="tx2"/>
                </a:solidFill>
              </a:rPr>
              <a:t>available</a:t>
            </a:r>
            <a:r>
              <a:rPr lang="en-US" sz="2400" b="0" dirty="0" smtClean="0"/>
              <a:t> to more users</a:t>
            </a:r>
          </a:p>
          <a:p>
            <a:pPr lvl="1"/>
            <a:r>
              <a:rPr lang="en-US" sz="2400" b="0" dirty="0" smtClean="0"/>
              <a:t>Web apps are distributed</a:t>
            </a:r>
          </a:p>
          <a:p>
            <a:pPr lvl="1"/>
            <a:r>
              <a:rPr lang="en-US" sz="2400" b="0" dirty="0" smtClean="0">
                <a:solidFill>
                  <a:srgbClr val="FFFF00"/>
                </a:solidFill>
              </a:rPr>
              <a:t>Web apps</a:t>
            </a:r>
            <a:r>
              <a:rPr lang="en-US" sz="2400" b="0" dirty="0" smtClean="0"/>
              <a:t> must be highly reliable</a:t>
            </a:r>
          </a:p>
          <a:p>
            <a:endParaRPr lang="en-US" sz="1800" b="0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TAROT, June 2010</a:t>
            </a:r>
            <a:endParaRPr lang="en-US" altLang="zh-CN">
              <a:ea typeface="宋体" charset="-122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>
                <a:ea typeface="宋体" charset="-122"/>
              </a:rPr>
              <a:t>© Jeff Offutt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63EA3-3547-41C4-9CD0-000204722F52}" type="slidenum">
              <a:rPr lang="zh-CN" altLang="en-US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1563" y="6005560"/>
            <a:ext cx="6986587" cy="52387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60000"/>
                  <a:lumOff val="4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Industry desperately needs our inventions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intro">
  <a:themeElements>
    <a:clrScheme name="">
      <a:dk1>
        <a:srgbClr val="5F5F5F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66CC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5CB9E7"/>
      </a:accent6>
      <a:hlink>
        <a:srgbClr val="FF0033"/>
      </a:hlink>
      <a:folHlink>
        <a:srgbClr val="969696"/>
      </a:folHlink>
    </a:clrScheme>
    <a:fontScheme name="int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a:\intro.ppt</Template>
  <TotalTime>810</TotalTime>
  <Pages>49</Pages>
  <Words>3345</Words>
  <Application>Microsoft Office PowerPoint</Application>
  <PresentationFormat>On-screen Show (4:3)</PresentationFormat>
  <Paragraphs>672</Paragraphs>
  <Slides>47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intro</vt:lpstr>
      <vt:lpstr>Model-Driven Test Design</vt:lpstr>
      <vt:lpstr>Testing in the 21st Century</vt:lpstr>
      <vt:lpstr>OUTLINE</vt:lpstr>
      <vt:lpstr>Costly Software Failures</vt:lpstr>
      <vt:lpstr>Spectacular Software Failures</vt:lpstr>
      <vt:lpstr>Software is a Skin that Surrounds Our Civilization</vt:lpstr>
      <vt:lpstr>Airbus 319 Safety Critical Software Control</vt:lpstr>
      <vt:lpstr>Northeast Blackout of 2003</vt:lpstr>
      <vt:lpstr>Testing in the 21st Century</vt:lpstr>
      <vt:lpstr>OUTLINE</vt:lpstr>
      <vt:lpstr>Test Design in Context</vt:lpstr>
      <vt:lpstr>Types of Test Activities</vt:lpstr>
      <vt:lpstr>1. Test Design – (a) Criteria-Based</vt:lpstr>
      <vt:lpstr>1. Test Design – (b) Human-Based</vt:lpstr>
      <vt:lpstr>2. Test Automation</vt:lpstr>
      <vt:lpstr>3. Test Execution</vt:lpstr>
      <vt:lpstr>4. Test Evaluation</vt:lpstr>
      <vt:lpstr>Organizing the Team</vt:lpstr>
      <vt:lpstr>Applying Test Activities</vt:lpstr>
      <vt:lpstr>Using MDTD in Practice</vt:lpstr>
      <vt:lpstr>Model-Driven Test Design</vt:lpstr>
      <vt:lpstr>Model-Driven Test Design – Steps</vt:lpstr>
      <vt:lpstr>Model-Driven Test Design – Activities</vt:lpstr>
      <vt:lpstr>Small Illustrative Example</vt:lpstr>
      <vt:lpstr>Example (2)</vt:lpstr>
      <vt:lpstr>OUTLINE</vt:lpstr>
      <vt:lpstr>Changing Notions of Testing</vt:lpstr>
      <vt:lpstr>Old : Testing at Different Levels</vt:lpstr>
      <vt:lpstr>New : Test Coverage Criteria</vt:lpstr>
      <vt:lpstr>Source of Structures</vt:lpstr>
      <vt:lpstr>Coverage Overview</vt:lpstr>
      <vt:lpstr>White-box and Black-box Testing</vt:lpstr>
      <vt:lpstr>OUTLINE</vt:lpstr>
      <vt:lpstr>Testing Levels Based on Test Process Maturity</vt:lpstr>
      <vt:lpstr>Level 0 Thinking</vt:lpstr>
      <vt:lpstr>Level 1 Thinking</vt:lpstr>
      <vt:lpstr>Level 2 Thinking</vt:lpstr>
      <vt:lpstr>Level 3 Thinking</vt:lpstr>
      <vt:lpstr>Level 4 Thinking</vt:lpstr>
      <vt:lpstr>OUTLINE</vt:lpstr>
      <vt:lpstr>How to Improve Testing ?</vt:lpstr>
      <vt:lpstr>Four Roadblocks to Adoption</vt:lpstr>
      <vt:lpstr>Needs From Researchers</vt:lpstr>
      <vt:lpstr>Needs From Educators</vt:lpstr>
      <vt:lpstr>Changes in Practice</vt:lpstr>
      <vt:lpstr>Future of Software Testing</vt:lpstr>
      <vt:lpstr>Contact</vt:lpstr>
    </vt:vector>
  </TitlesOfParts>
  <Company>George Mason Unviersity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637: Here! Test this!</dc:title>
  <dc:subject/>
  <dc:creator>Jeff Offutt</dc:creator>
  <cp:keywords/>
  <dc:description/>
  <cp:lastModifiedBy>IT&amp;E</cp:lastModifiedBy>
  <cp:revision>220</cp:revision>
  <cp:lastPrinted>1996-04-04T10:27:56Z</cp:lastPrinted>
  <dcterms:created xsi:type="dcterms:W3CDTF">1996-06-15T03:21:08Z</dcterms:created>
  <dcterms:modified xsi:type="dcterms:W3CDTF">2010-06-22T07:12:03Z</dcterms:modified>
</cp:coreProperties>
</file>