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embeddings/Microsoft_Equation8.bin" ContentType="application/vnd.openxmlformats-officedocument.oleObject"/>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wmf" ContentType="image/x-wmf"/>
  <Override PartName="/ppt/slides/slide25.xml" ContentType="application/vnd.openxmlformats-officedocument.presentationml.slide+xml"/>
  <Override PartName="/ppt/embeddings/Microsoft_Equation2.bin" ContentType="application/vnd.openxmlformats-officedocument.oleObject"/>
  <Override PartName="/ppt/embeddings/Microsoft_Equation11.bin" ContentType="application/vnd.openxmlformats-officedocument.oleObject"/>
  <Override PartName="/ppt/embeddings/Microsoft_Equation4.bin" ContentType="application/vnd.openxmlformats-officedocument.oleObject"/>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embeddings/Microsoft_Equation10.bin" ContentType="application/vnd.openxmlformats-officedocument.oleObject"/>
  <Override PartName="/ppt/embeddings/Microsoft_Equation5.bin" ContentType="application/vnd.openxmlformats-officedocument.oleObject"/>
  <Default Extension="pict" ContentType="image/pict"/>
  <Override PartName="/ppt/embeddings/Microsoft_Equation7.bin" ContentType="application/vnd.openxmlformats-officedocument.oleObject"/>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theme/themeOverride2.xml" ContentType="application/vnd.openxmlformats-officedocument.themeOverride+xml"/>
  <Override PartName="/ppt/slides/slide27.xml" ContentType="application/vnd.openxmlformats-officedocument.presentationml.slide+xml"/>
  <Override PartName="/ppt/slideLayouts/slideLayout11.xml" ContentType="application/vnd.openxmlformats-officedocument.presentationml.slideLayout+xml"/>
  <Override PartName="/ppt/embeddings/Microsoft_Equation1.bin" ContentType="application/vnd.openxmlformats-officedocument.oleObject"/>
  <Override PartName="/docProps/core.xml" ContentType="application/vnd.openxmlformats-package.core-properties+xml"/>
  <Override PartName="/ppt/slides/slide8.xml" ContentType="application/vnd.openxmlformats-officedocument.presentationml.slide+xml"/>
  <Override PartName="/ppt/theme/themeOverride1.xml" ContentType="application/vnd.openxmlformats-officedocument.themeOverride+xml"/>
  <Override PartName="/ppt/slides/slide15.xml" ContentType="application/vnd.openxmlformats-officedocument.presentationml.slide+xml"/>
  <Override PartName="/ppt/embeddings/Microsoft_Equation9.bin" ContentType="application/vnd.openxmlformats-officedocument.oleObject"/>
  <Default Extension="bin" ContentType="application/vnd.openxmlformats-officedocument.presentationml.printerSettings"/>
  <Override PartName="/ppt/embeddings/Microsoft_Equation6.bin" ContentType="application/vnd.openxmlformats-officedocument.oleObject"/>
  <Default Extension="rels" ContentType="application/vnd.openxmlformats-package.relationships+xml"/>
  <Override PartName="/ppt/slides/slide9.xml" ContentType="application/vnd.openxmlformats-officedocument.presentationml.slide+xml"/>
  <Override PartName="/ppt/embeddings/Microsoft_Equation3.bin" ContentType="application/vnd.openxmlformats-officedocument.oleObject"/>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9"/>
  </p:notesMasterIdLst>
  <p:handoutMasterIdLst>
    <p:handoutMasterId r:id="rId30"/>
  </p:handoutMasterIdLst>
  <p:sldIdLst>
    <p:sldId id="256" r:id="rId2"/>
    <p:sldId id="258" r:id="rId3"/>
    <p:sldId id="301" r:id="rId4"/>
    <p:sldId id="302" r:id="rId5"/>
    <p:sldId id="303" r:id="rId6"/>
    <p:sldId id="306" r:id="rId7"/>
    <p:sldId id="304"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257"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1pPr>
    <a:lvl2pPr marL="457200" algn="l" defTabSz="457200"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2pPr>
    <a:lvl3pPr marL="914400" algn="l" defTabSz="457200"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3pPr>
    <a:lvl4pPr marL="1371600" algn="l" defTabSz="457200"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4pPr>
    <a:lvl5pPr marL="1828800" algn="l" defTabSz="457200"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5pPr>
    <a:lvl6pPr marL="2286000" algn="l" defTabSz="457200" rtl="0" eaLnBrk="1" latinLnBrk="0" hangingPunct="1">
      <a:defRPr kern="1200">
        <a:solidFill>
          <a:schemeClr val="tx1"/>
        </a:solidFill>
        <a:latin typeface="Arial" pitchFamily="-109" charset="0"/>
        <a:ea typeface="ＭＳ Ｐゴシック" pitchFamily="-109" charset="-128"/>
        <a:cs typeface="ＭＳ Ｐゴシック" pitchFamily="-109" charset="-128"/>
      </a:defRPr>
    </a:lvl6pPr>
    <a:lvl7pPr marL="2743200" algn="l" defTabSz="457200" rtl="0" eaLnBrk="1" latinLnBrk="0" hangingPunct="1">
      <a:defRPr kern="1200">
        <a:solidFill>
          <a:schemeClr val="tx1"/>
        </a:solidFill>
        <a:latin typeface="Arial" pitchFamily="-109" charset="0"/>
        <a:ea typeface="ＭＳ Ｐゴシック" pitchFamily="-109" charset="-128"/>
        <a:cs typeface="ＭＳ Ｐゴシック" pitchFamily="-109" charset="-128"/>
      </a:defRPr>
    </a:lvl7pPr>
    <a:lvl8pPr marL="3200400" algn="l" defTabSz="457200" rtl="0" eaLnBrk="1" latinLnBrk="0" hangingPunct="1">
      <a:defRPr kern="1200">
        <a:solidFill>
          <a:schemeClr val="tx1"/>
        </a:solidFill>
        <a:latin typeface="Arial" pitchFamily="-109" charset="0"/>
        <a:ea typeface="ＭＳ Ｐゴシック" pitchFamily="-109" charset="-128"/>
        <a:cs typeface="ＭＳ Ｐゴシック" pitchFamily="-109" charset="-128"/>
      </a:defRPr>
    </a:lvl8pPr>
    <a:lvl9pPr marL="3657600" algn="l" defTabSz="457200" rtl="0" eaLnBrk="1" latinLnBrk="0" hangingPunct="1">
      <a:defRPr kern="1200">
        <a:solidFill>
          <a:schemeClr val="tx1"/>
        </a:solidFill>
        <a:latin typeface="Arial" pitchFamily="-109" charset="0"/>
        <a:ea typeface="ＭＳ Ｐゴシック" pitchFamily="-109" charset="-128"/>
        <a:cs typeface="ＭＳ Ｐゴシック" pitchFamily="-109"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vertBarState="maximized">
    <p:restoredLeft sz="15642" autoAdjust="0"/>
    <p:restoredTop sz="94705" autoAdjust="0"/>
  </p:normalViewPr>
  <p:slideViewPr>
    <p:cSldViewPr snapToGrid="0" snapToObjects="1">
      <p:cViewPr>
        <p:scale>
          <a:sx n="100" d="100"/>
          <a:sy n="100" d="100"/>
        </p:scale>
        <p:origin x="-408" y="-4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10"/>
    </p:cViewPr>
  </p:sorter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tableStyles" Target="tableStyles.xml"/><Relationship Id="rId31" Type="http://schemas.openxmlformats.org/officeDocument/2006/relationships/printerSettings" Target="printerSettings/printerSettings1.bin"/><Relationship Id="rId34"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handoutMaster" Target="handoutMasters/handoutMaster1.xml"/><Relationship Id="rId11" Type="http://schemas.openxmlformats.org/officeDocument/2006/relationships/slide" Target="slides/slide10.xml"/><Relationship Id="rId29" Type="http://schemas.openxmlformats.org/officeDocument/2006/relationships/notesMaster" Target="notesMasters/notesMaster1.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FDE4324-EDFC-154F-9400-8659C7FD34AC}" type="datetime1">
              <a:rPr lang="en-US"/>
              <a:pPr>
                <a:defRPr/>
              </a:pPr>
              <a:t>4/2/10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3FD8D4E-2B00-3E43-936D-3917ECF22C4C}"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5C436D25-7F33-5841-BA6F-DBE83AEB682C}" type="datetime1">
              <a:rPr lang="en-US"/>
              <a:pPr>
                <a:defRPr/>
              </a:pPr>
              <a:t>4/2/10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91101D8-41FB-C743-BFB4-9CDD9AA5BCE7}"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8BD5D660-CC03-4748-B293-D7D10511E749}" type="datetime1">
              <a:rPr lang="en-US" smtClean="0"/>
              <a:pPr>
                <a:defRPr/>
              </a:pPr>
              <a:t>4/2/10</a:t>
            </a:fld>
            <a:endParaRPr lang="en-US" dirty="0"/>
          </a:p>
        </p:txBody>
      </p:sp>
      <p:sp>
        <p:nvSpPr>
          <p:cNvPr id="11" name="Footer Placeholder 16"/>
          <p:cNvSpPr>
            <a:spLocks noGrp="1"/>
          </p:cNvSpPr>
          <p:nvPr>
            <p:ph type="ftr" sz="quarter" idx="11"/>
          </p:nvPr>
        </p:nvSpPr>
        <p:spPr>
          <a:xfrm>
            <a:off x="2898775" y="6354763"/>
            <a:ext cx="3475038" cy="366712"/>
          </a:xfrm>
        </p:spPr>
        <p:txBody>
          <a:bodyPr/>
          <a:lstStyle>
            <a:lvl1pPr>
              <a:defRPr dirty="0"/>
            </a:lvl1pPr>
          </a:lstStyle>
          <a:p>
            <a:pPr>
              <a:defRPr/>
            </a:pPr>
            <a:r>
              <a:rPr lang="en-US" dirty="0" smtClean="0"/>
              <a:t>Coming up: Rigid Body Dynamics</a:t>
            </a:r>
            <a:endParaRPr lang="en-US" dirty="0"/>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8D9EF11-ED4D-AD4F-9A22-3F2D74709B0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173E18C-A457-4F87-8E52-D4419BD3E463}" type="datetime1">
              <a:rPr lang="en-US" smtClean="0"/>
              <a:pPr>
                <a:defRPr/>
              </a:pPr>
              <a:t>4/2/10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smtClean="0"/>
              <a:t>Coming up: Rigid Body Dynamics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214D4E8C-92A6-524A-B431-91FC65EA34F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3054ECB-19D4-4834-894C-551CBEAD0AEF}" type="datetime1">
              <a:rPr lang="en-US" smtClean="0"/>
              <a:pPr>
                <a:defRPr/>
              </a:pPr>
              <a:t>4/2/10</a:t>
            </a:fld>
            <a:endParaRPr lang="en-US" dirty="0"/>
          </a:p>
        </p:txBody>
      </p:sp>
      <p:sp>
        <p:nvSpPr>
          <p:cNvPr id="8" name="Footer Placeholder 4"/>
          <p:cNvSpPr>
            <a:spLocks noGrp="1"/>
          </p:cNvSpPr>
          <p:nvPr>
            <p:ph type="ftr" sz="quarter" idx="11"/>
          </p:nvPr>
        </p:nvSpPr>
        <p:spPr/>
        <p:txBody>
          <a:bodyPr/>
          <a:lstStyle>
            <a:lvl1pPr>
              <a:defRPr dirty="0"/>
            </a:lvl1pPr>
          </a:lstStyle>
          <a:p>
            <a:pPr>
              <a:defRPr/>
            </a:pPr>
            <a:r>
              <a:rPr lang="en-US" dirty="0" smtClean="0"/>
              <a:t>Coming up: Rigid Body Dynamics</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C42B516-FE97-4A40-819E-E94AAC79022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D006B73-BF53-43B9-A489-1FB7280C5A03}" type="datetime1">
              <a:rPr lang="en-US" smtClean="0"/>
              <a:pPr>
                <a:defRPr/>
              </a:pPr>
              <a:t>4/2/10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smtClean="0"/>
              <a:t>Coming up: Rigid Body Dynamics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EA966035-4743-704A-9D84-D8D2F05F73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DE06A9FC-A664-449C-B212-96A3A73B1E44}" type="datetime1">
              <a:rPr lang="en-US" smtClean="0"/>
              <a:pPr>
                <a:defRPr/>
              </a:pPr>
              <a:t>4/2/10</a:t>
            </a:fld>
            <a:endParaRPr lang="en-US" dirty="0"/>
          </a:p>
        </p:txBody>
      </p:sp>
      <p:sp>
        <p:nvSpPr>
          <p:cNvPr id="7" name="Footer Placeholder 4"/>
          <p:cNvSpPr>
            <a:spLocks noGrp="1"/>
          </p:cNvSpPr>
          <p:nvPr>
            <p:ph type="ftr" sz="quarter" idx="11"/>
          </p:nvPr>
        </p:nvSpPr>
        <p:spPr>
          <a:xfrm>
            <a:off x="2898775" y="6354763"/>
            <a:ext cx="3475038" cy="366712"/>
          </a:xfrm>
        </p:spPr>
        <p:txBody>
          <a:bodyPr/>
          <a:lstStyle>
            <a:lvl1pPr>
              <a:defRPr dirty="0"/>
            </a:lvl1pPr>
          </a:lstStyle>
          <a:p>
            <a:pPr>
              <a:defRPr/>
            </a:pPr>
            <a:r>
              <a:rPr lang="en-US" dirty="0" smtClean="0"/>
              <a:t>Coming up: Rigid Body Dynamics</a:t>
            </a:r>
            <a:endParaRPr lang="en-US" dirty="0"/>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F2C19256-EE75-EA49-AD3C-C59C11CEC21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3886ECD-5F88-4C4C-9D11-89F2538282E0}" type="datetime1">
              <a:rPr lang="en-US" smtClean="0"/>
              <a:pPr>
                <a:defRPr/>
              </a:pPr>
              <a:t>4/2/10</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smtClean="0"/>
              <a:t>Coming up: Rigid Body Dynamics</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E63C12F1-D2C3-2049-81F6-88F3FB3214F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FB4122A-F6A4-4B53-B5F0-CB00C5464AE0}" type="datetime1">
              <a:rPr lang="en-US" smtClean="0"/>
              <a:pPr>
                <a:defRPr/>
              </a:pPr>
              <a:t>4/2/10</a:t>
            </a:fld>
            <a:endParaRPr lang="en-US" dirty="0"/>
          </a:p>
        </p:txBody>
      </p:sp>
      <p:sp>
        <p:nvSpPr>
          <p:cNvPr id="8" name="Footer Placeholder 2"/>
          <p:cNvSpPr>
            <a:spLocks noGrp="1"/>
          </p:cNvSpPr>
          <p:nvPr>
            <p:ph type="ftr" sz="quarter" idx="11"/>
          </p:nvPr>
        </p:nvSpPr>
        <p:spPr/>
        <p:txBody>
          <a:bodyPr/>
          <a:lstStyle>
            <a:lvl1pPr>
              <a:defRPr/>
            </a:lvl1pPr>
          </a:lstStyle>
          <a:p>
            <a:pPr>
              <a:defRPr/>
            </a:pPr>
            <a:r>
              <a:rPr lang="en-US" dirty="0" smtClean="0"/>
              <a:t>Coming up: Rigid Body Dynamics</a:t>
            </a: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DDAD544F-D121-F44D-9DFA-D2BB36931F2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F6D3C671-BDF6-4B57-960A-D1DF0A94AA09}" type="datetime1">
              <a:rPr lang="en-US" smtClean="0"/>
              <a:pPr>
                <a:defRPr/>
              </a:pPr>
              <a:t>4/2/10</a:t>
            </a:fld>
            <a:endParaRPr lang="en-US" dirty="0"/>
          </a:p>
        </p:txBody>
      </p:sp>
      <p:sp>
        <p:nvSpPr>
          <p:cNvPr id="5" name="Footer Placeholder 3"/>
          <p:cNvSpPr>
            <a:spLocks noGrp="1"/>
          </p:cNvSpPr>
          <p:nvPr>
            <p:ph type="ftr" sz="quarter" idx="11"/>
          </p:nvPr>
        </p:nvSpPr>
        <p:spPr/>
        <p:txBody>
          <a:bodyPr/>
          <a:lstStyle>
            <a:lvl1pPr>
              <a:defRPr dirty="0"/>
            </a:lvl1pPr>
          </a:lstStyle>
          <a:p>
            <a:pPr>
              <a:defRPr/>
            </a:pPr>
            <a:r>
              <a:rPr lang="en-US" dirty="0" smtClean="0"/>
              <a:t>Coming up: Rigid Body Dynamics</a:t>
            </a: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CA43DE7D-1B20-674A-9BC9-8DD6A744F43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p:txBody>
          <a:bodyPr/>
          <a:lstStyle>
            <a:lvl1pPr>
              <a:defRPr/>
            </a:lvl1pPr>
          </a:lstStyle>
          <a:p>
            <a:pPr>
              <a:defRPr/>
            </a:pPr>
            <a:fld id="{6281E41A-0E67-4DC7-A0C9-3273BFC167C9}" type="datetime1">
              <a:rPr lang="en-US" smtClean="0"/>
              <a:pPr>
                <a:defRPr/>
              </a:pPr>
              <a:t>4/2/10</a:t>
            </a:fld>
            <a:endParaRPr lang="en-US" dirty="0"/>
          </a:p>
        </p:txBody>
      </p:sp>
      <p:sp>
        <p:nvSpPr>
          <p:cNvPr id="5" name="Footer Placeholder 2"/>
          <p:cNvSpPr>
            <a:spLocks noGrp="1"/>
          </p:cNvSpPr>
          <p:nvPr>
            <p:ph type="ftr" sz="quarter" idx="11"/>
          </p:nvPr>
        </p:nvSpPr>
        <p:spPr/>
        <p:txBody>
          <a:bodyPr/>
          <a:lstStyle>
            <a:lvl1pPr>
              <a:defRPr dirty="0"/>
            </a:lvl1pPr>
          </a:lstStyle>
          <a:p>
            <a:pPr>
              <a:defRPr/>
            </a:pPr>
            <a:r>
              <a:rPr lang="en-US" dirty="0" smtClean="0"/>
              <a:t>Coming up: Rigid Body Dynamics</a:t>
            </a:r>
            <a:endParaRPr lang="en-US" dirty="0"/>
          </a:p>
        </p:txBody>
      </p:sp>
      <p:sp>
        <p:nvSpPr>
          <p:cNvPr id="6" name="Slide Number Placeholder 3"/>
          <p:cNvSpPr>
            <a:spLocks noGrp="1"/>
          </p:cNvSpPr>
          <p:nvPr>
            <p:ph type="sldNum" sz="quarter" idx="12"/>
          </p:nvPr>
        </p:nvSpPr>
        <p:spPr/>
        <p:txBody>
          <a:bodyPr/>
          <a:lstStyle>
            <a:lvl1pPr>
              <a:defRPr/>
            </a:lvl1pPr>
          </a:lstStyle>
          <a:p>
            <a:pPr>
              <a:defRPr/>
            </a:pPr>
            <a:fld id="{7DAA8D85-2521-9347-89BA-BDA31860EF9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9DE8B9C9-DF35-43F7-A490-95A2D4DB0D44}" type="datetime1">
              <a:rPr lang="en-US" smtClean="0"/>
              <a:pPr>
                <a:defRPr/>
              </a:pPr>
              <a:t>4/2/10</a:t>
            </a:fld>
            <a:endParaRPr lang="en-US" dirty="0"/>
          </a:p>
        </p:txBody>
      </p:sp>
      <p:sp>
        <p:nvSpPr>
          <p:cNvPr id="9" name="Footer Placeholder 5"/>
          <p:cNvSpPr>
            <a:spLocks noGrp="1"/>
          </p:cNvSpPr>
          <p:nvPr>
            <p:ph type="ftr" sz="quarter" idx="11"/>
          </p:nvPr>
        </p:nvSpPr>
        <p:spPr/>
        <p:txBody>
          <a:bodyPr/>
          <a:lstStyle>
            <a:lvl1pPr>
              <a:defRPr dirty="0"/>
            </a:lvl1pPr>
          </a:lstStyle>
          <a:p>
            <a:pPr>
              <a:defRPr/>
            </a:pPr>
            <a:r>
              <a:rPr lang="en-US" dirty="0" smtClean="0"/>
              <a:t>Coming up: Rigid Body Dynamics</a:t>
            </a: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3D06F7E0-2474-574B-A265-89D0019829A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B5154CC0-0643-4DC0-8A7C-DC7C2205DB6D}" type="datetime1">
              <a:rPr lang="en-US" smtClean="0"/>
              <a:pPr>
                <a:defRPr/>
              </a:pPr>
              <a:t>4/2/10</a:t>
            </a:fld>
            <a:endParaRPr lang="en-US" dirty="0"/>
          </a:p>
        </p:txBody>
      </p:sp>
      <p:sp>
        <p:nvSpPr>
          <p:cNvPr id="9" name="Footer Placeholder 5"/>
          <p:cNvSpPr>
            <a:spLocks noGrp="1"/>
          </p:cNvSpPr>
          <p:nvPr>
            <p:ph type="ftr" sz="quarter" idx="11"/>
          </p:nvPr>
        </p:nvSpPr>
        <p:spPr/>
        <p:txBody>
          <a:bodyPr/>
          <a:lstStyle>
            <a:lvl1pPr>
              <a:defRPr dirty="0"/>
            </a:lvl1pPr>
          </a:lstStyle>
          <a:p>
            <a:pPr>
              <a:defRPr/>
            </a:pPr>
            <a:r>
              <a:rPr lang="en-US" dirty="0" smtClean="0"/>
              <a:t>Coming up: Rigid Body Dynamics</a:t>
            </a:r>
            <a:endParaRPr lang="en-US" dirty="0"/>
          </a:p>
        </p:txBody>
      </p:sp>
      <p:sp>
        <p:nvSpPr>
          <p:cNvPr id="10" name="Slide Number Placeholder 6"/>
          <p:cNvSpPr>
            <a:spLocks noGrp="1"/>
          </p:cNvSpPr>
          <p:nvPr>
            <p:ph type="sldNum" sz="quarter" idx="12"/>
          </p:nvPr>
        </p:nvSpPr>
        <p:spPr/>
        <p:txBody>
          <a:bodyPr/>
          <a:lstStyle>
            <a:lvl1pPr>
              <a:defRPr/>
            </a:lvl1pPr>
          </a:lstStyle>
          <a:p>
            <a:pPr>
              <a:defRPr/>
            </a:pPr>
            <a:fld id="{AFD23D7D-2BEE-014B-98CB-D99416D468B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ea typeface="+mn-ea"/>
                <a:cs typeface="+mn-cs"/>
              </a:defRPr>
            </a:lvl1pPr>
          </a:lstStyle>
          <a:p>
            <a:pPr>
              <a:defRPr/>
            </a:pPr>
            <a:fld id="{5203AB38-2A5C-459B-937C-09B20FEF0DBD}" type="datetime1">
              <a:rPr lang="en-US" smtClean="0"/>
              <a:pPr>
                <a:defRPr/>
              </a:pPr>
              <a:t>4/2/10</a:t>
            </a:fld>
            <a:endParaRPr lang="en-US" dirty="0"/>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dirty="0">
                <a:solidFill>
                  <a:schemeClr val="tx2"/>
                </a:solidFill>
                <a:latin typeface="+mn-lt"/>
                <a:ea typeface="+mn-ea"/>
                <a:cs typeface="+mn-cs"/>
              </a:defRPr>
            </a:lvl1pPr>
          </a:lstStyle>
          <a:p>
            <a:pPr>
              <a:defRPr/>
            </a:pPr>
            <a:r>
              <a:rPr lang="en-US" dirty="0" smtClean="0"/>
              <a:t>Coming up: Rigid Body Dynamics</a:t>
            </a:r>
            <a:endParaRPr lang="en-US" dirty="0"/>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ea typeface="+mn-ea"/>
                <a:cs typeface="+mn-cs"/>
              </a:defRPr>
            </a:lvl1pPr>
          </a:lstStyle>
          <a:p>
            <a:pPr>
              <a:defRPr/>
            </a:pPr>
            <a:fld id="{C2EEEFFF-9146-7744-ABA3-8AD4C4F97B2A}" type="slidenum">
              <a:rPr lang="en-US"/>
              <a:pPr>
                <a:defRPr/>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698" r:id="rId4"/>
    <p:sldLayoutId id="2147483699" r:id="rId5"/>
    <p:sldLayoutId id="2147483703" r:id="rId6"/>
    <p:sldLayoutId id="2147483704" r:id="rId7"/>
    <p:sldLayoutId id="2147483705" r:id="rId8"/>
    <p:sldLayoutId id="2147483706" r:id="rId9"/>
    <p:sldLayoutId id="2147483700" r:id="rId10"/>
    <p:sldLayoutId id="2147483707" r:id="rId11"/>
  </p:sldLayoutIdLst>
  <p:hf sldNum="0" hdr="0" ftr="0" dt="0"/>
  <p:txStyles>
    <p:titleStyle>
      <a:lvl1pPr algn="l" rtl="0" eaLnBrk="0" fontAlgn="base" hangingPunct="0">
        <a:spcBef>
          <a:spcPct val="0"/>
        </a:spcBef>
        <a:spcAft>
          <a:spcPct val="0"/>
        </a:spcAft>
        <a:defRPr sz="3200" kern="1200">
          <a:solidFill>
            <a:schemeClr val="tx2"/>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3200">
          <a:solidFill>
            <a:schemeClr val="tx2"/>
          </a:solidFill>
          <a:latin typeface="Bookman Old Style"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3200">
          <a:solidFill>
            <a:schemeClr val="tx2"/>
          </a:solidFill>
          <a:latin typeface="Bookman Old Style"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3200">
          <a:solidFill>
            <a:schemeClr val="tx2"/>
          </a:solidFill>
          <a:latin typeface="Bookman Old Style"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3200">
          <a:solidFill>
            <a:schemeClr val="tx2"/>
          </a:solidFill>
          <a:latin typeface="Bookman Old Style" pitchFamily="-109" charset="0"/>
          <a:ea typeface="ＭＳ Ｐゴシック" pitchFamily="-109" charset="-128"/>
          <a:cs typeface="ＭＳ Ｐゴシック" pitchFamily="-109" charset="-128"/>
        </a:defRPr>
      </a:lvl5pPr>
      <a:lvl6pPr marL="457200" algn="l" rtl="0" fontAlgn="base">
        <a:spcBef>
          <a:spcPct val="0"/>
        </a:spcBef>
        <a:spcAft>
          <a:spcPct val="0"/>
        </a:spcAft>
        <a:defRPr sz="3200">
          <a:solidFill>
            <a:schemeClr val="tx2"/>
          </a:solidFill>
          <a:latin typeface="Bookman Old Style" pitchFamily="-109" charset="0"/>
          <a:ea typeface="ＭＳ Ｐゴシック" pitchFamily="-109" charset="-128"/>
          <a:cs typeface="ＭＳ Ｐゴシック" pitchFamily="-109" charset="-128"/>
        </a:defRPr>
      </a:lvl6pPr>
      <a:lvl7pPr marL="914400" algn="l" rtl="0" fontAlgn="base">
        <a:spcBef>
          <a:spcPct val="0"/>
        </a:spcBef>
        <a:spcAft>
          <a:spcPct val="0"/>
        </a:spcAft>
        <a:defRPr sz="3200">
          <a:solidFill>
            <a:schemeClr val="tx2"/>
          </a:solidFill>
          <a:latin typeface="Bookman Old Style" pitchFamily="-109" charset="0"/>
          <a:ea typeface="ＭＳ Ｐゴシック" pitchFamily="-109" charset="-128"/>
          <a:cs typeface="ＭＳ Ｐゴシック" pitchFamily="-109" charset="-128"/>
        </a:defRPr>
      </a:lvl7pPr>
      <a:lvl8pPr marL="1371600" algn="l" rtl="0" fontAlgn="base">
        <a:spcBef>
          <a:spcPct val="0"/>
        </a:spcBef>
        <a:spcAft>
          <a:spcPct val="0"/>
        </a:spcAft>
        <a:defRPr sz="3200">
          <a:solidFill>
            <a:schemeClr val="tx2"/>
          </a:solidFill>
          <a:latin typeface="Bookman Old Style" pitchFamily="-109" charset="0"/>
          <a:ea typeface="ＭＳ Ｐゴシック" pitchFamily="-109" charset="-128"/>
          <a:cs typeface="ＭＳ Ｐゴシック" pitchFamily="-109" charset="-128"/>
        </a:defRPr>
      </a:lvl8pPr>
      <a:lvl9pPr marL="1828800" algn="l" rtl="0" fontAlgn="base">
        <a:spcBef>
          <a:spcPct val="0"/>
        </a:spcBef>
        <a:spcAft>
          <a:spcPct val="0"/>
        </a:spcAft>
        <a:defRPr sz="3200">
          <a:solidFill>
            <a:schemeClr val="tx2"/>
          </a:solidFill>
          <a:latin typeface="Bookman Old Style" pitchFamily="-109" charset="0"/>
          <a:ea typeface="ＭＳ Ｐゴシック" pitchFamily="-109" charset="-128"/>
          <a:cs typeface="ＭＳ Ｐゴシック" pitchFamily="-109"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09" charset="2"/>
        <a:buChar char=""/>
        <a:defRPr sz="2600" kern="1200">
          <a:solidFill>
            <a:schemeClr val="tx1"/>
          </a:solidFill>
          <a:latin typeface="+mn-lt"/>
          <a:ea typeface="ＭＳ Ｐゴシック" pitchFamily="-109" charset="-128"/>
          <a:cs typeface="ＭＳ Ｐゴシック" pitchFamily="-109" charset="-128"/>
        </a:defRPr>
      </a:lvl1pPr>
      <a:lvl2pPr marL="547688" indent="-273050" algn="l" rtl="0" eaLnBrk="0" fontAlgn="base" hangingPunct="0">
        <a:spcBef>
          <a:spcPts val="500"/>
        </a:spcBef>
        <a:spcAft>
          <a:spcPct val="0"/>
        </a:spcAft>
        <a:buClr>
          <a:schemeClr val="accent2"/>
        </a:buClr>
        <a:buSzPct val="76000"/>
        <a:buFont typeface="Wingdings 3" pitchFamily="-109" charset="2"/>
        <a:buChar char=""/>
        <a:defRPr sz="2300" kern="1200">
          <a:solidFill>
            <a:schemeClr val="tx2"/>
          </a:solidFill>
          <a:latin typeface="+mn-lt"/>
          <a:ea typeface="ＭＳ Ｐゴシック" pitchFamily="-109" charset="-128"/>
          <a:cs typeface="+mn-cs"/>
        </a:defRPr>
      </a:lvl2pPr>
      <a:lvl3pPr marL="822325" indent="-228600" algn="l" rtl="0" eaLnBrk="0" fontAlgn="base" hangingPunct="0">
        <a:spcBef>
          <a:spcPts val="500"/>
        </a:spcBef>
        <a:spcAft>
          <a:spcPct val="0"/>
        </a:spcAft>
        <a:buClr>
          <a:srgbClr val="BCBCBC"/>
        </a:buClr>
        <a:buSzPct val="76000"/>
        <a:buFont typeface="Wingdings 3" pitchFamily="-109" charset="2"/>
        <a:buChar char=""/>
        <a:defRPr sz="2000" kern="1200">
          <a:solidFill>
            <a:schemeClr val="tx1"/>
          </a:solidFill>
          <a:latin typeface="+mn-lt"/>
          <a:ea typeface="ＭＳ Ｐゴシック" pitchFamily="-109" charset="-128"/>
          <a:cs typeface="+mn-cs"/>
        </a:defRPr>
      </a:lvl3pPr>
      <a:lvl4pPr marL="1096963" indent="-228600" algn="l" rtl="0" eaLnBrk="0" fontAlgn="base" hangingPunct="0">
        <a:spcBef>
          <a:spcPts val="400"/>
        </a:spcBef>
        <a:spcAft>
          <a:spcPct val="0"/>
        </a:spcAft>
        <a:buClr>
          <a:srgbClr val="8BA2B4"/>
        </a:buClr>
        <a:buSzPct val="70000"/>
        <a:buFont typeface="Wingdings" pitchFamily="-109" charset="2"/>
        <a:buChar char=""/>
        <a:defRPr kern="1200">
          <a:solidFill>
            <a:schemeClr val="tx1"/>
          </a:solidFill>
          <a:latin typeface="+mn-lt"/>
          <a:ea typeface="ＭＳ Ｐゴシック" pitchFamily="-109" charset="-128"/>
          <a:cs typeface="+mn-cs"/>
        </a:defRPr>
      </a:lvl4pPr>
      <a:lvl5pPr marL="1371600" indent="-228600" algn="l" rtl="0" eaLnBrk="0" fontAlgn="base" hangingPunct="0">
        <a:spcBef>
          <a:spcPts val="300"/>
        </a:spcBef>
        <a:spcAft>
          <a:spcPct val="0"/>
        </a:spcAft>
        <a:buClr>
          <a:schemeClr val="accent2"/>
        </a:buClr>
        <a:buSzPct val="70000"/>
        <a:buFont typeface="Wingdings" pitchFamily="-109" charset="2"/>
        <a:buChar char=""/>
        <a:defRPr sz="1600" kern="1200">
          <a:solidFill>
            <a:schemeClr val="tx1"/>
          </a:solidFill>
          <a:latin typeface="+mn-lt"/>
          <a:ea typeface="ＭＳ Ｐゴシック" pitchFamily="-109" charset="-128"/>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oleObject" Target="../embeddings/Microsoft_Equation2.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image" Target="../media/image6.png"/><Relationship Id="rId5"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4" Type="http://schemas.openxmlformats.org/officeDocument/2006/relationships/image" Target="../media/image11.png"/><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image" Target="../media/image9.png"/><Relationship Id="rId5" Type="http://schemas.openxmlformats.org/officeDocument/2006/relationships/oleObject" Target="../embeddings/Microsoft_Equation3.bin"/></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8" Type="http://schemas.openxmlformats.org/officeDocument/2006/relationships/oleObject" Target="../embeddings/Microsoft_Equation5.bin"/><Relationship Id="rId4" Type="http://schemas.openxmlformats.org/officeDocument/2006/relationships/image" Target="../media/image9.png"/><Relationship Id="rId5" Type="http://schemas.openxmlformats.org/officeDocument/2006/relationships/image" Target="../media/image17.png"/><Relationship Id="rId7" Type="http://schemas.openxmlformats.org/officeDocument/2006/relationships/oleObject" Target="../embeddings/Microsoft_Equation4.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image" Target="../media/image15.png"/><Relationship Id="rId6" Type="http://schemas.openxmlformats.org/officeDocument/2006/relationships/image" Target="../media/image18.png"/></Relationships>
</file>

<file path=ppt/slides/_rels/slide17.xml.rels><?xml version="1.0" encoding="UTF-8" standalone="yes"?>
<Relationships xmlns="http://schemas.openxmlformats.org/package/2006/relationships"><Relationship Id="rId6" Type="http://schemas.openxmlformats.org/officeDocument/2006/relationships/image" Target="../media/image19.png"/><Relationship Id="rId4" Type="http://schemas.openxmlformats.org/officeDocument/2006/relationships/oleObject" Target="../embeddings/Microsoft_Equation6.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image" Target="../media/image18.png"/><Relationship Id="rId5" Type="http://schemas.openxmlformats.org/officeDocument/2006/relationships/oleObject" Target="../embeddings/Microsoft_Equation7.bin"/></Relationships>
</file>

<file path=ppt/slides/_rels/slide18.xml.rels><?xml version="1.0" encoding="UTF-8" standalone="yes"?>
<Relationships xmlns="http://schemas.openxmlformats.org/package/2006/relationships"><Relationship Id="rId4" Type="http://schemas.openxmlformats.org/officeDocument/2006/relationships/oleObject" Target="../embeddings/Microsoft_Equation9.bin"/><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Microsoft_Equation8.bin"/></Relationships>
</file>

<file path=ppt/slides/_rels/slide19.xml.rels><?xml version="1.0" encoding="UTF-8" standalone="yes"?>
<Relationships xmlns="http://schemas.openxmlformats.org/package/2006/relationships"><Relationship Id="rId4" Type="http://schemas.openxmlformats.org/officeDocument/2006/relationships/image" Target="../media/image19.png"/><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Microsoft_Equation10.bin"/><Relationship Id="rId5"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Microsoft_Equation11.bin"/><Relationship Id="rId1" Type="http://schemas.openxmlformats.org/officeDocument/2006/relationships/vmlDrawing" Target="../drawings/vmlDrawing8.v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4" Type="http://schemas.openxmlformats.org/officeDocument/2006/relationships/hyperlink" Target="http://en.wikipedia.org/wiki/Aircraft_principal_axes" TargetMode="External"/><Relationship Id="rId1" Type="http://schemas.openxmlformats.org/officeDocument/2006/relationships/slideLayout" Target="../slideLayouts/slideLayout2.xml"/><Relationship Id="rId2" Type="http://schemas.openxmlformats.org/officeDocument/2006/relationships/hyperlink" Target="http://chrishecker.com/Rigid_Body_Dynamics" TargetMode="External"/><Relationship Id="rId3" Type="http://schemas.openxmlformats.org/officeDocument/2006/relationships/hyperlink" Target="http://en.wikipedia.org/wiki/Euler_method" TargetMode="External"/><Relationship Id="rId5" Type="http://schemas.openxmlformats.org/officeDocument/2006/relationships/hyperlink" Target="http://www.gamedev.net/community/forums/topic.asp?topic_id=5700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image" Target="../media/image4.png"/><Relationship Id="rId1" Type="http://schemas.openxmlformats.org/officeDocument/2006/relationships/video" Target="file://localhost/Users/dfleck/gimbal.gif" TargetMode="Externa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Microsoft_Equation1.bin"/><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3"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dirty="0" smtClean="0"/>
              <a:t>Game Physics – Part IV</a:t>
            </a:r>
            <a:br>
              <a:rPr lang="en-US" dirty="0" smtClean="0"/>
            </a:br>
            <a:r>
              <a:rPr lang="en-US" dirty="0" smtClean="0"/>
              <a:t>Moving to 3D</a:t>
            </a:r>
            <a:br>
              <a:rPr lang="en-US" dirty="0" smtClean="0"/>
            </a:br>
            <a:endParaRPr lang="en-US" dirty="0" smtClean="0"/>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en-US" dirty="0" smtClean="0"/>
              <a:t>Dan Fleck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Angular Velocity</a:t>
            </a:r>
            <a:endParaRPr lang="en-US" dirty="0"/>
          </a:p>
        </p:txBody>
      </p:sp>
      <p:sp>
        <p:nvSpPr>
          <p:cNvPr id="3" name="Content Placeholder 2"/>
          <p:cNvSpPr>
            <a:spLocks noGrp="1"/>
          </p:cNvSpPr>
          <p:nvPr>
            <p:ph sz="quarter" idx="1"/>
          </p:nvPr>
        </p:nvSpPr>
        <p:spPr/>
        <p:txBody>
          <a:bodyPr/>
          <a:lstStyle/>
          <a:p>
            <a:r>
              <a:rPr lang="en-US" dirty="0" smtClean="0"/>
              <a:t>To compute the angular velocity of the a point “r”.</a:t>
            </a:r>
          </a:p>
          <a:p>
            <a:r>
              <a:rPr lang="en-US" dirty="0" smtClean="0"/>
              <a:t>We can treat r as rotating in 2D because it’s in a single plain. Thus, the speed of rotation is:</a:t>
            </a:r>
          </a:p>
          <a:p>
            <a:endParaRPr lang="en-US" dirty="0" smtClean="0"/>
          </a:p>
          <a:p>
            <a:r>
              <a:rPr lang="en-US" dirty="0" smtClean="0"/>
              <a:t>The direction of the velocity must</a:t>
            </a:r>
            <a:br>
              <a:rPr lang="en-US" dirty="0" smtClean="0"/>
            </a:br>
            <a:r>
              <a:rPr lang="en-US" dirty="0" smtClean="0"/>
              <a:t>be perpendicular to both r and n </a:t>
            </a:r>
            <a:br>
              <a:rPr lang="en-US" dirty="0" smtClean="0"/>
            </a:br>
            <a:r>
              <a:rPr lang="en-US" dirty="0" smtClean="0"/>
              <a:t>(n is the axis pointing into the screen)</a:t>
            </a:r>
            <a:br>
              <a:rPr lang="en-US" dirty="0" smtClean="0"/>
            </a:br>
            <a:endParaRPr lang="en-US" dirty="0" smtClean="0"/>
          </a:p>
          <a:p>
            <a:r>
              <a:rPr lang="en-US" dirty="0" smtClean="0"/>
              <a:t>What gives something perpendicular</a:t>
            </a:r>
            <a:br>
              <a:rPr lang="en-US" dirty="0" smtClean="0"/>
            </a:br>
            <a:r>
              <a:rPr lang="en-US" dirty="0" smtClean="0"/>
              <a:t>to two vectors? cross product!</a:t>
            </a:r>
          </a:p>
          <a:p>
            <a:endParaRPr lang="en-US" dirty="0" smtClean="0"/>
          </a:p>
          <a:p>
            <a:pPr>
              <a:buNone/>
            </a:pPr>
            <a:r>
              <a:rPr lang="en-US" dirty="0" smtClean="0"/>
              <a:t> </a:t>
            </a:r>
          </a:p>
          <a:p>
            <a:endParaRPr lang="en-US" dirty="0"/>
          </a:p>
        </p:txBody>
      </p:sp>
      <p:pic>
        <p:nvPicPr>
          <p:cNvPr id="4" name="Picture 3"/>
          <p:cNvPicPr>
            <a:picLocks noChangeAspect="1"/>
          </p:cNvPicPr>
          <p:nvPr/>
        </p:nvPicPr>
        <p:blipFill>
          <a:blip r:embed="rId3"/>
          <a:stretch>
            <a:fillRect/>
          </a:stretch>
        </p:blipFill>
        <p:spPr>
          <a:xfrm>
            <a:off x="5809763" y="3390900"/>
            <a:ext cx="3350112" cy="3467100"/>
          </a:xfrm>
          <a:prstGeom prst="rect">
            <a:avLst/>
          </a:prstGeom>
        </p:spPr>
      </p:pic>
      <p:graphicFrame>
        <p:nvGraphicFramePr>
          <p:cNvPr id="5" name="Object 4"/>
          <p:cNvGraphicFramePr>
            <a:graphicFrameLocks noChangeAspect="1"/>
          </p:cNvGraphicFramePr>
          <p:nvPr/>
        </p:nvGraphicFramePr>
        <p:xfrm>
          <a:off x="5699125" y="2238375"/>
          <a:ext cx="904875" cy="431800"/>
        </p:xfrm>
        <a:graphic>
          <a:graphicData uri="http://schemas.openxmlformats.org/presentationml/2006/ole">
            <p:oleObj spid="_x0000_s106498" name="Equation" r:id="rId4" imgW="190500" imgH="165100" progId="Equation.3">
              <p:embed/>
            </p:oleObj>
          </a:graphicData>
        </a:graphic>
      </p:graphicFrame>
      <p:pic>
        <p:nvPicPr>
          <p:cNvPr id="6" name="Picture 5"/>
          <p:cNvPicPr>
            <a:picLocks noChangeAspect="1"/>
          </p:cNvPicPr>
          <p:nvPr/>
        </p:nvPicPr>
        <p:blipFill>
          <a:blip r:embed="rId5"/>
          <a:stretch>
            <a:fillRect/>
          </a:stretch>
        </p:blipFill>
        <p:spPr>
          <a:xfrm>
            <a:off x="1257788" y="5547360"/>
            <a:ext cx="3282462" cy="609600"/>
          </a:xfrm>
          <a:prstGeom prst="rect">
            <a:avLst/>
          </a:prstGeom>
        </p:spPr>
      </p:pic>
      <p:sp>
        <p:nvSpPr>
          <p:cNvPr id="7" name="progressShape"/>
          <p:cNvSpPr/>
          <p:nvPr/>
        </p:nvSpPr>
        <p:spPr>
          <a:xfrm>
            <a:off x="6604000" y="6667500"/>
            <a:ext cx="940740"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progressShape2"/>
          <p:cNvSpPr/>
          <p:nvPr/>
        </p:nvSpPr>
        <p:spPr>
          <a:xfrm>
            <a:off x="7544741" y="6667500"/>
            <a:ext cx="1599259"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Angular Velocity</a:t>
            </a:r>
            <a:endParaRPr lang="en-US" dirty="0"/>
          </a:p>
        </p:txBody>
      </p:sp>
      <p:sp>
        <p:nvSpPr>
          <p:cNvPr id="3" name="Content Placeholder 2"/>
          <p:cNvSpPr>
            <a:spLocks noGrp="1"/>
          </p:cNvSpPr>
          <p:nvPr>
            <p:ph sz="quarter" idx="1"/>
          </p:nvPr>
        </p:nvSpPr>
        <p:spPr/>
        <p:txBody>
          <a:bodyPr/>
          <a:lstStyle/>
          <a:p>
            <a:r>
              <a:rPr lang="en-US" dirty="0" smtClean="0"/>
              <a:t>So in 2D the angular velocity was given by the dot product</a:t>
            </a:r>
          </a:p>
          <a:p>
            <a:r>
              <a:rPr lang="en-US" dirty="0" smtClean="0"/>
              <a:t>In 3D the angular velocity is given by the cross product of</a:t>
            </a:r>
            <a:br>
              <a:rPr lang="en-US" dirty="0" smtClean="0"/>
            </a:br>
            <a:r>
              <a:rPr lang="en-US" dirty="0" smtClean="0"/>
              <a:t/>
            </a:r>
            <a:br>
              <a:rPr lang="en-US" dirty="0" smtClean="0"/>
            </a:br>
            <a:endParaRPr lang="en-US" dirty="0" smtClean="0"/>
          </a:p>
          <a:p>
            <a:r>
              <a:rPr lang="en-US" dirty="0" smtClean="0"/>
              <a:t>Note: this equation is an instantaneous equation. It assumes r is constant which is only true for an instant because the axis of rotation changes</a:t>
            </a:r>
            <a:br>
              <a:rPr lang="en-US" dirty="0" smtClean="0"/>
            </a:br>
            <a:endParaRPr lang="en-US" dirty="0" smtClean="0"/>
          </a:p>
          <a:p>
            <a:r>
              <a:rPr lang="en-US" dirty="0" smtClean="0"/>
              <a:t>This equation shows the angular velocity (ω) differentiating a vector (r) to get the slope (or small change) in r</a:t>
            </a:r>
            <a:endParaRPr lang="en-US" dirty="0"/>
          </a:p>
        </p:txBody>
      </p:sp>
      <p:pic>
        <p:nvPicPr>
          <p:cNvPr id="4" name="Picture 3"/>
          <p:cNvPicPr>
            <a:picLocks noChangeAspect="1"/>
          </p:cNvPicPr>
          <p:nvPr/>
        </p:nvPicPr>
        <p:blipFill>
          <a:blip r:embed="rId2"/>
          <a:stretch>
            <a:fillRect/>
          </a:stretch>
        </p:blipFill>
        <p:spPr>
          <a:xfrm>
            <a:off x="2817202" y="2622548"/>
            <a:ext cx="3453424" cy="641351"/>
          </a:xfrm>
          <a:prstGeom prst="rect">
            <a:avLst/>
          </a:prstGeom>
        </p:spPr>
      </p:pic>
      <p:sp>
        <p:nvSpPr>
          <p:cNvPr id="5" name="progressShape"/>
          <p:cNvSpPr/>
          <p:nvPr/>
        </p:nvSpPr>
        <p:spPr>
          <a:xfrm>
            <a:off x="6604000" y="6667500"/>
            <a:ext cx="1034814"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rogressShape2"/>
          <p:cNvSpPr/>
          <p:nvPr/>
        </p:nvSpPr>
        <p:spPr>
          <a:xfrm>
            <a:off x="7638815" y="6667500"/>
            <a:ext cx="1505185"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Angular Velocity</a:t>
            </a:r>
            <a:endParaRPr lang="en-US" dirty="0"/>
          </a:p>
        </p:txBody>
      </p:sp>
      <p:sp>
        <p:nvSpPr>
          <p:cNvPr id="3" name="Content Placeholder 2"/>
          <p:cNvSpPr>
            <a:spLocks noGrp="1"/>
          </p:cNvSpPr>
          <p:nvPr>
            <p:ph sz="quarter" idx="1"/>
          </p:nvPr>
        </p:nvSpPr>
        <p:spPr/>
        <p:txBody>
          <a:bodyPr/>
          <a:lstStyle/>
          <a:p>
            <a:r>
              <a:rPr lang="en-US" dirty="0" smtClean="0"/>
              <a:t>So, to “differentiate” the orientation matrix to find the change in orientation we need to differentiate the columns of the matrix (which are the orthogonal unit vectors of the axis in the oriented frame</a:t>
            </a:r>
            <a:r>
              <a:rPr lang="en-US" dirty="0" smtClean="0"/>
              <a:t>)</a:t>
            </a:r>
          </a:p>
          <a:p>
            <a:r>
              <a:rPr lang="en-US" dirty="0" smtClean="0"/>
              <a:t>How? cross product of the angular velocity with every column</a:t>
            </a:r>
          </a:p>
          <a:p>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Similarly</a:t>
            </a:r>
            <a:r>
              <a:rPr lang="en-US" dirty="0" smtClean="0"/>
              <a:t>, to figure out change in orientation (A):</a:t>
            </a:r>
            <a:br>
              <a:rPr lang="en-US" dirty="0" smtClean="0"/>
            </a:br>
            <a:r>
              <a:rPr lang="en-US" dirty="0" smtClean="0"/>
              <a:t> </a:t>
            </a:r>
            <a:r>
              <a:rPr lang="en-US" dirty="0" smtClean="0"/>
              <a:t>we can just use  </a:t>
            </a:r>
            <a:endParaRPr lang="en-US" dirty="0"/>
          </a:p>
        </p:txBody>
      </p:sp>
      <p:pic>
        <p:nvPicPr>
          <p:cNvPr id="4" name="Picture 3"/>
          <p:cNvPicPr>
            <a:picLocks noChangeAspect="1"/>
          </p:cNvPicPr>
          <p:nvPr/>
        </p:nvPicPr>
        <p:blipFill>
          <a:blip r:embed="rId2"/>
          <a:stretch>
            <a:fillRect/>
          </a:stretch>
        </p:blipFill>
        <p:spPr>
          <a:xfrm>
            <a:off x="4543914" y="501649"/>
            <a:ext cx="3453424" cy="641351"/>
          </a:xfrm>
          <a:prstGeom prst="rect">
            <a:avLst/>
          </a:prstGeom>
        </p:spPr>
      </p:pic>
      <p:pic>
        <p:nvPicPr>
          <p:cNvPr id="5" name="Picture 4"/>
          <p:cNvPicPr>
            <a:picLocks noChangeAspect="1"/>
          </p:cNvPicPr>
          <p:nvPr/>
        </p:nvPicPr>
        <p:blipFill>
          <a:blip r:embed="rId3"/>
          <a:stretch>
            <a:fillRect/>
          </a:stretch>
        </p:blipFill>
        <p:spPr>
          <a:xfrm>
            <a:off x="1993900" y="3825875"/>
            <a:ext cx="5532438" cy="1587500"/>
          </a:xfrm>
          <a:prstGeom prst="rect">
            <a:avLst/>
          </a:prstGeom>
        </p:spPr>
      </p:pic>
      <p:sp useBgFill="1">
        <p:nvSpPr>
          <p:cNvPr id="6" name="Rectangle 5"/>
          <p:cNvSpPr/>
          <p:nvPr/>
        </p:nvSpPr>
        <p:spPr>
          <a:xfrm>
            <a:off x="1993900" y="4238625"/>
            <a:ext cx="1514962" cy="3175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4"/>
          <a:stretch>
            <a:fillRect/>
          </a:stretch>
        </p:blipFill>
        <p:spPr>
          <a:xfrm>
            <a:off x="3295786" y="5880735"/>
            <a:ext cx="1248128" cy="552450"/>
          </a:xfrm>
          <a:prstGeom prst="rect">
            <a:avLst/>
          </a:prstGeom>
        </p:spPr>
      </p:pic>
      <p:sp>
        <p:nvSpPr>
          <p:cNvPr id="8" name="progressShape"/>
          <p:cNvSpPr/>
          <p:nvPr/>
        </p:nvSpPr>
        <p:spPr>
          <a:xfrm>
            <a:off x="6604000" y="6667500"/>
            <a:ext cx="1128888"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rogressShape2"/>
          <p:cNvSpPr/>
          <p:nvPr/>
        </p:nvSpPr>
        <p:spPr>
          <a:xfrm>
            <a:off x="7732889" y="6667500"/>
            <a:ext cx="1411111"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flipV="1">
            <a:off x="2159000" y="4464685"/>
            <a:ext cx="165100"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Angular Velocity</a:t>
            </a:r>
            <a:endParaRPr lang="en-US" dirty="0"/>
          </a:p>
        </p:txBody>
      </p:sp>
      <p:sp>
        <p:nvSpPr>
          <p:cNvPr id="3" name="Content Placeholder 2"/>
          <p:cNvSpPr>
            <a:spLocks noGrp="1"/>
          </p:cNvSpPr>
          <p:nvPr>
            <p:ph sz="quarter" idx="1"/>
          </p:nvPr>
        </p:nvSpPr>
        <p:spPr>
          <a:xfrm>
            <a:off x="457200" y="1143000"/>
            <a:ext cx="8229600" cy="4937760"/>
          </a:xfrm>
        </p:spPr>
        <p:txBody>
          <a:bodyPr/>
          <a:lstStyle/>
          <a:p>
            <a:pPr>
              <a:buNone/>
            </a:pPr>
            <a:endParaRPr lang="en-US" dirty="0" smtClean="0"/>
          </a:p>
          <a:p>
            <a:r>
              <a:rPr lang="en-US" dirty="0" smtClean="0"/>
              <a:t>This will differentiate each column of the orientation matrix to get the instantaneous change in orientation</a:t>
            </a:r>
            <a:br>
              <a:rPr lang="en-US" dirty="0" smtClean="0"/>
            </a:br>
            <a:endParaRPr lang="en-US" dirty="0" smtClean="0"/>
          </a:p>
          <a:p>
            <a:r>
              <a:rPr lang="en-US" dirty="0" smtClean="0"/>
              <a:t>Procedure</a:t>
            </a:r>
          </a:p>
          <a:p>
            <a:pPr lvl="1"/>
            <a:r>
              <a:rPr lang="en-US" dirty="0" smtClean="0"/>
              <a:t>Using forces and torques to compute angular velocity (ω).</a:t>
            </a:r>
          </a:p>
          <a:p>
            <a:pPr lvl="1"/>
            <a:r>
              <a:rPr lang="en-US" dirty="0" smtClean="0"/>
              <a:t>Apply tilde operator to get skew-symmetric matrix</a:t>
            </a:r>
          </a:p>
          <a:p>
            <a:pPr lvl="1"/>
            <a:r>
              <a:rPr lang="en-US" dirty="0" smtClean="0"/>
              <a:t>Compute new orientation:</a:t>
            </a:r>
            <a:br>
              <a:rPr lang="en-US" dirty="0" smtClean="0"/>
            </a:br>
            <a:r>
              <a:rPr lang="en-US" dirty="0" smtClean="0"/>
              <a:t/>
            </a:r>
            <a:br>
              <a:rPr lang="en-US" dirty="0" smtClean="0"/>
            </a:br>
            <a:endParaRPr lang="en-US" dirty="0" smtClean="0"/>
          </a:p>
          <a:p>
            <a:r>
              <a:rPr lang="en-US" dirty="0" smtClean="0"/>
              <a:t>Note: you need to recompute every frame, because angular velocity is instantaneous (valid only once).</a:t>
            </a:r>
          </a:p>
          <a:p>
            <a:pPr lvl="1"/>
            <a:endParaRPr lang="en-US" dirty="0" smtClean="0"/>
          </a:p>
          <a:p>
            <a:endParaRPr lang="en-US" dirty="0" smtClean="0"/>
          </a:p>
          <a:p>
            <a:pPr>
              <a:buNone/>
            </a:pPr>
            <a:endParaRPr lang="en-US" dirty="0" smtClean="0"/>
          </a:p>
        </p:txBody>
      </p:sp>
      <p:pic>
        <p:nvPicPr>
          <p:cNvPr id="4" name="Picture 3"/>
          <p:cNvPicPr>
            <a:picLocks noChangeAspect="1"/>
          </p:cNvPicPr>
          <p:nvPr/>
        </p:nvPicPr>
        <p:blipFill>
          <a:blip r:embed="rId3"/>
          <a:stretch>
            <a:fillRect/>
          </a:stretch>
        </p:blipFill>
        <p:spPr>
          <a:xfrm>
            <a:off x="4543914" y="501649"/>
            <a:ext cx="3453424" cy="641351"/>
          </a:xfrm>
          <a:prstGeom prst="rect">
            <a:avLst/>
          </a:prstGeom>
        </p:spPr>
      </p:pic>
      <p:pic>
        <p:nvPicPr>
          <p:cNvPr id="7" name="Picture 6"/>
          <p:cNvPicPr>
            <a:picLocks noChangeAspect="1"/>
          </p:cNvPicPr>
          <p:nvPr/>
        </p:nvPicPr>
        <p:blipFill>
          <a:blip r:embed="rId4"/>
          <a:stretch>
            <a:fillRect/>
          </a:stretch>
        </p:blipFill>
        <p:spPr>
          <a:xfrm>
            <a:off x="3919850" y="1143000"/>
            <a:ext cx="1248128" cy="552450"/>
          </a:xfrm>
          <a:prstGeom prst="rect">
            <a:avLst/>
          </a:prstGeom>
        </p:spPr>
      </p:pic>
      <p:graphicFrame>
        <p:nvGraphicFramePr>
          <p:cNvPr id="8" name="Object 7"/>
          <p:cNvGraphicFramePr>
            <a:graphicFrameLocks noChangeAspect="1"/>
          </p:cNvGraphicFramePr>
          <p:nvPr/>
        </p:nvGraphicFramePr>
        <p:xfrm>
          <a:off x="2502439" y="4572000"/>
          <a:ext cx="3469821" cy="485775"/>
        </p:xfrm>
        <a:graphic>
          <a:graphicData uri="http://schemas.openxmlformats.org/presentationml/2006/ole">
            <p:oleObj spid="_x0000_s109570" name="Equation" r:id="rId5" imgW="1270000" imgH="177800" progId="Equation.3">
              <p:embed/>
            </p:oleObj>
          </a:graphicData>
        </a:graphic>
      </p:graphicFrame>
      <p:sp>
        <p:nvSpPr>
          <p:cNvPr id="9" name="progressShape"/>
          <p:cNvSpPr/>
          <p:nvPr/>
        </p:nvSpPr>
        <p:spPr>
          <a:xfrm>
            <a:off x="6604000" y="6667500"/>
            <a:ext cx="1222962"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progressShape2"/>
          <p:cNvSpPr/>
          <p:nvPr/>
        </p:nvSpPr>
        <p:spPr>
          <a:xfrm>
            <a:off x="7826963" y="6667500"/>
            <a:ext cx="1317037"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Angular momentum of a point</a:t>
            </a:r>
            <a:endParaRPr lang="en-US" dirty="0"/>
          </a:p>
        </p:txBody>
      </p:sp>
      <p:sp>
        <p:nvSpPr>
          <p:cNvPr id="3" name="Content Placeholder 2"/>
          <p:cNvSpPr>
            <a:spLocks noGrp="1"/>
          </p:cNvSpPr>
          <p:nvPr>
            <p:ph sz="quarter" idx="1"/>
          </p:nvPr>
        </p:nvSpPr>
        <p:spPr/>
        <p:txBody>
          <a:bodyPr/>
          <a:lstStyle/>
          <a:p>
            <a:r>
              <a:rPr lang="en-US" dirty="0" smtClean="0"/>
              <a:t>In 2D this was done by a scalar from the perp-dot-product</a:t>
            </a:r>
          </a:p>
          <a:p>
            <a:r>
              <a:rPr lang="en-US" dirty="0" smtClean="0"/>
              <a:t>In 3D we use an axis to describe the plane of rotation.</a:t>
            </a:r>
            <a:r>
              <a:rPr lang="en-US" dirty="0" smtClean="0"/>
              <a:t> </a:t>
            </a:r>
          </a:p>
          <a:p>
            <a:r>
              <a:rPr lang="en-US" dirty="0" smtClean="0"/>
              <a:t>If </a:t>
            </a:r>
            <a:r>
              <a:rPr lang="en-US" dirty="0" smtClean="0"/>
              <a:t>A is the CM and B is the point on the body</a:t>
            </a:r>
          </a:p>
          <a:p>
            <a:pPr lvl="1"/>
            <a:r>
              <a:rPr lang="en-US" dirty="0" smtClean="0"/>
              <a:t>p</a:t>
            </a:r>
            <a:r>
              <a:rPr lang="en-US" baseline="-25000" dirty="0" smtClean="0"/>
              <a:t>B</a:t>
            </a:r>
            <a:r>
              <a:rPr lang="en-US" dirty="0" smtClean="0"/>
              <a:t>=linear momentum of the point</a:t>
            </a:r>
            <a:r>
              <a:rPr lang="en-US" dirty="0" smtClean="0"/>
              <a:t> B</a:t>
            </a:r>
          </a:p>
          <a:p>
            <a:pPr lvl="1"/>
            <a:r>
              <a:rPr lang="en-US" dirty="0" smtClean="0"/>
              <a:t>L</a:t>
            </a:r>
            <a:r>
              <a:rPr lang="en-US" baseline="-25000" dirty="0" smtClean="0"/>
              <a:t>AB</a:t>
            </a:r>
            <a:r>
              <a:rPr lang="en-US" dirty="0" smtClean="0"/>
              <a:t> is a vector that is the “normal” to the plane of rotation.</a:t>
            </a:r>
            <a:r>
              <a:rPr lang="en-US" dirty="0" smtClean="0"/>
              <a:t> </a:t>
            </a:r>
          </a:p>
          <a:p>
            <a:pPr lvl="1"/>
            <a:r>
              <a:rPr lang="en-US" dirty="0" smtClean="0"/>
              <a:t>The </a:t>
            </a:r>
            <a:r>
              <a:rPr lang="en-US" dirty="0" smtClean="0"/>
              <a:t>magnitude of  L</a:t>
            </a:r>
            <a:r>
              <a:rPr lang="en-US" baseline="-25000" dirty="0" smtClean="0"/>
              <a:t>AB </a:t>
            </a:r>
            <a:r>
              <a:rPr lang="en-US" dirty="0" smtClean="0"/>
              <a:t>measures the amount of momentum perpendicular to r</a:t>
            </a:r>
            <a:r>
              <a:rPr lang="en-US" baseline="-25000" dirty="0" smtClean="0"/>
              <a:t>AB</a:t>
            </a:r>
            <a:endParaRPr lang="en-US" dirty="0"/>
          </a:p>
        </p:txBody>
      </p:sp>
      <p:pic>
        <p:nvPicPr>
          <p:cNvPr id="4" name="Picture 3"/>
          <p:cNvPicPr>
            <a:picLocks noChangeAspect="1"/>
          </p:cNvPicPr>
          <p:nvPr/>
        </p:nvPicPr>
        <p:blipFill>
          <a:blip r:embed="rId2"/>
          <a:stretch>
            <a:fillRect/>
          </a:stretch>
        </p:blipFill>
        <p:spPr>
          <a:xfrm>
            <a:off x="3292929" y="4864100"/>
            <a:ext cx="2818946" cy="717550"/>
          </a:xfrm>
          <a:prstGeom prst="rect">
            <a:avLst/>
          </a:prstGeom>
        </p:spPr>
      </p:pic>
      <p:sp>
        <p:nvSpPr>
          <p:cNvPr id="5" name="progressShape"/>
          <p:cNvSpPr/>
          <p:nvPr/>
        </p:nvSpPr>
        <p:spPr>
          <a:xfrm>
            <a:off x="6604000" y="6667500"/>
            <a:ext cx="1317037"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rogressShape2"/>
          <p:cNvSpPr/>
          <p:nvPr/>
        </p:nvSpPr>
        <p:spPr>
          <a:xfrm>
            <a:off x="7921036" y="6667500"/>
            <a:ext cx="1222962"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Angular Momentum</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r>
              <a:rPr lang="en-US" dirty="0" smtClean="0"/>
              <a:t>The derivative of momentum is the torque (just as in 2D) . </a:t>
            </a:r>
          </a:p>
          <a:p>
            <a:r>
              <a:rPr lang="en-US" dirty="0" smtClean="0"/>
              <a:t>Without proof (just trust me):</a:t>
            </a:r>
            <a:br>
              <a:rPr lang="en-US" dirty="0" smtClean="0"/>
            </a:br>
            <a:r>
              <a:rPr lang="en-US" dirty="0" smtClean="0"/>
              <a:t/>
            </a:r>
            <a:br>
              <a:rPr lang="en-US" dirty="0" smtClean="0"/>
            </a:br>
            <a:r>
              <a:rPr lang="en-US" dirty="0" smtClean="0"/>
              <a:t/>
            </a:r>
            <a:br>
              <a:rPr lang="en-US" dirty="0" smtClean="0"/>
            </a:br>
            <a:r>
              <a:rPr lang="en-US" dirty="0" smtClean="0"/>
              <a:t>	</a:t>
            </a:r>
          </a:p>
          <a:p>
            <a:r>
              <a:rPr lang="en-US" dirty="0" smtClean="0"/>
              <a:t>Total angular momentum is thus:</a:t>
            </a:r>
            <a:endParaRPr lang="en-US" dirty="0"/>
          </a:p>
        </p:txBody>
      </p:sp>
      <p:pic>
        <p:nvPicPr>
          <p:cNvPr id="4" name="Picture 3"/>
          <p:cNvPicPr>
            <a:picLocks noChangeAspect="1"/>
          </p:cNvPicPr>
          <p:nvPr/>
        </p:nvPicPr>
        <p:blipFill>
          <a:blip r:embed="rId2"/>
          <a:stretch>
            <a:fillRect/>
          </a:stretch>
        </p:blipFill>
        <p:spPr>
          <a:xfrm>
            <a:off x="3292929" y="1219200"/>
            <a:ext cx="2818946" cy="717550"/>
          </a:xfrm>
          <a:prstGeom prst="rect">
            <a:avLst/>
          </a:prstGeom>
        </p:spPr>
      </p:pic>
      <p:pic>
        <p:nvPicPr>
          <p:cNvPr id="5" name="Picture 4"/>
          <p:cNvPicPr>
            <a:picLocks noChangeAspect="1"/>
          </p:cNvPicPr>
          <p:nvPr/>
        </p:nvPicPr>
        <p:blipFill>
          <a:blip r:embed="rId3"/>
          <a:stretch>
            <a:fillRect/>
          </a:stretch>
        </p:blipFill>
        <p:spPr>
          <a:xfrm>
            <a:off x="3083719" y="3589336"/>
            <a:ext cx="3453606" cy="727075"/>
          </a:xfrm>
          <a:prstGeom prst="rect">
            <a:avLst/>
          </a:prstGeom>
        </p:spPr>
      </p:pic>
      <p:pic>
        <p:nvPicPr>
          <p:cNvPr id="6" name="Picture 5"/>
          <p:cNvPicPr>
            <a:picLocks noChangeAspect="1"/>
          </p:cNvPicPr>
          <p:nvPr/>
        </p:nvPicPr>
        <p:blipFill>
          <a:blip r:embed="rId4"/>
          <a:stretch>
            <a:fillRect/>
          </a:stretch>
        </p:blipFill>
        <p:spPr>
          <a:xfrm>
            <a:off x="2403475" y="5170159"/>
            <a:ext cx="5395915" cy="986801"/>
          </a:xfrm>
          <a:prstGeom prst="rect">
            <a:avLst/>
          </a:prstGeom>
        </p:spPr>
      </p:pic>
      <p:sp>
        <p:nvSpPr>
          <p:cNvPr id="7" name="progressShape"/>
          <p:cNvSpPr/>
          <p:nvPr/>
        </p:nvSpPr>
        <p:spPr>
          <a:xfrm>
            <a:off x="6604000" y="6667500"/>
            <a:ext cx="1411111"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progressShape2"/>
          <p:cNvSpPr/>
          <p:nvPr/>
        </p:nvSpPr>
        <p:spPr>
          <a:xfrm>
            <a:off x="8015110" y="6667500"/>
            <a:ext cx="1128888"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Angular Momentum</a:t>
            </a:r>
            <a:endParaRPr lang="en-US" dirty="0"/>
          </a:p>
        </p:txBody>
      </p:sp>
      <p:pic>
        <p:nvPicPr>
          <p:cNvPr id="4" name="Picture 3"/>
          <p:cNvPicPr>
            <a:picLocks noChangeAspect="1"/>
          </p:cNvPicPr>
          <p:nvPr/>
        </p:nvPicPr>
        <p:blipFill>
          <a:blip r:embed="rId3"/>
          <a:stretch>
            <a:fillRect/>
          </a:stretch>
        </p:blipFill>
        <p:spPr>
          <a:xfrm>
            <a:off x="457200" y="1219200"/>
            <a:ext cx="5395915" cy="986801"/>
          </a:xfrm>
          <a:prstGeom prst="rect">
            <a:avLst/>
          </a:prstGeom>
        </p:spPr>
      </p:pic>
      <p:pic>
        <p:nvPicPr>
          <p:cNvPr id="5" name="Picture 4"/>
          <p:cNvPicPr>
            <a:picLocks noChangeAspect="1"/>
          </p:cNvPicPr>
          <p:nvPr/>
        </p:nvPicPr>
        <p:blipFill>
          <a:blip r:embed="rId4"/>
          <a:stretch>
            <a:fillRect/>
          </a:stretch>
        </p:blipFill>
        <p:spPr>
          <a:xfrm>
            <a:off x="4753952" y="1981197"/>
            <a:ext cx="3453424" cy="641351"/>
          </a:xfrm>
          <a:prstGeom prst="rect">
            <a:avLst/>
          </a:prstGeom>
        </p:spPr>
      </p:pic>
      <p:sp>
        <p:nvSpPr>
          <p:cNvPr id="6" name="Rectangle 5"/>
          <p:cNvSpPr/>
          <p:nvPr/>
        </p:nvSpPr>
        <p:spPr>
          <a:xfrm>
            <a:off x="1809751" y="2206001"/>
            <a:ext cx="3166452" cy="41654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Substitute and pull m out </a:t>
            </a:r>
            <a:r>
              <a:rPr lang="en-US" dirty="0" smtClean="0">
                <a:solidFill>
                  <a:schemeClr val="tx1"/>
                </a:solidFill>
                <a:sym typeface="Wingdings"/>
              </a:rPr>
              <a:t></a:t>
            </a:r>
            <a:endParaRPr lang="en-US" dirty="0">
              <a:solidFill>
                <a:schemeClr val="tx1"/>
              </a:solidFill>
            </a:endParaRPr>
          </a:p>
        </p:txBody>
      </p:sp>
      <p:pic>
        <p:nvPicPr>
          <p:cNvPr id="7" name="Picture 6"/>
          <p:cNvPicPr>
            <a:picLocks noChangeAspect="1"/>
          </p:cNvPicPr>
          <p:nvPr/>
        </p:nvPicPr>
        <p:blipFill>
          <a:blip r:embed="rId5"/>
          <a:stretch>
            <a:fillRect/>
          </a:stretch>
        </p:blipFill>
        <p:spPr>
          <a:xfrm>
            <a:off x="457200" y="2622548"/>
            <a:ext cx="4070427" cy="1797050"/>
          </a:xfrm>
          <a:prstGeom prst="rect">
            <a:avLst/>
          </a:prstGeom>
        </p:spPr>
      </p:pic>
      <p:sp>
        <p:nvSpPr>
          <p:cNvPr id="8" name="Rectangle 7"/>
          <p:cNvSpPr/>
          <p:nvPr/>
        </p:nvSpPr>
        <p:spPr>
          <a:xfrm>
            <a:off x="4976203" y="3619500"/>
            <a:ext cx="3166452" cy="41654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Flip order (changes sign)</a:t>
            </a:r>
            <a:endParaRPr lang="en-US" dirty="0">
              <a:solidFill>
                <a:schemeClr val="tx1"/>
              </a:solidFill>
            </a:endParaRPr>
          </a:p>
        </p:txBody>
      </p:sp>
      <p:pic>
        <p:nvPicPr>
          <p:cNvPr id="9" name="Picture 8"/>
          <p:cNvPicPr>
            <a:picLocks noChangeAspect="1"/>
          </p:cNvPicPr>
          <p:nvPr/>
        </p:nvPicPr>
        <p:blipFill>
          <a:blip r:embed="rId6"/>
          <a:srcRect r="26877"/>
          <a:stretch>
            <a:fillRect/>
          </a:stretch>
        </p:blipFill>
        <p:spPr>
          <a:xfrm>
            <a:off x="457200" y="4419598"/>
            <a:ext cx="3829050" cy="777877"/>
          </a:xfrm>
          <a:prstGeom prst="rect">
            <a:avLst/>
          </a:prstGeom>
        </p:spPr>
      </p:pic>
      <p:sp>
        <p:nvSpPr>
          <p:cNvPr id="10" name="Rectangle 9"/>
          <p:cNvSpPr/>
          <p:nvPr/>
        </p:nvSpPr>
        <p:spPr>
          <a:xfrm>
            <a:off x="4976203" y="4419598"/>
            <a:ext cx="3166452" cy="41654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Use tilde operator to change cross product to multiplication</a:t>
            </a:r>
            <a:endParaRPr lang="en-US" dirty="0">
              <a:solidFill>
                <a:schemeClr val="tx1"/>
              </a:solidFill>
            </a:endParaRPr>
          </a:p>
        </p:txBody>
      </p:sp>
      <p:sp>
        <p:nvSpPr>
          <p:cNvPr id="11" name="Rectangle 10"/>
          <p:cNvSpPr/>
          <p:nvPr/>
        </p:nvSpPr>
        <p:spPr>
          <a:xfrm>
            <a:off x="3432175" y="5118100"/>
            <a:ext cx="5254625" cy="12001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Because ω is constant over the body. I</a:t>
            </a:r>
            <a:r>
              <a:rPr lang="en-US" baseline="-25000" dirty="0" smtClean="0">
                <a:solidFill>
                  <a:srgbClr val="000000"/>
                </a:solidFill>
              </a:rPr>
              <a:t>A </a:t>
            </a:r>
            <a:r>
              <a:rPr lang="en-US" dirty="0" smtClean="0">
                <a:solidFill>
                  <a:srgbClr val="000000"/>
                </a:solidFill>
              </a:rPr>
              <a:t>is the inertia of the body. In 3D though, the inertia I</a:t>
            </a:r>
            <a:r>
              <a:rPr lang="en-US" baseline="-25000" dirty="0" smtClean="0">
                <a:solidFill>
                  <a:srgbClr val="000000"/>
                </a:solidFill>
              </a:rPr>
              <a:t>A </a:t>
            </a:r>
            <a:r>
              <a:rPr lang="en-US" dirty="0" smtClean="0">
                <a:solidFill>
                  <a:srgbClr val="000000"/>
                </a:solidFill>
              </a:rPr>
              <a:t>is a matrix, thus called the inertia tensor.   </a:t>
            </a:r>
            <a:endParaRPr lang="en-US" dirty="0">
              <a:solidFill>
                <a:srgbClr val="000000"/>
              </a:solidFill>
            </a:endParaRPr>
          </a:p>
        </p:txBody>
      </p:sp>
      <p:graphicFrame>
        <p:nvGraphicFramePr>
          <p:cNvPr id="12" name="Object 11"/>
          <p:cNvGraphicFramePr>
            <a:graphicFrameLocks/>
          </p:cNvGraphicFramePr>
          <p:nvPr/>
        </p:nvGraphicFramePr>
        <p:xfrm>
          <a:off x="1143000" y="1397000"/>
          <a:ext cx="6858000" cy="4064000"/>
        </p:xfrm>
        <a:graphic>
          <a:graphicData uri="http://schemas.openxmlformats.org/presentationml/2006/ole">
            <p:oleObj spid="_x0000_s112642" name="Equation" r:id="rId7" imgW="0" imgH="0" progId="Equation.3">
              <p:embed/>
            </p:oleObj>
          </a:graphicData>
        </a:graphic>
      </p:graphicFrame>
      <p:graphicFrame>
        <p:nvGraphicFramePr>
          <p:cNvPr id="14" name="Object 13"/>
          <p:cNvGraphicFramePr>
            <a:graphicFrameLocks noChangeAspect="1"/>
          </p:cNvGraphicFramePr>
          <p:nvPr/>
        </p:nvGraphicFramePr>
        <p:xfrm>
          <a:off x="632801" y="5197475"/>
          <a:ext cx="2574925" cy="891320"/>
        </p:xfrm>
        <a:graphic>
          <a:graphicData uri="http://schemas.openxmlformats.org/presentationml/2006/ole">
            <p:oleObj spid="_x0000_s112644" name="Equation" r:id="rId8" imgW="990600" imgH="342900" progId="Equation.3">
              <p:embed/>
            </p:oleObj>
          </a:graphicData>
        </a:graphic>
      </p:graphicFrame>
      <p:sp>
        <p:nvSpPr>
          <p:cNvPr id="15" name="progressShape"/>
          <p:cNvSpPr/>
          <p:nvPr/>
        </p:nvSpPr>
        <p:spPr>
          <a:xfrm>
            <a:off x="6604000" y="6667500"/>
            <a:ext cx="1505185"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progressShape2"/>
          <p:cNvSpPr/>
          <p:nvPr/>
        </p:nvSpPr>
        <p:spPr>
          <a:xfrm>
            <a:off x="8109184" y="6667500"/>
            <a:ext cx="1034814"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Angular Momentum</a:t>
            </a:r>
            <a:endParaRPr lang="en-US" dirty="0"/>
          </a:p>
        </p:txBody>
      </p:sp>
      <p:pic>
        <p:nvPicPr>
          <p:cNvPr id="9" name="Picture 8"/>
          <p:cNvPicPr>
            <a:picLocks noChangeAspect="1"/>
          </p:cNvPicPr>
          <p:nvPr/>
        </p:nvPicPr>
        <p:blipFill>
          <a:blip r:embed="rId3"/>
          <a:srcRect r="26877"/>
          <a:stretch>
            <a:fillRect/>
          </a:stretch>
        </p:blipFill>
        <p:spPr>
          <a:xfrm>
            <a:off x="457200" y="1397000"/>
            <a:ext cx="3829050" cy="777877"/>
          </a:xfrm>
          <a:prstGeom prst="rect">
            <a:avLst/>
          </a:prstGeom>
        </p:spPr>
      </p:pic>
      <p:sp>
        <p:nvSpPr>
          <p:cNvPr id="11" name="Rectangle 10"/>
          <p:cNvSpPr/>
          <p:nvPr/>
        </p:nvSpPr>
        <p:spPr>
          <a:xfrm>
            <a:off x="457200" y="2174876"/>
            <a:ext cx="7685455" cy="19208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rgbClr val="000000"/>
                </a:solidFill>
              </a:rPr>
              <a:t>The inertia tensor though depends on r which are positions in the world space (thus they change as the body moves). Meaning I</a:t>
            </a:r>
            <a:r>
              <a:rPr lang="en-US" baseline="-25000" dirty="0" smtClean="0">
                <a:solidFill>
                  <a:srgbClr val="000000"/>
                </a:solidFill>
              </a:rPr>
              <a:t>A </a:t>
            </a:r>
            <a:r>
              <a:rPr lang="en-US" dirty="0" smtClean="0">
                <a:solidFill>
                  <a:srgbClr val="000000"/>
                </a:solidFill>
              </a:rPr>
              <a:t>is not a constant we can calculate once and be done!</a:t>
            </a:r>
          </a:p>
          <a:p>
            <a:endParaRPr lang="en-US" dirty="0" smtClean="0">
              <a:solidFill>
                <a:srgbClr val="000000"/>
              </a:solidFill>
            </a:endParaRPr>
          </a:p>
          <a:p>
            <a:r>
              <a:rPr lang="en-US" dirty="0" smtClean="0">
                <a:solidFill>
                  <a:srgbClr val="000000"/>
                </a:solidFill>
              </a:rPr>
              <a:t>Assuming we know I</a:t>
            </a:r>
            <a:r>
              <a:rPr lang="en-US" baseline="-25000" dirty="0" smtClean="0">
                <a:solidFill>
                  <a:srgbClr val="000000"/>
                </a:solidFill>
              </a:rPr>
              <a:t>A, </a:t>
            </a:r>
            <a:r>
              <a:rPr lang="en-US" dirty="0" smtClean="0">
                <a:solidFill>
                  <a:srgbClr val="000000"/>
                </a:solidFill>
              </a:rPr>
              <a:t>we can solve for angular velocity ω as</a:t>
            </a:r>
          </a:p>
          <a:p>
            <a:endParaRPr lang="en-US" dirty="0" smtClean="0">
              <a:solidFill>
                <a:srgbClr val="000000"/>
              </a:solidFill>
            </a:endParaRPr>
          </a:p>
          <a:p>
            <a:endParaRPr lang="en-US" dirty="0">
              <a:solidFill>
                <a:srgbClr val="000000"/>
              </a:solidFill>
            </a:endParaRPr>
          </a:p>
        </p:txBody>
      </p:sp>
      <p:graphicFrame>
        <p:nvGraphicFramePr>
          <p:cNvPr id="12" name="Object 11"/>
          <p:cNvGraphicFramePr>
            <a:graphicFrameLocks/>
          </p:cNvGraphicFramePr>
          <p:nvPr/>
        </p:nvGraphicFramePr>
        <p:xfrm>
          <a:off x="1143000" y="1397000"/>
          <a:ext cx="6858000" cy="4064000"/>
        </p:xfrm>
        <a:graphic>
          <a:graphicData uri="http://schemas.openxmlformats.org/presentationml/2006/ole">
            <p:oleObj spid="_x0000_s113666" name="Equation" r:id="rId4" imgW="0" imgH="0" progId="Equation.3">
              <p:embed/>
            </p:oleObj>
          </a:graphicData>
        </a:graphic>
      </p:graphicFrame>
      <p:graphicFrame>
        <p:nvGraphicFramePr>
          <p:cNvPr id="14" name="Object 13"/>
          <p:cNvGraphicFramePr>
            <a:graphicFrameLocks noChangeAspect="1"/>
          </p:cNvGraphicFramePr>
          <p:nvPr/>
        </p:nvGraphicFramePr>
        <p:xfrm>
          <a:off x="5567730" y="1283557"/>
          <a:ext cx="2574925" cy="891320"/>
        </p:xfrm>
        <a:graphic>
          <a:graphicData uri="http://schemas.openxmlformats.org/presentationml/2006/ole">
            <p:oleObj spid="_x0000_s113667" name="Equation" r:id="rId5" imgW="990600" imgH="342900" progId="Equation.3">
              <p:embed/>
            </p:oleObj>
          </a:graphicData>
        </a:graphic>
      </p:graphicFrame>
      <p:pic>
        <p:nvPicPr>
          <p:cNvPr id="13" name="Picture 12"/>
          <p:cNvPicPr>
            <a:picLocks noChangeAspect="1"/>
          </p:cNvPicPr>
          <p:nvPr/>
        </p:nvPicPr>
        <p:blipFill>
          <a:blip r:embed="rId6"/>
          <a:stretch>
            <a:fillRect/>
          </a:stretch>
        </p:blipFill>
        <p:spPr>
          <a:xfrm>
            <a:off x="457200" y="3543299"/>
            <a:ext cx="2549233" cy="876299"/>
          </a:xfrm>
          <a:prstGeom prst="rect">
            <a:avLst/>
          </a:prstGeom>
        </p:spPr>
      </p:pic>
      <p:sp>
        <p:nvSpPr>
          <p:cNvPr id="15" name="progressShape"/>
          <p:cNvSpPr/>
          <p:nvPr/>
        </p:nvSpPr>
        <p:spPr>
          <a:xfrm>
            <a:off x="6604000" y="6667500"/>
            <a:ext cx="1599259"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progressShape2"/>
          <p:cNvSpPr/>
          <p:nvPr/>
        </p:nvSpPr>
        <p:spPr>
          <a:xfrm>
            <a:off x="8203258" y="6667500"/>
            <a:ext cx="940740"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Inertia Tensor</a:t>
            </a:r>
            <a:endParaRPr lang="en-US" dirty="0"/>
          </a:p>
        </p:txBody>
      </p:sp>
      <p:sp>
        <p:nvSpPr>
          <p:cNvPr id="3" name="Content Placeholder 2"/>
          <p:cNvSpPr>
            <a:spLocks noGrp="1"/>
          </p:cNvSpPr>
          <p:nvPr>
            <p:ph sz="quarter" idx="1"/>
          </p:nvPr>
        </p:nvSpPr>
        <p:spPr/>
        <p:txBody>
          <a:bodyPr/>
          <a:lstStyle/>
          <a:p>
            <a:r>
              <a:rPr lang="en-US" dirty="0" smtClean="0"/>
              <a:t>Our problem is that I</a:t>
            </a:r>
            <a:r>
              <a:rPr lang="en-US" baseline="-25000" dirty="0" smtClean="0"/>
              <a:t>A </a:t>
            </a:r>
            <a:r>
              <a:rPr lang="en-US" dirty="0" smtClean="0"/>
              <a:t>changes as the body rotates because it uses world-space vectors (r). This is because we computed it using world space </a:t>
            </a:r>
            <a:r>
              <a:rPr lang="en-US" dirty="0" smtClean="0"/>
              <a:t>vectors.</a:t>
            </a:r>
            <a:endParaRPr lang="en-US" dirty="0" smtClean="0"/>
          </a:p>
          <a:p>
            <a:endParaRPr lang="en-US" dirty="0" smtClean="0"/>
          </a:p>
          <a:p>
            <a:r>
              <a:rPr lang="en-US" dirty="0" smtClean="0"/>
              <a:t>We can compute it instead using vectors relative to the body.  Where “bar” means body-space coordinates.</a:t>
            </a:r>
          </a:p>
          <a:p>
            <a:endParaRPr lang="en-US" dirty="0" smtClean="0"/>
          </a:p>
          <a:p>
            <a:endParaRPr lang="en-US" dirty="0" smtClean="0"/>
          </a:p>
          <a:p>
            <a:pPr>
              <a:buNone/>
            </a:pPr>
            <a:endParaRPr lang="en-US" dirty="0" smtClean="0"/>
          </a:p>
          <a:p>
            <a:r>
              <a:rPr lang="en-US" dirty="0" smtClean="0"/>
              <a:t>The body space inertia tensor is constant, thus can be precomputed.</a:t>
            </a:r>
            <a:r>
              <a:rPr lang="en-US" dirty="0" smtClean="0"/>
              <a:t>  Additionally</a:t>
            </a:r>
            <a:r>
              <a:rPr lang="en-US" dirty="0" smtClean="0"/>
              <a:t>, it’s inverse can also be precomputed. </a:t>
            </a:r>
            <a:endParaRPr lang="en-US" dirty="0"/>
          </a:p>
        </p:txBody>
      </p:sp>
      <p:graphicFrame>
        <p:nvGraphicFramePr>
          <p:cNvPr id="114690" name="Object 2"/>
          <p:cNvGraphicFramePr>
            <a:graphicFrameLocks noChangeAspect="1"/>
          </p:cNvGraphicFramePr>
          <p:nvPr/>
        </p:nvGraphicFramePr>
        <p:xfrm>
          <a:off x="5567363" y="328613"/>
          <a:ext cx="2574925" cy="890587"/>
        </p:xfrm>
        <a:graphic>
          <a:graphicData uri="http://schemas.openxmlformats.org/presentationml/2006/ole">
            <p:oleObj spid="_x0000_s114690" name="Equation" r:id="rId3" imgW="990600" imgH="342900" progId="Equation.3">
              <p:embed/>
            </p:oleObj>
          </a:graphicData>
        </a:graphic>
      </p:graphicFrame>
      <p:graphicFrame>
        <p:nvGraphicFramePr>
          <p:cNvPr id="7" name="Object 6"/>
          <p:cNvGraphicFramePr>
            <a:graphicFrameLocks noChangeAspect="1"/>
          </p:cNvGraphicFramePr>
          <p:nvPr/>
        </p:nvGraphicFramePr>
        <p:xfrm>
          <a:off x="2453215" y="3819525"/>
          <a:ext cx="3246967" cy="1123950"/>
        </p:xfrm>
        <a:graphic>
          <a:graphicData uri="http://schemas.openxmlformats.org/presentationml/2006/ole">
            <p:oleObj spid="_x0000_s114691" name="Equation" r:id="rId4" imgW="990600" imgH="342900" progId="Equation.3">
              <p:embed/>
            </p:oleObj>
          </a:graphicData>
        </a:graphic>
      </p:graphicFrame>
      <p:sp>
        <p:nvSpPr>
          <p:cNvPr id="8" name="progressShape"/>
          <p:cNvSpPr/>
          <p:nvPr/>
        </p:nvSpPr>
        <p:spPr>
          <a:xfrm>
            <a:off x="6604000" y="6667500"/>
            <a:ext cx="1693333"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rogressShape2"/>
          <p:cNvSpPr/>
          <p:nvPr/>
        </p:nvSpPr>
        <p:spPr>
          <a:xfrm>
            <a:off x="8297333" y="6667500"/>
            <a:ext cx="846666"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Inertia Tensor</a:t>
            </a:r>
            <a:endParaRPr lang="en-US" dirty="0"/>
          </a:p>
        </p:txBody>
      </p:sp>
      <p:sp>
        <p:nvSpPr>
          <p:cNvPr id="3" name="Content Placeholder 2"/>
          <p:cNvSpPr>
            <a:spLocks noGrp="1"/>
          </p:cNvSpPr>
          <p:nvPr>
            <p:ph sz="quarter" idx="1"/>
          </p:nvPr>
        </p:nvSpPr>
        <p:spPr/>
        <p:txBody>
          <a:bodyPr/>
          <a:lstStyle/>
          <a:p>
            <a:r>
              <a:rPr lang="en-US" dirty="0" smtClean="0"/>
              <a:t>However, to use this equation, we still need it in “world coordinates”. </a:t>
            </a:r>
          </a:p>
          <a:p>
            <a:pPr>
              <a:buNone/>
            </a:pPr>
            <a:endParaRPr lang="en-US" dirty="0" smtClean="0"/>
          </a:p>
          <a:p>
            <a:r>
              <a:rPr lang="en-US" dirty="0" smtClean="0"/>
              <a:t>We need a matrix I that acts on world-space vectors, like matrix I-bar acts on body space vectors.  A similarity transform can do this. Given a rotation matrix A</a:t>
            </a:r>
          </a:p>
          <a:p>
            <a:endParaRPr lang="en-US" dirty="0" smtClean="0"/>
          </a:p>
          <a:p>
            <a:endParaRPr lang="en-US" dirty="0" smtClean="0"/>
          </a:p>
          <a:p>
            <a:r>
              <a:rPr lang="en-US" dirty="0" smtClean="0"/>
              <a:t>A transform like this can transform from one coordinate space (body) to another (world). So applying the body</a:t>
            </a:r>
            <a:r>
              <a:rPr lang="en-US" dirty="0" smtClean="0"/>
              <a:t> tensor to </a:t>
            </a:r>
            <a:r>
              <a:rPr lang="en-US" dirty="0" smtClean="0"/>
              <a:t>a vector in body-space is the same as applying the </a:t>
            </a:r>
            <a:r>
              <a:rPr lang="en-US" dirty="0" smtClean="0"/>
              <a:t>world tensor </a:t>
            </a:r>
            <a:r>
              <a:rPr lang="en-US" dirty="0" smtClean="0"/>
              <a:t>to a vector in world-space</a:t>
            </a:r>
            <a:endParaRPr lang="en-US" dirty="0"/>
          </a:p>
        </p:txBody>
      </p:sp>
      <p:graphicFrame>
        <p:nvGraphicFramePr>
          <p:cNvPr id="7" name="Object 6"/>
          <p:cNvGraphicFramePr>
            <a:graphicFrameLocks noChangeAspect="1"/>
          </p:cNvGraphicFramePr>
          <p:nvPr/>
        </p:nvGraphicFramePr>
        <p:xfrm>
          <a:off x="5439833" y="0"/>
          <a:ext cx="3246967" cy="1123950"/>
        </p:xfrm>
        <a:graphic>
          <a:graphicData uri="http://schemas.openxmlformats.org/presentationml/2006/ole">
            <p:oleObj spid="_x0000_s115715" name="Equation" r:id="rId3" imgW="990600" imgH="342900" progId="Equation.3">
              <p:embed/>
            </p:oleObj>
          </a:graphicData>
        </a:graphic>
      </p:graphicFrame>
      <p:pic>
        <p:nvPicPr>
          <p:cNvPr id="6" name="Picture 5"/>
          <p:cNvPicPr>
            <a:picLocks noChangeAspect="1"/>
          </p:cNvPicPr>
          <p:nvPr/>
        </p:nvPicPr>
        <p:blipFill>
          <a:blip r:embed="rId4"/>
          <a:stretch>
            <a:fillRect/>
          </a:stretch>
        </p:blipFill>
        <p:spPr>
          <a:xfrm>
            <a:off x="3006433" y="1816100"/>
            <a:ext cx="2549233" cy="876299"/>
          </a:xfrm>
          <a:prstGeom prst="rect">
            <a:avLst/>
          </a:prstGeom>
        </p:spPr>
      </p:pic>
      <p:pic>
        <p:nvPicPr>
          <p:cNvPr id="8" name="Picture 7"/>
          <p:cNvPicPr>
            <a:picLocks noChangeAspect="1"/>
          </p:cNvPicPr>
          <p:nvPr/>
        </p:nvPicPr>
        <p:blipFill>
          <a:blip r:embed="rId5"/>
          <a:stretch>
            <a:fillRect/>
          </a:stretch>
        </p:blipFill>
        <p:spPr>
          <a:xfrm>
            <a:off x="3242348" y="3981450"/>
            <a:ext cx="2561552" cy="812800"/>
          </a:xfrm>
          <a:prstGeom prst="rect">
            <a:avLst/>
          </a:prstGeom>
        </p:spPr>
      </p:pic>
      <p:sp>
        <p:nvSpPr>
          <p:cNvPr id="9" name="progressShape"/>
          <p:cNvSpPr/>
          <p:nvPr/>
        </p:nvSpPr>
        <p:spPr>
          <a:xfrm>
            <a:off x="6604000" y="6667500"/>
            <a:ext cx="1787407"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progressShape2"/>
          <p:cNvSpPr/>
          <p:nvPr/>
        </p:nvSpPr>
        <p:spPr>
          <a:xfrm>
            <a:off x="8391407" y="6667500"/>
            <a:ext cx="752592"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a:xfrm>
            <a:off x="442912" y="152400"/>
            <a:ext cx="8229600" cy="990600"/>
          </a:xfrm>
        </p:spPr>
        <p:txBody>
          <a:bodyPr/>
          <a:lstStyle/>
          <a:p>
            <a:pPr lvl="2" eaLnBrk="1" hangingPunct="1"/>
            <a:r>
              <a:rPr lang="en-US" dirty="0" smtClean="0"/>
              <a:t>Moving to 3D</a:t>
            </a:r>
          </a:p>
        </p:txBody>
      </p:sp>
      <p:sp>
        <p:nvSpPr>
          <p:cNvPr id="6" name="Content Placeholder 2"/>
          <p:cNvSpPr txBox="1">
            <a:spLocks/>
          </p:cNvSpPr>
          <p:nvPr/>
        </p:nvSpPr>
        <p:spPr bwMode="auto">
          <a:xfrm>
            <a:off x="0" y="1143000"/>
            <a:ext cx="6643688" cy="4937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09"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109" charset="-128"/>
                <a:cs typeface="ＭＳ Ｐゴシック" pitchFamily="-109" charset="-128"/>
              </a:rPr>
              <a:t>To move into 3D we need to determine equivalent equations for our 2D quantities</a:t>
            </a:r>
          </a:p>
          <a:p>
            <a:pPr marL="730250" lvl="1" indent="-273050" defTabSz="914400">
              <a:spcBef>
                <a:spcPts val="600"/>
              </a:spcBef>
              <a:buClr>
                <a:schemeClr val="accent1"/>
              </a:buClr>
              <a:buSzPct val="76000"/>
              <a:buFont typeface="Wingdings 3" pitchFamily="-109" charset="2"/>
              <a:buChar char=""/>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109" charset="-128"/>
                <a:cs typeface="ＭＳ Ｐゴシック" pitchFamily="-109" charset="-128"/>
              </a:rPr>
              <a:t>position</a:t>
            </a:r>
          </a:p>
          <a:p>
            <a:pPr marL="730250" lvl="1" indent="-273050" defTabSz="914400">
              <a:spcBef>
                <a:spcPts val="600"/>
              </a:spcBef>
              <a:buClr>
                <a:schemeClr val="accent1"/>
              </a:buClr>
              <a:buSzPct val="76000"/>
              <a:buFont typeface="Wingdings 3" pitchFamily="-109" charset="2"/>
              <a:buChar char=""/>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109" charset="-128"/>
                <a:cs typeface="ＭＳ Ｐゴシック" pitchFamily="-109" charset="-128"/>
              </a:rPr>
              <a:t>velocity</a:t>
            </a:r>
          </a:p>
          <a:p>
            <a:pPr marL="730250" lvl="1" indent="-273050" defTabSz="914400">
              <a:spcBef>
                <a:spcPts val="600"/>
              </a:spcBef>
              <a:buClr>
                <a:schemeClr val="accent1"/>
              </a:buClr>
              <a:buSzPct val="76000"/>
              <a:buFont typeface="Wingdings 3" pitchFamily="-109" charset="2"/>
              <a:buChar char=""/>
              <a:defRPr/>
            </a:pPr>
            <a:r>
              <a:rPr lang="en-US" sz="2600" dirty="0" smtClean="0">
                <a:latin typeface="+mn-lt"/>
              </a:rPr>
              <a:t>orientation</a:t>
            </a:r>
          </a:p>
          <a:p>
            <a:pPr marL="730250" lvl="1" indent="-273050" defTabSz="914400">
              <a:spcBef>
                <a:spcPts val="600"/>
              </a:spcBef>
              <a:buClr>
                <a:schemeClr val="accent1"/>
              </a:buClr>
              <a:buSzPct val="76000"/>
              <a:buFont typeface="Wingdings 3" pitchFamily="-109" charset="2"/>
              <a:buChar char=""/>
              <a:defRPr/>
            </a:pPr>
            <a:r>
              <a:rPr kumimoji="0" lang="en-US" sz="2600" b="0" i="0" u="none" strike="noStrike" kern="1200" cap="none" spc="0" normalizeH="0" noProof="0" dirty="0" smtClean="0">
                <a:ln>
                  <a:noFill/>
                </a:ln>
                <a:solidFill>
                  <a:schemeClr val="tx1"/>
                </a:solidFill>
                <a:effectLst/>
                <a:uLnTx/>
                <a:uFillTx/>
                <a:latin typeface="+mn-lt"/>
                <a:ea typeface="ＭＳ Ｐゴシック" pitchFamily="-109" charset="-128"/>
                <a:cs typeface="ＭＳ Ｐゴシック" pitchFamily="-109" charset="-128"/>
              </a:rPr>
              <a:t>angular velocity</a:t>
            </a:r>
          </a:p>
          <a:p>
            <a:pPr marL="730250" lvl="1" indent="-273050" defTabSz="914400">
              <a:spcBef>
                <a:spcPts val="600"/>
              </a:spcBef>
              <a:buClr>
                <a:schemeClr val="accent1"/>
              </a:buClr>
              <a:buSzPct val="76000"/>
              <a:buFont typeface="Wingdings 3" pitchFamily="-109" charset="2"/>
              <a:buChar char=""/>
              <a:defRPr/>
            </a:pP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109" charset="-128"/>
              <a:cs typeface="ＭＳ Ｐゴシック" pitchFamily="-109" charset="-128"/>
            </a:endParaRPr>
          </a:p>
        </p:txBody>
      </p:sp>
      <p:sp>
        <p:nvSpPr>
          <p:cNvPr id="4" name="progressShape"/>
          <p:cNvSpPr/>
          <p:nvPr/>
        </p:nvSpPr>
        <p:spPr>
          <a:xfrm>
            <a:off x="6604000" y="6667500"/>
            <a:ext cx="188148"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gressShape2"/>
          <p:cNvSpPr/>
          <p:nvPr/>
        </p:nvSpPr>
        <p:spPr>
          <a:xfrm>
            <a:off x="6792149" y="6667500"/>
            <a:ext cx="2351851"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 Tensors</a:t>
            </a:r>
            <a:endParaRPr lang="en-US" dirty="0"/>
          </a:p>
        </p:txBody>
      </p:sp>
      <p:sp>
        <p:nvSpPr>
          <p:cNvPr id="3" name="Content Placeholder 2"/>
          <p:cNvSpPr>
            <a:spLocks noGrp="1"/>
          </p:cNvSpPr>
          <p:nvPr>
            <p:ph sz="quarter" idx="1"/>
          </p:nvPr>
        </p:nvSpPr>
        <p:spPr/>
        <p:txBody>
          <a:bodyPr/>
          <a:lstStyle/>
          <a:p>
            <a:r>
              <a:rPr lang="en-US" dirty="0" smtClean="0"/>
              <a:t>Compute by integrating </a:t>
            </a:r>
            <a:r>
              <a:rPr lang="en-US" dirty="0" smtClean="0"/>
              <a:t>the mass over a 3D shape to get the inertia of the body. However, for any non-trivial shape this is hard.</a:t>
            </a:r>
          </a:p>
          <a:p>
            <a:endParaRPr lang="en-US" dirty="0" smtClean="0"/>
          </a:p>
          <a:p>
            <a:r>
              <a:rPr lang="en-US" dirty="0" smtClean="0"/>
              <a:t>For this course you can use tables of tensors for common shapes. For a box and sphere:</a:t>
            </a:r>
          </a:p>
          <a:p>
            <a:endParaRPr lang="en-US" dirty="0" smtClean="0"/>
          </a:p>
          <a:p>
            <a:r>
              <a:rPr lang="en-US" dirty="0" smtClean="0"/>
              <a:t> </a:t>
            </a:r>
            <a:endParaRPr lang="en-US" dirty="0"/>
          </a:p>
        </p:txBody>
      </p:sp>
      <p:graphicFrame>
        <p:nvGraphicFramePr>
          <p:cNvPr id="4" name="Object 3"/>
          <p:cNvGraphicFramePr>
            <a:graphicFrameLocks noChangeAspect="1"/>
          </p:cNvGraphicFramePr>
          <p:nvPr/>
        </p:nvGraphicFramePr>
        <p:xfrm>
          <a:off x="1087438" y="3985106"/>
          <a:ext cx="2549525" cy="1208087"/>
        </p:xfrm>
        <a:graphic>
          <a:graphicData uri="http://schemas.openxmlformats.org/presentationml/2006/ole">
            <p:oleObj spid="_x0000_s116738" name="Equation" r:id="rId3" imgW="1397000" imgH="660400" progId="Equation.3">
              <p:embed/>
            </p:oleObj>
          </a:graphicData>
        </a:graphic>
      </p:graphicFrame>
      <p:sp>
        <p:nvSpPr>
          <p:cNvPr id="5" name="Rectangle 4"/>
          <p:cNvSpPr/>
          <p:nvPr/>
        </p:nvSpPr>
        <p:spPr>
          <a:xfrm>
            <a:off x="4016374" y="3985106"/>
            <a:ext cx="2286000" cy="149176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solidFill>
                  <a:srgbClr val="000000"/>
                </a:solidFill>
              </a:rPr>
              <a:t>Box sides 2a, 2b, 2c:</a:t>
            </a:r>
          </a:p>
          <a:p>
            <a:pPr algn="ctr"/>
            <a:r>
              <a:rPr lang="en-US" dirty="0" smtClean="0">
                <a:solidFill>
                  <a:srgbClr val="000000"/>
                </a:solidFill>
              </a:rPr>
              <a:t>X = (b2 + c2) / 3</a:t>
            </a:r>
          </a:p>
          <a:p>
            <a:pPr algn="ctr"/>
            <a:r>
              <a:rPr lang="en-US" dirty="0" smtClean="0">
                <a:solidFill>
                  <a:srgbClr val="000000"/>
                </a:solidFill>
              </a:rPr>
              <a:t>Y = (a2 + c2) / 3</a:t>
            </a:r>
          </a:p>
          <a:p>
            <a:pPr algn="ctr"/>
            <a:r>
              <a:rPr lang="en-US" dirty="0" smtClean="0">
                <a:solidFill>
                  <a:srgbClr val="000000"/>
                </a:solidFill>
              </a:rPr>
              <a:t>Z = (a2 + b2) / 3</a:t>
            </a:r>
            <a:endParaRPr lang="en-US" dirty="0">
              <a:solidFill>
                <a:srgbClr val="000000"/>
              </a:solidFill>
            </a:endParaRPr>
          </a:p>
        </p:txBody>
      </p:sp>
      <p:sp>
        <p:nvSpPr>
          <p:cNvPr id="6" name="Rectangle 5"/>
          <p:cNvSpPr/>
          <p:nvPr/>
        </p:nvSpPr>
        <p:spPr>
          <a:xfrm>
            <a:off x="6302374" y="3985106"/>
            <a:ext cx="2486025" cy="149176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solidFill>
                  <a:srgbClr val="000000"/>
                </a:solidFill>
              </a:rPr>
              <a:t>Sphere with radius r:</a:t>
            </a:r>
          </a:p>
          <a:p>
            <a:pPr algn="ctr"/>
            <a:r>
              <a:rPr lang="en-US" dirty="0" smtClean="0"/>
              <a:t>X = Y = Z = 2 * r</a:t>
            </a:r>
            <a:r>
              <a:rPr lang="en-US" baseline="30000" dirty="0" smtClean="0"/>
              <a:t>2</a:t>
            </a:r>
            <a:r>
              <a:rPr lang="en-US" dirty="0" smtClean="0"/>
              <a:t> / 5</a:t>
            </a:r>
            <a:endParaRPr lang="en-US" dirty="0">
              <a:solidFill>
                <a:srgbClr val="000000"/>
              </a:solidFill>
            </a:endParaRPr>
          </a:p>
        </p:txBody>
      </p:sp>
      <p:sp>
        <p:nvSpPr>
          <p:cNvPr id="7" name="progressShape"/>
          <p:cNvSpPr/>
          <p:nvPr/>
        </p:nvSpPr>
        <p:spPr>
          <a:xfrm>
            <a:off x="6604000" y="6667500"/>
            <a:ext cx="1881481"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progressShape2"/>
          <p:cNvSpPr/>
          <p:nvPr/>
        </p:nvSpPr>
        <p:spPr>
          <a:xfrm>
            <a:off x="8485481" y="6667500"/>
            <a:ext cx="658518"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pic>
        <p:nvPicPr>
          <p:cNvPr id="4" name="Picture 3"/>
          <p:cNvPicPr>
            <a:picLocks noChangeAspect="1"/>
          </p:cNvPicPr>
          <p:nvPr/>
        </p:nvPicPr>
        <p:blipFill>
          <a:blip r:embed="rId2"/>
          <a:stretch>
            <a:fillRect/>
          </a:stretch>
        </p:blipFill>
        <p:spPr>
          <a:xfrm>
            <a:off x="1319893" y="2063750"/>
            <a:ext cx="6820807" cy="3244850"/>
          </a:xfrm>
          <a:prstGeom prst="rect">
            <a:avLst/>
          </a:prstGeom>
        </p:spPr>
      </p:pic>
      <p:sp>
        <p:nvSpPr>
          <p:cNvPr id="5" name="progressShape"/>
          <p:cNvSpPr/>
          <p:nvPr/>
        </p:nvSpPr>
        <p:spPr>
          <a:xfrm>
            <a:off x="6604000" y="6667500"/>
            <a:ext cx="1975555"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rogressShape2"/>
          <p:cNvSpPr/>
          <p:nvPr/>
        </p:nvSpPr>
        <p:spPr>
          <a:xfrm>
            <a:off x="8579555" y="6667500"/>
            <a:ext cx="564444"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86982" y="152401"/>
            <a:ext cx="7801393" cy="6705600"/>
          </a:xfrm>
          <a:prstGeom prst="rect">
            <a:avLst/>
          </a:prstGeom>
        </p:spPr>
      </p:pic>
      <p:sp>
        <p:nvSpPr>
          <p:cNvPr id="7" name="Rectangle 6"/>
          <p:cNvSpPr/>
          <p:nvPr/>
        </p:nvSpPr>
        <p:spPr>
          <a:xfrm>
            <a:off x="5429250" y="4333875"/>
            <a:ext cx="3476625" cy="984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Due to numerical errors in integration,  A will drift from a correct rotation matrix. </a:t>
            </a:r>
            <a:endParaRPr lang="en-US" dirty="0"/>
          </a:p>
        </p:txBody>
      </p:sp>
      <p:sp>
        <p:nvSpPr>
          <p:cNvPr id="8" name="progressShape"/>
          <p:cNvSpPr/>
          <p:nvPr/>
        </p:nvSpPr>
        <p:spPr>
          <a:xfrm>
            <a:off x="6604000" y="6667500"/>
            <a:ext cx="2069629"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rogressShape2"/>
          <p:cNvSpPr/>
          <p:nvPr/>
        </p:nvSpPr>
        <p:spPr>
          <a:xfrm>
            <a:off x="8673629" y="6667500"/>
            <a:ext cx="470370"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values</a:t>
            </a:r>
            <a:endParaRPr lang="en-US" dirty="0"/>
          </a:p>
        </p:txBody>
      </p:sp>
      <p:sp>
        <p:nvSpPr>
          <p:cNvPr id="3" name="Content Placeholder 2"/>
          <p:cNvSpPr>
            <a:spLocks noGrp="1"/>
          </p:cNvSpPr>
          <p:nvPr>
            <p:ph sz="quarter" idx="1"/>
          </p:nvPr>
        </p:nvSpPr>
        <p:spPr/>
        <p:txBody>
          <a:bodyPr/>
          <a:lstStyle/>
          <a:p>
            <a:r>
              <a:rPr lang="en-US" dirty="0" smtClean="0"/>
              <a:t>Finally, using the simulation values update your object.</a:t>
            </a:r>
          </a:p>
          <a:p>
            <a:endParaRPr lang="en-US" dirty="0" smtClean="0"/>
          </a:p>
          <a:p>
            <a:r>
              <a:rPr lang="en-US" dirty="0" smtClean="0"/>
              <a:t>Applying A as orientation is just </a:t>
            </a:r>
            <a:r>
              <a:rPr lang="en-US" dirty="0" err="1" smtClean="0"/>
              <a:t>multipling</a:t>
            </a:r>
            <a:r>
              <a:rPr lang="en-US" dirty="0" smtClean="0"/>
              <a:t> </a:t>
            </a:r>
            <a:r>
              <a:rPr lang="en-US" dirty="0" smtClean="0"/>
              <a:t>all the vertices by the A. </a:t>
            </a:r>
          </a:p>
          <a:p>
            <a:r>
              <a:rPr lang="en-US" dirty="0" smtClean="0"/>
              <a:t>Vertices  (V) are the vertices of your object</a:t>
            </a:r>
          </a:p>
          <a:p>
            <a:r>
              <a:rPr lang="en-US" dirty="0" smtClean="0"/>
              <a:t>V</a:t>
            </a:r>
            <a:r>
              <a:rPr lang="en-US" baseline="-25000" dirty="0" smtClean="0"/>
              <a:t>n</a:t>
            </a:r>
            <a:r>
              <a:rPr lang="en-US" dirty="0" smtClean="0"/>
              <a:t> = A*V</a:t>
            </a:r>
            <a:r>
              <a:rPr lang="en-US" baseline="-25000" dirty="0" smtClean="0"/>
              <a:t>0  </a:t>
            </a:r>
            <a:r>
              <a:rPr lang="en-US" dirty="0" smtClean="0"/>
              <a:t> (note: you always start with the original orientation)</a:t>
            </a:r>
            <a:endParaRPr lang="en-US" dirty="0"/>
          </a:p>
        </p:txBody>
      </p:sp>
      <p:sp>
        <p:nvSpPr>
          <p:cNvPr id="4" name="progressShape"/>
          <p:cNvSpPr/>
          <p:nvPr/>
        </p:nvSpPr>
        <p:spPr>
          <a:xfrm>
            <a:off x="6604000" y="6667500"/>
            <a:ext cx="2163703"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gressShape2"/>
          <p:cNvSpPr/>
          <p:nvPr/>
        </p:nvSpPr>
        <p:spPr>
          <a:xfrm>
            <a:off x="8767703" y="6667500"/>
            <a:ext cx="376296"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Collisions</a:t>
            </a:r>
            <a:endParaRPr lang="en-US" dirty="0"/>
          </a:p>
        </p:txBody>
      </p:sp>
      <p:sp>
        <p:nvSpPr>
          <p:cNvPr id="3" name="Content Placeholder 2"/>
          <p:cNvSpPr>
            <a:spLocks noGrp="1"/>
          </p:cNvSpPr>
          <p:nvPr>
            <p:ph sz="quarter" idx="1"/>
          </p:nvPr>
        </p:nvSpPr>
        <p:spPr/>
        <p:txBody>
          <a:bodyPr/>
          <a:lstStyle/>
          <a:p>
            <a:r>
              <a:rPr lang="en-US" dirty="0" smtClean="0"/>
              <a:t>Collision detection is a challenging problem we’re not going over here</a:t>
            </a:r>
          </a:p>
          <a:p>
            <a:pPr lvl="1"/>
            <a:r>
              <a:rPr lang="en-US" dirty="0" smtClean="0"/>
              <a:t>You still need location of collision, and velocities of the colliding objects. </a:t>
            </a:r>
            <a:br>
              <a:rPr lang="en-US" dirty="0" smtClean="0"/>
            </a:br>
            <a:endParaRPr lang="en-US" dirty="0" smtClean="0"/>
          </a:p>
          <a:p>
            <a:r>
              <a:rPr lang="en-US" dirty="0" smtClean="0"/>
              <a:t>Given those, the magnitude of the collision impulse (J) is given as:</a:t>
            </a:r>
            <a:br>
              <a:rPr lang="en-US" dirty="0" smtClean="0"/>
            </a:br>
            <a:endParaRPr lang="en-US" dirty="0" smtClean="0"/>
          </a:p>
        </p:txBody>
      </p:sp>
      <p:pic>
        <p:nvPicPr>
          <p:cNvPr id="4" name="Picture 3"/>
          <p:cNvPicPr>
            <a:picLocks noChangeAspect="1"/>
          </p:cNvPicPr>
          <p:nvPr/>
        </p:nvPicPr>
        <p:blipFill>
          <a:blip r:embed="rId2"/>
          <a:stretch>
            <a:fillRect/>
          </a:stretch>
        </p:blipFill>
        <p:spPr>
          <a:xfrm>
            <a:off x="457200" y="4239260"/>
            <a:ext cx="8252678" cy="1416050"/>
          </a:xfrm>
          <a:prstGeom prst="rect">
            <a:avLst/>
          </a:prstGeom>
        </p:spPr>
      </p:pic>
      <p:sp>
        <p:nvSpPr>
          <p:cNvPr id="5" name="progressShape"/>
          <p:cNvSpPr/>
          <p:nvPr/>
        </p:nvSpPr>
        <p:spPr>
          <a:xfrm>
            <a:off x="6604000" y="6667500"/>
            <a:ext cx="2257777"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rogressShape2"/>
          <p:cNvSpPr/>
          <p:nvPr/>
        </p:nvSpPr>
        <p:spPr>
          <a:xfrm>
            <a:off x="8861777" y="6667500"/>
            <a:ext cx="282222"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Re-orthogonalizing a matrix</a:t>
            </a:r>
            <a:endParaRPr lang="en-US" dirty="0"/>
          </a:p>
        </p:txBody>
      </p:sp>
      <p:sp>
        <p:nvSpPr>
          <p:cNvPr id="3" name="Content Placeholder 2"/>
          <p:cNvSpPr>
            <a:spLocks noGrp="1"/>
          </p:cNvSpPr>
          <p:nvPr>
            <p:ph sz="quarter" idx="1"/>
          </p:nvPr>
        </p:nvSpPr>
        <p:spPr/>
        <p:txBody>
          <a:bodyPr/>
          <a:lstStyle/>
          <a:p>
            <a:r>
              <a:rPr lang="en-US" dirty="0" smtClean="0"/>
              <a:t>X = col1(A)</a:t>
            </a:r>
          </a:p>
          <a:p>
            <a:r>
              <a:rPr lang="en-US" dirty="0" smtClean="0"/>
              <a:t>Y = col2(A)</a:t>
            </a:r>
          </a:p>
          <a:p>
            <a:r>
              <a:rPr lang="en-US" dirty="0" smtClean="0"/>
              <a:t>Z = col3(A)</a:t>
            </a:r>
          </a:p>
          <a:p>
            <a:r>
              <a:rPr lang="en-US" dirty="0" smtClean="0"/>
              <a:t>X.normalize(); // magnitude to</a:t>
            </a:r>
            <a:r>
              <a:rPr lang="en-US" dirty="0" smtClean="0"/>
              <a:t> one</a:t>
            </a:r>
          </a:p>
          <a:p>
            <a:r>
              <a:rPr lang="en-US" dirty="0" smtClean="0"/>
              <a:t>Z = Cross(X,Y).normalize();</a:t>
            </a:r>
          </a:p>
          <a:p>
            <a:r>
              <a:rPr lang="en-US" dirty="0" smtClean="0"/>
              <a:t>Y = Cross(Z,X).normalize();</a:t>
            </a:r>
          </a:p>
          <a:p>
            <a:endParaRPr lang="en-US" dirty="0" smtClean="0"/>
          </a:p>
          <a:p>
            <a:r>
              <a:rPr lang="en-US" dirty="0" smtClean="0"/>
              <a:t>// Reform matrix </a:t>
            </a:r>
          </a:p>
          <a:p>
            <a:r>
              <a:rPr lang="en-US" dirty="0" smtClean="0"/>
              <a:t>A = [X, Y,Z];</a:t>
            </a:r>
          </a:p>
        </p:txBody>
      </p:sp>
      <p:sp>
        <p:nvSpPr>
          <p:cNvPr id="4" name="progressShape"/>
          <p:cNvSpPr/>
          <p:nvPr/>
        </p:nvSpPr>
        <p:spPr>
          <a:xfrm>
            <a:off x="6604000" y="6667500"/>
            <a:ext cx="2351851"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gressShape2"/>
          <p:cNvSpPr/>
          <p:nvPr/>
        </p:nvSpPr>
        <p:spPr>
          <a:xfrm>
            <a:off x="8955851" y="6667500"/>
            <a:ext cx="188148"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lstStyle/>
          <a:p>
            <a:r>
              <a:rPr lang="en-US" dirty="0" smtClean="0"/>
              <a:t>While we have gone through a lot of information, there is still much more to creating fast, efficient, production engines. </a:t>
            </a:r>
          </a:p>
          <a:p>
            <a:r>
              <a:rPr lang="en-US" dirty="0" smtClean="0"/>
              <a:t>You should understand the general concepts of</a:t>
            </a:r>
          </a:p>
          <a:p>
            <a:pPr lvl="1"/>
            <a:r>
              <a:rPr lang="en-US" dirty="0" smtClean="0"/>
              <a:t>derivatives: position </a:t>
            </a:r>
            <a:r>
              <a:rPr lang="en-US" dirty="0" smtClean="0">
                <a:sym typeface="Wingdings"/>
              </a:rPr>
              <a:t></a:t>
            </a:r>
            <a:r>
              <a:rPr lang="en-US" dirty="0" smtClean="0"/>
              <a:t> velocity </a:t>
            </a:r>
            <a:r>
              <a:rPr lang="en-US" dirty="0" smtClean="0">
                <a:sym typeface="Wingdings"/>
              </a:rPr>
              <a:t></a:t>
            </a:r>
            <a:r>
              <a:rPr lang="en-US" dirty="0" smtClean="0"/>
              <a:t> acceleration</a:t>
            </a:r>
          </a:p>
          <a:p>
            <a:pPr lvl="1"/>
            <a:r>
              <a:rPr lang="en-US" dirty="0" smtClean="0"/>
              <a:t>integration: acceleration </a:t>
            </a:r>
            <a:r>
              <a:rPr lang="en-US" dirty="0" smtClean="0">
                <a:sym typeface="Wingdings"/>
              </a:rPr>
              <a:t> velocity  position</a:t>
            </a:r>
          </a:p>
          <a:p>
            <a:r>
              <a:rPr lang="en-US" dirty="0" smtClean="0">
                <a:sym typeface="Wingdings"/>
              </a:rPr>
              <a:t>In 2D how Forces are used to derive linear quantities</a:t>
            </a:r>
          </a:p>
          <a:p>
            <a:pPr lvl="1"/>
            <a:r>
              <a:rPr lang="en-US" dirty="0" smtClean="0">
                <a:sym typeface="Wingdings"/>
              </a:rPr>
              <a:t>acceleration, velocity, position</a:t>
            </a:r>
          </a:p>
          <a:p>
            <a:r>
              <a:rPr lang="en-US" dirty="0" smtClean="0">
                <a:sym typeface="Wingdings"/>
              </a:rPr>
              <a:t>In 2D how Torque is used to derive angular quantities</a:t>
            </a:r>
          </a:p>
          <a:p>
            <a:pPr lvl="1"/>
            <a:r>
              <a:rPr lang="en-US" dirty="0" smtClean="0">
                <a:sym typeface="Wingdings"/>
              </a:rPr>
              <a:t>momentum, angular velocity, rotation</a:t>
            </a:r>
          </a:p>
          <a:p>
            <a:r>
              <a:rPr lang="en-US" dirty="0" smtClean="0">
                <a:sym typeface="Wingdings"/>
              </a:rPr>
              <a:t>In 3D how rotation can be represented as a matrix, and how that matrix is used</a:t>
            </a:r>
          </a:p>
          <a:p>
            <a:pPr lvl="1"/>
            <a:endParaRPr lang="en-US" dirty="0" smtClean="0">
              <a:sym typeface="Wingdings"/>
            </a:endParaRPr>
          </a:p>
          <a:p>
            <a:endParaRPr lang="en-US" dirty="0"/>
          </a:p>
        </p:txBody>
      </p:sp>
      <p:sp>
        <p:nvSpPr>
          <p:cNvPr id="4" name="progressShape"/>
          <p:cNvSpPr/>
          <p:nvPr/>
        </p:nvSpPr>
        <p:spPr>
          <a:xfrm>
            <a:off x="6604000" y="6667500"/>
            <a:ext cx="2445925"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gressShape2"/>
          <p:cNvSpPr/>
          <p:nvPr/>
        </p:nvSpPr>
        <p:spPr>
          <a:xfrm>
            <a:off x="9049925" y="6667500"/>
            <a:ext cx="94074"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dirty="0" smtClean="0"/>
              <a:t>References</a:t>
            </a:r>
          </a:p>
        </p:txBody>
      </p:sp>
      <p:sp>
        <p:nvSpPr>
          <p:cNvPr id="39939" name="Content Placeholder 2"/>
          <p:cNvSpPr>
            <a:spLocks noGrp="1"/>
          </p:cNvSpPr>
          <p:nvPr>
            <p:ph sz="quarter" idx="1"/>
          </p:nvPr>
        </p:nvSpPr>
        <p:spPr>
          <a:xfrm>
            <a:off x="457200" y="1219200"/>
            <a:ext cx="8229600" cy="4937125"/>
          </a:xfrm>
        </p:spPr>
        <p:txBody>
          <a:bodyPr/>
          <a:lstStyle/>
          <a:p>
            <a:pPr eaLnBrk="1" hangingPunct="1"/>
            <a:r>
              <a:rPr lang="en-US" dirty="0" smtClean="0"/>
              <a:t>These slides are mainly based on Chris Hecker’s articles in Game Developer’s Magazine (1997).</a:t>
            </a:r>
          </a:p>
          <a:p>
            <a:pPr lvl="1" eaLnBrk="1" hangingPunct="1"/>
            <a:r>
              <a:rPr lang="en-US" dirty="0" smtClean="0"/>
              <a:t>The specific PDFs (part 1-4) are available at:</a:t>
            </a:r>
            <a:br>
              <a:rPr lang="en-US" dirty="0" smtClean="0"/>
            </a:br>
            <a:r>
              <a:rPr lang="en-US" dirty="0" smtClean="0">
                <a:hlinkClick r:id="rId2"/>
              </a:rPr>
              <a:t>http://chrishecker.com/Rigid_Body_Dynamics</a:t>
            </a:r>
            <a:endParaRPr lang="en-US" dirty="0" smtClean="0"/>
          </a:p>
          <a:p>
            <a:pPr lvl="1" eaLnBrk="1" hangingPunct="1"/>
            <a:endParaRPr lang="en-US" dirty="0" smtClean="0"/>
          </a:p>
          <a:p>
            <a:pPr eaLnBrk="1" hangingPunct="1"/>
            <a:r>
              <a:rPr lang="en-US" dirty="0" smtClean="0"/>
              <a:t>Additional references from:</a:t>
            </a:r>
          </a:p>
          <a:p>
            <a:pPr lvl="1" eaLnBrk="1" hangingPunct="1"/>
            <a:r>
              <a:rPr lang="en-US" dirty="0" smtClean="0">
                <a:hlinkClick r:id="rId3"/>
              </a:rPr>
              <a:t>http://en.wikipedia.org/wiki/Euler_method</a:t>
            </a:r>
            <a:endParaRPr lang="en-US" dirty="0" smtClean="0"/>
          </a:p>
          <a:p>
            <a:pPr lvl="1" eaLnBrk="1" hangingPunct="1"/>
            <a:r>
              <a:rPr lang="en-US" dirty="0" smtClean="0"/>
              <a:t>Graham Morgan’s slides (unpublished)</a:t>
            </a:r>
          </a:p>
          <a:p>
            <a:pPr lvl="1" eaLnBrk="1" hangingPunct="1"/>
            <a:endParaRPr lang="en-US" dirty="0" smtClean="0"/>
          </a:p>
          <a:p>
            <a:pPr lvl="1" eaLnBrk="1" hangingPunct="1"/>
            <a:r>
              <a:rPr lang="en-US" dirty="0" smtClean="0">
                <a:hlinkClick r:id="rId4"/>
              </a:rPr>
              <a:t>en.wikipedia.org/wiki/Aircraft_principal_axes</a:t>
            </a:r>
            <a:endParaRPr lang="en-US" dirty="0" smtClean="0"/>
          </a:p>
          <a:p>
            <a:pPr lvl="1" eaLnBrk="1" hangingPunct="1"/>
            <a:r>
              <a:rPr lang="en-US" dirty="0" smtClean="0">
                <a:hlinkClick r:id="rId5"/>
              </a:rPr>
              <a:t>http://www.gamedev.net/community/forums/topic.asp?topic_id=</a:t>
            </a:r>
            <a:r>
              <a:rPr lang="en-US" dirty="0" smtClean="0">
                <a:hlinkClick r:id="rId5"/>
              </a:rPr>
              <a:t>57001</a:t>
            </a:r>
            <a:endParaRPr lang="en-US" dirty="0" smtClean="0"/>
          </a:p>
          <a:p>
            <a:pPr lvl="1" eaLnBrk="1" hangingPunct="1"/>
            <a:r>
              <a:rPr lang="en-US" dirty="0" smtClean="0"/>
              <a:t>http://</a:t>
            </a:r>
            <a:r>
              <a:rPr lang="en-US" dirty="0" err="1" smtClean="0"/>
              <a:t>www.anticz.com/images/SiteImages/gimbal.gif</a:t>
            </a:r>
            <a:endParaRPr lang="en-US" dirty="0" smtClean="0"/>
          </a:p>
          <a:p>
            <a:pPr eaLnBrk="1" hangingPunct="1">
              <a:buFont typeface="Wingdings 3" pitchFamily="-109" charset="2"/>
              <a:buNone/>
            </a:pPr>
            <a:endParaRPr lang="en-US" dirty="0" smtClean="0"/>
          </a:p>
        </p:txBody>
      </p:sp>
      <p:sp>
        <p:nvSpPr>
          <p:cNvPr id="4" name="progressShape"/>
          <p:cNvSpPr/>
          <p:nvPr/>
        </p:nvSpPr>
        <p:spPr>
          <a:xfrm>
            <a:off x="6604000" y="6667500"/>
            <a:ext cx="2540000"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gressShape2"/>
          <p:cNvSpPr/>
          <p:nvPr/>
        </p:nvSpPr>
        <p:spPr>
          <a:xfrm>
            <a:off x="9144000" y="6667500"/>
            <a:ext cx="1587"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Kinematics</a:t>
            </a:r>
            <a:endParaRPr lang="en-US" dirty="0"/>
          </a:p>
        </p:txBody>
      </p:sp>
      <p:sp>
        <p:nvSpPr>
          <p:cNvPr id="3" name="Content Placeholder 2"/>
          <p:cNvSpPr>
            <a:spLocks noGrp="1"/>
          </p:cNvSpPr>
          <p:nvPr>
            <p:ph sz="quarter" idx="1"/>
          </p:nvPr>
        </p:nvSpPr>
        <p:spPr/>
        <p:txBody>
          <a:bodyPr/>
          <a:lstStyle/>
          <a:p>
            <a:r>
              <a:rPr lang="en-US" dirty="0" smtClean="0"/>
              <a:t>This is the easy part – in 3D, the linear kinematics equations are the same, just with one extra dimension.</a:t>
            </a:r>
          </a:p>
          <a:p>
            <a:endParaRPr lang="en-US" dirty="0" smtClean="0"/>
          </a:p>
          <a:p>
            <a:r>
              <a:rPr lang="en-US" dirty="0" smtClean="0"/>
              <a:t>Position vectors now are = X,Y,Z</a:t>
            </a:r>
          </a:p>
          <a:p>
            <a:r>
              <a:rPr lang="en-US" dirty="0" smtClean="0"/>
              <a:t>NewPosition</a:t>
            </a:r>
            <a:r>
              <a:rPr lang="en-US" baseline="-25000" dirty="0" smtClean="0"/>
              <a:t>xyz</a:t>
            </a:r>
            <a:r>
              <a:rPr lang="en-US" dirty="0" smtClean="0"/>
              <a:t> = OldPosition</a:t>
            </a:r>
            <a:r>
              <a:rPr lang="en-US" baseline="-25000" dirty="0" smtClean="0"/>
              <a:t>xyz</a:t>
            </a:r>
            <a:r>
              <a:rPr lang="en-US" dirty="0" smtClean="0"/>
              <a:t> + h*Velocity</a:t>
            </a:r>
            <a:r>
              <a:rPr lang="en-US" baseline="-25000" dirty="0" smtClean="0"/>
              <a:t>xyz</a:t>
            </a:r>
          </a:p>
          <a:p>
            <a:r>
              <a:rPr lang="en-US" dirty="0" smtClean="0"/>
              <a:t>NewVelocity = OldVelocity + h*AccelerationCM</a:t>
            </a:r>
          </a:p>
          <a:p>
            <a:endParaRPr lang="en-US" dirty="0" smtClean="0"/>
          </a:p>
          <a:p>
            <a:r>
              <a:rPr lang="en-US" dirty="0" smtClean="0"/>
              <a:t>Onward to orientation… aka the hard part!</a:t>
            </a:r>
          </a:p>
        </p:txBody>
      </p:sp>
      <p:sp>
        <p:nvSpPr>
          <p:cNvPr id="4" name="progressShape"/>
          <p:cNvSpPr/>
          <p:nvPr/>
        </p:nvSpPr>
        <p:spPr>
          <a:xfrm>
            <a:off x="6604000" y="6667500"/>
            <a:ext cx="282222"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gressShape2"/>
          <p:cNvSpPr/>
          <p:nvPr/>
        </p:nvSpPr>
        <p:spPr>
          <a:xfrm>
            <a:off x="6886223" y="6667500"/>
            <a:ext cx="2257777"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in 3D</a:t>
            </a:r>
            <a:endParaRPr lang="en-US" dirty="0"/>
          </a:p>
        </p:txBody>
      </p:sp>
      <p:sp>
        <p:nvSpPr>
          <p:cNvPr id="3" name="Content Placeholder 2"/>
          <p:cNvSpPr>
            <a:spLocks noGrp="1"/>
          </p:cNvSpPr>
          <p:nvPr>
            <p:ph sz="quarter" idx="1"/>
          </p:nvPr>
        </p:nvSpPr>
        <p:spPr/>
        <p:txBody>
          <a:bodyPr/>
          <a:lstStyle/>
          <a:p>
            <a:r>
              <a:rPr lang="en-US" dirty="0" smtClean="0"/>
              <a:t>In 2D orientation was simply a single scalar = angle</a:t>
            </a:r>
          </a:p>
          <a:p>
            <a:r>
              <a:rPr lang="en-US" dirty="0" smtClean="0"/>
              <a:t>In 3D it is much more complicated</a:t>
            </a:r>
          </a:p>
          <a:p>
            <a:pPr lvl="1"/>
            <a:r>
              <a:rPr lang="en-US" dirty="0" smtClean="0"/>
              <a:t>In 3D there are 3 angular DoF (+3 positional DoF = 6 DoF you commonly see)</a:t>
            </a:r>
          </a:p>
          <a:p>
            <a:pPr lvl="1"/>
            <a:r>
              <a:rPr lang="en-US" dirty="0" smtClean="0"/>
              <a:t>So we need at least 3 numbers to represent an orientation in 3D</a:t>
            </a:r>
          </a:p>
          <a:p>
            <a:pPr lvl="1"/>
            <a:r>
              <a:rPr lang="en-US" dirty="0" smtClean="0"/>
              <a:t>It’s been proven that 3 numbers (minimal parameterization) mathematically sucks!</a:t>
            </a:r>
          </a:p>
          <a:p>
            <a:pPr lvl="1"/>
            <a:r>
              <a:rPr lang="en-US" dirty="0" smtClean="0"/>
              <a:t>Lets see why…</a:t>
            </a:r>
          </a:p>
          <a:p>
            <a:pPr lvl="1"/>
            <a:endParaRPr lang="en-US" dirty="0" smtClean="0"/>
          </a:p>
          <a:p>
            <a:pPr lvl="1"/>
            <a:endParaRPr lang="en-US" dirty="0" smtClean="0"/>
          </a:p>
          <a:p>
            <a:endParaRPr lang="en-US" dirty="0" smtClean="0"/>
          </a:p>
          <a:p>
            <a:r>
              <a:rPr lang="en-US" dirty="0" smtClean="0"/>
              <a:t>The problem </a:t>
            </a:r>
            <a:endParaRPr lang="en-US" dirty="0"/>
          </a:p>
        </p:txBody>
      </p:sp>
      <p:sp>
        <p:nvSpPr>
          <p:cNvPr id="4" name="progressShape"/>
          <p:cNvSpPr/>
          <p:nvPr/>
        </p:nvSpPr>
        <p:spPr>
          <a:xfrm>
            <a:off x="6604000" y="6667500"/>
            <a:ext cx="376296"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gressShape2"/>
          <p:cNvSpPr/>
          <p:nvPr/>
        </p:nvSpPr>
        <p:spPr>
          <a:xfrm>
            <a:off x="6980297" y="6667500"/>
            <a:ext cx="2163703"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Euler Angles</a:t>
            </a:r>
            <a:endParaRPr lang="en-US" dirty="0"/>
          </a:p>
        </p:txBody>
      </p:sp>
      <p:sp>
        <p:nvSpPr>
          <p:cNvPr id="3" name="Content Placeholder 2"/>
          <p:cNvSpPr>
            <a:spLocks noGrp="1"/>
          </p:cNvSpPr>
          <p:nvPr>
            <p:ph sz="quarter" idx="1"/>
          </p:nvPr>
        </p:nvSpPr>
        <p:spPr/>
        <p:txBody>
          <a:bodyPr/>
          <a:lstStyle/>
          <a:p>
            <a:r>
              <a:rPr lang="en-US" dirty="0" smtClean="0"/>
              <a:t>Roll, Pitch, Yaw – This is what DarkGDK implements (as X,Y,Z rotations)</a:t>
            </a:r>
          </a:p>
          <a:p>
            <a:endParaRPr lang="en-US" dirty="0" smtClean="0"/>
          </a:p>
          <a:p>
            <a:r>
              <a:rPr lang="en-US" dirty="0" smtClean="0"/>
              <a:t>To define a location, the angle order</a:t>
            </a:r>
            <a:br>
              <a:rPr lang="en-US" dirty="0" smtClean="0"/>
            </a:br>
            <a:r>
              <a:rPr lang="en-US" dirty="0" smtClean="0"/>
              <a:t>matters. X=20, Y=5, Z=15 if applied</a:t>
            </a:r>
            <a:br>
              <a:rPr lang="en-US" dirty="0" smtClean="0"/>
            </a:br>
            <a:endParaRPr lang="en-US" dirty="0" smtClean="0"/>
          </a:p>
          <a:p>
            <a:r>
              <a:rPr lang="en-US" dirty="0" smtClean="0"/>
              <a:t>XYZ is different than YZX, etc…</a:t>
            </a:r>
          </a:p>
          <a:p>
            <a:pPr>
              <a:buNone/>
            </a:pPr>
            <a:endParaRPr lang="en-US" dirty="0" smtClean="0"/>
          </a:p>
          <a:p>
            <a:r>
              <a:rPr lang="en-US" dirty="0" smtClean="0"/>
              <a:t>In DarkGDK you can set ZYX rotation using dbSetObjectRotationZYX</a:t>
            </a:r>
          </a:p>
          <a:p>
            <a:pPr>
              <a:buNone/>
            </a:pPr>
            <a:endParaRPr lang="en-US" dirty="0" smtClean="0"/>
          </a:p>
          <a:p>
            <a:endParaRPr lang="en-US" dirty="0"/>
          </a:p>
        </p:txBody>
      </p:sp>
      <p:pic>
        <p:nvPicPr>
          <p:cNvPr id="4" name="Picture 3"/>
          <p:cNvPicPr>
            <a:picLocks noChangeAspect="1"/>
          </p:cNvPicPr>
          <p:nvPr/>
        </p:nvPicPr>
        <p:blipFill>
          <a:blip r:embed="rId2"/>
          <a:stretch>
            <a:fillRect/>
          </a:stretch>
        </p:blipFill>
        <p:spPr>
          <a:xfrm>
            <a:off x="5969000" y="1679575"/>
            <a:ext cx="3175000" cy="2387600"/>
          </a:xfrm>
          <a:prstGeom prst="rect">
            <a:avLst/>
          </a:prstGeom>
        </p:spPr>
      </p:pic>
      <p:sp>
        <p:nvSpPr>
          <p:cNvPr id="5" name="progressShape"/>
          <p:cNvSpPr/>
          <p:nvPr/>
        </p:nvSpPr>
        <p:spPr>
          <a:xfrm>
            <a:off x="6604000" y="6667500"/>
            <a:ext cx="470370"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rogressShape2"/>
          <p:cNvSpPr/>
          <p:nvPr/>
        </p:nvSpPr>
        <p:spPr>
          <a:xfrm>
            <a:off x="7074371" y="6667500"/>
            <a:ext cx="2069629"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Euler Rotations</a:t>
            </a:r>
            <a:endParaRPr lang="en-US" dirty="0"/>
          </a:p>
        </p:txBody>
      </p:sp>
      <p:sp>
        <p:nvSpPr>
          <p:cNvPr id="3" name="Content Placeholder 2"/>
          <p:cNvSpPr>
            <a:spLocks noGrp="1"/>
          </p:cNvSpPr>
          <p:nvPr>
            <p:ph sz="quarter" idx="1"/>
          </p:nvPr>
        </p:nvSpPr>
        <p:spPr/>
        <p:txBody>
          <a:bodyPr/>
          <a:lstStyle/>
          <a:p>
            <a:r>
              <a:rPr lang="en-US" dirty="0" smtClean="0"/>
              <a:t>Using Euler angles to interpolate</a:t>
            </a:r>
            <a:r>
              <a:rPr lang="en-US" dirty="0" smtClean="0"/>
              <a:t> </a:t>
            </a:r>
            <a:br>
              <a:rPr lang="en-US" dirty="0" smtClean="0"/>
            </a:br>
            <a:r>
              <a:rPr lang="en-US" dirty="0" smtClean="0"/>
              <a:t>changes </a:t>
            </a:r>
            <a:r>
              <a:rPr lang="en-US" dirty="0" smtClean="0"/>
              <a:t>between two orientations</a:t>
            </a:r>
          </a:p>
          <a:p>
            <a:endParaRPr lang="en-US" dirty="0" smtClean="0"/>
          </a:p>
          <a:p>
            <a:r>
              <a:rPr lang="en-US" dirty="0" smtClean="0"/>
              <a:t>Suffer from Gimbal Lock</a:t>
            </a:r>
          </a:p>
          <a:p>
            <a:pPr>
              <a:buNone/>
            </a:pPr>
            <a:r>
              <a:rPr lang="en-US" dirty="0" smtClean="0"/>
              <a:t>	If two of the axis are aligned, you lose a</a:t>
            </a:r>
            <a:br>
              <a:rPr lang="en-US" dirty="0" smtClean="0"/>
            </a:br>
            <a:r>
              <a:rPr lang="en-US" dirty="0" smtClean="0"/>
              <a:t> degree of freedom. From this configuration</a:t>
            </a:r>
            <a:br>
              <a:rPr lang="en-US" dirty="0" smtClean="0"/>
            </a:br>
            <a:r>
              <a:rPr lang="en-US" dirty="0" smtClean="0"/>
              <a:t>you can only rotate in two DoF.</a:t>
            </a:r>
            <a:br>
              <a:rPr lang="en-US" dirty="0" smtClean="0"/>
            </a:br>
            <a:endParaRPr lang="en-US" dirty="0" smtClean="0"/>
          </a:p>
          <a:p>
            <a:r>
              <a:rPr lang="en-US" dirty="0" smtClean="0"/>
              <a:t>And discontinuities</a:t>
            </a:r>
          </a:p>
          <a:p>
            <a:pPr lvl="1"/>
            <a:r>
              <a:rPr lang="en-US" dirty="0" smtClean="0"/>
              <a:t>When interpolating between two orientations, discontinuous angles (“jumps”) can result</a:t>
            </a:r>
          </a:p>
          <a:p>
            <a:pPr lvl="1"/>
            <a:endParaRPr lang="en-US" dirty="0" smtClean="0"/>
          </a:p>
        </p:txBody>
      </p:sp>
      <p:pic>
        <p:nvPicPr>
          <p:cNvPr id="4" name="Picture 3"/>
          <p:cNvPicPr>
            <a:picLocks noChangeAspect="1"/>
          </p:cNvPicPr>
          <p:nvPr/>
        </p:nvPicPr>
        <p:blipFill>
          <a:blip r:embed="rId3"/>
          <a:stretch>
            <a:fillRect/>
          </a:stretch>
        </p:blipFill>
        <p:spPr>
          <a:xfrm>
            <a:off x="6350000" y="0"/>
            <a:ext cx="2794000" cy="2654300"/>
          </a:xfrm>
          <a:prstGeom prst="rect">
            <a:avLst/>
          </a:prstGeom>
        </p:spPr>
      </p:pic>
      <p:sp>
        <p:nvSpPr>
          <p:cNvPr id="5" name="progressShape"/>
          <p:cNvSpPr/>
          <p:nvPr/>
        </p:nvSpPr>
        <p:spPr>
          <a:xfrm>
            <a:off x="6604000" y="6667500"/>
            <a:ext cx="564444"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rogressShape2"/>
          <p:cNvSpPr/>
          <p:nvPr/>
        </p:nvSpPr>
        <p:spPr>
          <a:xfrm>
            <a:off x="7168445" y="6667500"/>
            <a:ext cx="1975555"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gimbal.gif">
            <a:hlinkClick r:id="" action="ppaction://media"/>
          </p:cNvPr>
          <p:cNvPicPr/>
          <p:nvPr>
            <a:videoFile r:link="rId1"/>
          </p:nvPr>
        </p:nvPicPr>
        <p:blipFill>
          <a:blip r:embed="rId4"/>
          <a:stretch>
            <a:fillRect/>
          </a:stretch>
        </p:blipFill>
        <p:spPr>
          <a:xfrm>
            <a:off x="6959600" y="3187700"/>
            <a:ext cx="1905000" cy="190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100"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8975"/>
          </a:xfrm>
        </p:spPr>
        <p:txBody>
          <a:bodyPr/>
          <a:lstStyle/>
          <a:p>
            <a:r>
              <a:rPr lang="en-US" dirty="0" smtClean="0"/>
              <a:t>Rotation Matrix</a:t>
            </a:r>
            <a:endParaRPr lang="en-US" dirty="0"/>
          </a:p>
        </p:txBody>
      </p:sp>
      <p:sp>
        <p:nvSpPr>
          <p:cNvPr id="3" name="Content Placeholder 2"/>
          <p:cNvSpPr>
            <a:spLocks noGrp="1"/>
          </p:cNvSpPr>
          <p:nvPr>
            <p:ph sz="quarter" idx="1"/>
          </p:nvPr>
        </p:nvSpPr>
        <p:spPr>
          <a:xfrm>
            <a:off x="457200" y="841375"/>
            <a:ext cx="8229600" cy="5315585"/>
          </a:xfrm>
        </p:spPr>
        <p:txBody>
          <a:bodyPr/>
          <a:lstStyle/>
          <a:p>
            <a:r>
              <a:rPr lang="en-US" dirty="0" smtClean="0"/>
              <a:t>Rotation matrices represent orientations by a 3x3 Matrix.</a:t>
            </a:r>
          </a:p>
          <a:p>
            <a:r>
              <a:rPr lang="en-US" dirty="0" smtClean="0"/>
              <a:t>3x3 leads to 9 DoF, but we know that reality is 3 DoF… thus we need other constraints</a:t>
            </a:r>
          </a:p>
          <a:p>
            <a:endParaRPr lang="en-US" dirty="0" smtClean="0"/>
          </a:p>
          <a:p>
            <a:r>
              <a:rPr lang="en-US" dirty="0" smtClean="0"/>
              <a:t>To be a rotation matrix, A, must be </a:t>
            </a:r>
          </a:p>
          <a:p>
            <a:pPr lvl="1"/>
            <a:r>
              <a:rPr lang="en-US" dirty="0" smtClean="0"/>
              <a:t>special – not a reflection (not changing a left-handed coordinate system to a right-handed one)</a:t>
            </a:r>
          </a:p>
          <a:p>
            <a:pPr lvl="1"/>
            <a:r>
              <a:rPr lang="en-US" dirty="0" smtClean="0"/>
              <a:t>orthogonal</a:t>
            </a:r>
            <a:r>
              <a:rPr lang="en-US" dirty="0" smtClean="0"/>
              <a:t> - means   </a:t>
            </a:r>
            <a:r>
              <a:rPr lang="en-US" dirty="0" smtClean="0">
                <a:latin typeface="Times New Roman"/>
                <a:cs typeface="Times New Roman"/>
              </a:rPr>
              <a:t> </a:t>
            </a:r>
            <a:r>
              <a:rPr lang="en-US" dirty="0" smtClean="0">
                <a:latin typeface="Times New Roman"/>
                <a:cs typeface="Times New Roman"/>
              </a:rPr>
              <a:t>A*A</a:t>
            </a:r>
            <a:r>
              <a:rPr lang="en-US" baseline="30000" dirty="0" smtClean="0">
                <a:latin typeface="Times New Roman"/>
                <a:cs typeface="Times New Roman"/>
              </a:rPr>
              <a:t>T </a:t>
            </a:r>
            <a:r>
              <a:rPr lang="en-US" dirty="0" smtClean="0">
                <a:latin typeface="Times New Roman"/>
                <a:cs typeface="Times New Roman"/>
              </a:rPr>
              <a:t>= 1</a:t>
            </a:r>
          </a:p>
          <a:p>
            <a:r>
              <a:rPr lang="en-US" dirty="0" smtClean="0">
                <a:cs typeface="Arial Black"/>
              </a:rPr>
              <a:t>These constraints mean </a:t>
            </a:r>
          </a:p>
          <a:p>
            <a:pPr lvl="1"/>
            <a:r>
              <a:rPr lang="en-US" dirty="0" smtClean="0">
                <a:cs typeface="Arial Black"/>
              </a:rPr>
              <a:t>rows are unit length (3 constraints)</a:t>
            </a:r>
          </a:p>
          <a:p>
            <a:pPr lvl="1"/>
            <a:r>
              <a:rPr lang="en-US" dirty="0" smtClean="0">
                <a:cs typeface="Arial Black"/>
              </a:rPr>
              <a:t>rows are all right angles (orthogonal) to each other (3 constraints)</a:t>
            </a:r>
          </a:p>
          <a:p>
            <a:r>
              <a:rPr lang="en-US" dirty="0" smtClean="0">
                <a:cs typeface="Arial Black"/>
              </a:rPr>
              <a:t>Total DoF = 9 – 6 = 3    </a:t>
            </a:r>
            <a:r>
              <a:rPr lang="en-US" dirty="0" smtClean="0">
                <a:cs typeface="Arial Black"/>
                <a:sym typeface="Wingdings"/>
              </a:rPr>
              <a:t></a:t>
            </a:r>
            <a:endParaRPr lang="en-US" dirty="0" smtClean="0">
              <a:cs typeface="Arial Black"/>
            </a:endParaRPr>
          </a:p>
          <a:p>
            <a:pPr lvl="1"/>
            <a:endParaRPr lang="en-US" dirty="0" smtClean="0">
              <a:cs typeface="Times New Roman"/>
            </a:endParaRPr>
          </a:p>
        </p:txBody>
      </p:sp>
      <p:sp>
        <p:nvSpPr>
          <p:cNvPr id="4" name="progressShape"/>
          <p:cNvSpPr/>
          <p:nvPr/>
        </p:nvSpPr>
        <p:spPr>
          <a:xfrm>
            <a:off x="6604000" y="6667500"/>
            <a:ext cx="658518"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gressShape2"/>
          <p:cNvSpPr/>
          <p:nvPr/>
        </p:nvSpPr>
        <p:spPr>
          <a:xfrm>
            <a:off x="7262519" y="6667500"/>
            <a:ext cx="1881481"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 Matrices</a:t>
            </a:r>
            <a:endParaRPr lang="en-US" dirty="0"/>
          </a:p>
        </p:txBody>
      </p:sp>
      <p:sp>
        <p:nvSpPr>
          <p:cNvPr id="3" name="Content Placeholder 2"/>
          <p:cNvSpPr>
            <a:spLocks noGrp="1"/>
          </p:cNvSpPr>
          <p:nvPr>
            <p:ph sz="quarter" idx="1"/>
          </p:nvPr>
        </p:nvSpPr>
        <p:spPr/>
        <p:txBody>
          <a:bodyPr/>
          <a:lstStyle/>
          <a:p>
            <a:r>
              <a:rPr lang="en-US" dirty="0" smtClean="0"/>
              <a:t>Any matrix that is special orthogonal is a rotation matrix</a:t>
            </a:r>
          </a:p>
          <a:p>
            <a:endParaRPr lang="en-US" dirty="0" smtClean="0"/>
          </a:p>
          <a:p>
            <a:r>
              <a:rPr lang="en-US" dirty="0" smtClean="0"/>
              <a:t>To rotate a vector:  A*V = V’</a:t>
            </a:r>
          </a:p>
          <a:p>
            <a:r>
              <a:rPr lang="en-US" dirty="0" smtClean="0"/>
              <a:t>To combine rotations   A*B=N</a:t>
            </a:r>
          </a:p>
          <a:p>
            <a:pPr lvl="1"/>
            <a:r>
              <a:rPr lang="en-US" dirty="0" smtClean="0"/>
              <a:t>rotating first by A then B is the same as just multiplying by N</a:t>
            </a:r>
          </a:p>
          <a:p>
            <a:r>
              <a:rPr lang="en-US" dirty="0" smtClean="0"/>
              <a:t>Not commutative!</a:t>
            </a:r>
          </a:p>
          <a:p>
            <a:pPr lvl="1"/>
            <a:r>
              <a:rPr lang="en-US" dirty="0" smtClean="0"/>
              <a:t>A*B ≠ B*A</a:t>
            </a:r>
          </a:p>
          <a:p>
            <a:pPr lvl="1"/>
            <a:endParaRPr lang="en-US" dirty="0"/>
          </a:p>
        </p:txBody>
      </p:sp>
      <p:graphicFrame>
        <p:nvGraphicFramePr>
          <p:cNvPr id="4" name="Object 3"/>
          <p:cNvGraphicFramePr>
            <a:graphicFrameLocks noChangeAspect="1"/>
          </p:cNvGraphicFramePr>
          <p:nvPr/>
        </p:nvGraphicFramePr>
        <p:xfrm>
          <a:off x="2366963" y="4587875"/>
          <a:ext cx="3721100" cy="1476375"/>
        </p:xfrm>
        <a:graphic>
          <a:graphicData uri="http://schemas.openxmlformats.org/presentationml/2006/ole">
            <p:oleObj spid="_x0000_s104450" name="Equation" r:id="rId3" imgW="1600200" imgH="635000" progId="Equation.3">
              <p:embed/>
            </p:oleObj>
          </a:graphicData>
        </a:graphic>
      </p:graphicFrame>
      <p:sp>
        <p:nvSpPr>
          <p:cNvPr id="5" name="progressShape"/>
          <p:cNvSpPr/>
          <p:nvPr/>
        </p:nvSpPr>
        <p:spPr>
          <a:xfrm>
            <a:off x="6604000" y="6667500"/>
            <a:ext cx="752592"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rogressShape2"/>
          <p:cNvSpPr/>
          <p:nvPr/>
        </p:nvSpPr>
        <p:spPr>
          <a:xfrm>
            <a:off x="7356593" y="6667500"/>
            <a:ext cx="1787407"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990600"/>
          </a:xfrm>
        </p:spPr>
        <p:txBody>
          <a:bodyPr/>
          <a:lstStyle/>
          <a:p>
            <a:r>
              <a:rPr lang="en-US" dirty="0" smtClean="0"/>
              <a:t>Axis – Angle Representation</a:t>
            </a:r>
            <a:endParaRPr lang="en-US" dirty="0"/>
          </a:p>
        </p:txBody>
      </p:sp>
      <p:sp>
        <p:nvSpPr>
          <p:cNvPr id="3" name="Content Placeholder 2"/>
          <p:cNvSpPr>
            <a:spLocks noGrp="1"/>
          </p:cNvSpPr>
          <p:nvPr>
            <p:ph sz="quarter" idx="1"/>
          </p:nvPr>
        </p:nvSpPr>
        <p:spPr>
          <a:xfrm>
            <a:off x="0" y="1219200"/>
            <a:ext cx="5793888" cy="4937760"/>
          </a:xfrm>
        </p:spPr>
        <p:txBody>
          <a:bodyPr/>
          <a:lstStyle/>
          <a:p>
            <a:r>
              <a:rPr lang="en-US" dirty="0" smtClean="0"/>
              <a:t>Any vector rotation can be defined as a single rotation around an arbitrary unit vector axis</a:t>
            </a:r>
          </a:p>
          <a:p>
            <a:endParaRPr lang="en-US" dirty="0" smtClean="0"/>
          </a:p>
          <a:p>
            <a:r>
              <a:rPr lang="en-US" dirty="0" smtClean="0"/>
              <a:t>In picture 2: Angle </a:t>
            </a:r>
            <a:r>
              <a:rPr lang="en-US" dirty="0" smtClean="0"/>
              <a:t>is θ, axis is unit vector n (pointing into the page)</a:t>
            </a:r>
          </a:p>
          <a:p>
            <a:endParaRPr lang="en-US" dirty="0" smtClean="0"/>
          </a:p>
          <a:p>
            <a:r>
              <a:rPr lang="en-US" dirty="0" smtClean="0"/>
              <a:t>Picking a specific axis will allow</a:t>
            </a:r>
            <a:br>
              <a:rPr lang="en-US" dirty="0" smtClean="0"/>
            </a:br>
            <a:r>
              <a:rPr lang="en-US" dirty="0" smtClean="0"/>
              <a:t> rotation between any two </a:t>
            </a:r>
            <a:br>
              <a:rPr lang="en-US" dirty="0" smtClean="0"/>
            </a:br>
            <a:r>
              <a:rPr lang="en-US" dirty="0" smtClean="0"/>
              <a:t> configurations</a:t>
            </a:r>
          </a:p>
          <a:p>
            <a:endParaRPr lang="en-US" dirty="0"/>
          </a:p>
        </p:txBody>
      </p:sp>
      <p:pic>
        <p:nvPicPr>
          <p:cNvPr id="4" name="Picture 3"/>
          <p:cNvPicPr>
            <a:picLocks noChangeAspect="1"/>
          </p:cNvPicPr>
          <p:nvPr/>
        </p:nvPicPr>
        <p:blipFill>
          <a:blip r:embed="rId2"/>
          <a:stretch>
            <a:fillRect/>
          </a:stretch>
        </p:blipFill>
        <p:spPr>
          <a:xfrm>
            <a:off x="5809763" y="3390900"/>
            <a:ext cx="3350112" cy="3467100"/>
          </a:xfrm>
          <a:prstGeom prst="rect">
            <a:avLst/>
          </a:prstGeom>
        </p:spPr>
      </p:pic>
      <p:pic>
        <p:nvPicPr>
          <p:cNvPr id="5" name="Picture 4"/>
          <p:cNvPicPr>
            <a:picLocks noChangeAspect="1"/>
          </p:cNvPicPr>
          <p:nvPr/>
        </p:nvPicPr>
        <p:blipFill>
          <a:blip r:embed="rId3"/>
          <a:stretch>
            <a:fillRect/>
          </a:stretch>
        </p:blipFill>
        <p:spPr>
          <a:xfrm>
            <a:off x="5828895" y="152400"/>
            <a:ext cx="3267480" cy="3467100"/>
          </a:xfrm>
          <a:prstGeom prst="rect">
            <a:avLst/>
          </a:prstGeom>
        </p:spPr>
      </p:pic>
      <p:sp>
        <p:nvSpPr>
          <p:cNvPr id="6" name="progressShape"/>
          <p:cNvSpPr/>
          <p:nvPr/>
        </p:nvSpPr>
        <p:spPr>
          <a:xfrm>
            <a:off x="6604000" y="6667500"/>
            <a:ext cx="846666" cy="190500"/>
          </a:xfrm>
          <a:prstGeom prst="rect">
            <a:avLst/>
          </a:prstGeom>
          <a:gradFill flip="none" rotWithShape="1">
            <a:gsLst>
              <a:gs pos="0">
                <a:schemeClr val="accent1">
                  <a:shade val="63000"/>
                  <a:alpha val="90000"/>
                </a:schemeClr>
              </a:gs>
              <a:gs pos="30000">
                <a:schemeClr val="accent1">
                  <a:shade val="90000"/>
                  <a:satMod val="110000"/>
                  <a:alpha val="90000"/>
                </a:schemeClr>
              </a:gs>
              <a:gs pos="45000">
                <a:schemeClr val="accent1">
                  <a:shade val="100000"/>
                  <a:satMod val="118000"/>
                  <a:alpha val="90000"/>
                </a:schemeClr>
              </a:gs>
              <a:gs pos="55000">
                <a:schemeClr val="accent1">
                  <a:shade val="100000"/>
                  <a:satMod val="118000"/>
                  <a:alpha val="90000"/>
                </a:schemeClr>
              </a:gs>
              <a:gs pos="73000">
                <a:schemeClr val="accent1">
                  <a:shade val="90000"/>
                  <a:satMod val="110000"/>
                  <a:alpha val="90000"/>
                </a:schemeClr>
              </a:gs>
              <a:gs pos="100000">
                <a:schemeClr val="accent1"/>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progressShape2"/>
          <p:cNvSpPr/>
          <p:nvPr/>
        </p:nvSpPr>
        <p:spPr>
          <a:xfrm>
            <a:off x="7450667" y="6667500"/>
            <a:ext cx="1693333" cy="190500"/>
          </a:xfrm>
          <a:prstGeom prst="rect">
            <a:avLst/>
          </a:prstGeom>
          <a:gradFill flip="none" rotWithShape="1">
            <a:gsLst>
              <a:gs pos="0">
                <a:schemeClr val="accent1">
                  <a:shade val="63000"/>
                  <a:alpha val="50000"/>
                </a:schemeClr>
              </a:gs>
              <a:gs pos="30000">
                <a:schemeClr val="accent1">
                  <a:shade val="90000"/>
                  <a:satMod val="110000"/>
                  <a:alpha val="50000"/>
                </a:schemeClr>
              </a:gs>
              <a:gs pos="45000">
                <a:schemeClr val="accent1">
                  <a:shade val="100000"/>
                  <a:satMod val="118000"/>
                  <a:alpha val="50000"/>
                </a:schemeClr>
              </a:gs>
              <a:gs pos="55000">
                <a:schemeClr val="accent1">
                  <a:shade val="100000"/>
                  <a:satMod val="118000"/>
                  <a:alpha val="50000"/>
                </a:schemeClr>
              </a:gs>
              <a:gs pos="73000">
                <a:schemeClr val="accent1">
                  <a:shade val="90000"/>
                  <a:satMod val="110000"/>
                  <a:alpha val="50000"/>
                </a:schemeClr>
              </a:gs>
              <a:gs pos="100000">
                <a:schemeClr val="accent1">
                  <a:shade val="63000"/>
                  <a:alpha val="50000"/>
                </a:schemeClr>
              </a:gs>
            </a:gsLst>
            <a:lin ang="95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Origin.thmx</Template>
  <TotalTime>5605</TotalTime>
  <Words>1711</Words>
  <Application>Microsoft Macintosh PowerPoint</Application>
  <PresentationFormat>On-screen Show (4:3)</PresentationFormat>
  <Paragraphs>185</Paragraphs>
  <Slides>27</Slides>
  <Notes>0</Notes>
  <HiddenSlides>0</HiddenSlides>
  <MMClips>1</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27</vt:i4>
      </vt:variant>
    </vt:vector>
  </HeadingPairs>
  <TitlesOfParts>
    <vt:vector size="30" baseType="lpstr">
      <vt:lpstr>Origin</vt:lpstr>
      <vt:lpstr>Equation</vt:lpstr>
      <vt:lpstr>Microsoft Equation</vt:lpstr>
      <vt:lpstr>Game Physics – Part IV Moving to 3D </vt:lpstr>
      <vt:lpstr>Moving to 3D</vt:lpstr>
      <vt:lpstr>Linear Kinematics</vt:lpstr>
      <vt:lpstr>Orientation in 3D</vt:lpstr>
      <vt:lpstr>Euler Angles</vt:lpstr>
      <vt:lpstr>Euler Rotations</vt:lpstr>
      <vt:lpstr>Rotation Matrix</vt:lpstr>
      <vt:lpstr>Rotation Matrices</vt:lpstr>
      <vt:lpstr>Axis – Angle Representation</vt:lpstr>
      <vt:lpstr>Angular Velocity</vt:lpstr>
      <vt:lpstr>Angular Velocity</vt:lpstr>
      <vt:lpstr>Angular Velocity</vt:lpstr>
      <vt:lpstr>Angular Velocity</vt:lpstr>
      <vt:lpstr>Angular momentum of a point</vt:lpstr>
      <vt:lpstr>Total Angular Momentum</vt:lpstr>
      <vt:lpstr>Total Angular Momentum</vt:lpstr>
      <vt:lpstr>Total Angular Momentum</vt:lpstr>
      <vt:lpstr>The Inertia Tensor</vt:lpstr>
      <vt:lpstr>The Inertia Tensor</vt:lpstr>
      <vt:lpstr>Inertia Tensors</vt:lpstr>
      <vt:lpstr>Putting it all together</vt:lpstr>
      <vt:lpstr>Slide 22</vt:lpstr>
      <vt:lpstr>Using the values</vt:lpstr>
      <vt:lpstr>Collisions</vt:lpstr>
      <vt:lpstr>Re-orthogonalizing a matrix</vt:lpstr>
      <vt:lpstr>Summary</vt:lpstr>
      <vt:lpstr>References</vt:lpstr>
    </vt:vector>
  </TitlesOfParts>
  <Company>GMU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Physics – Part I</dc:title>
  <dc:creator>Dan Fleck</dc:creator>
  <cp:lastModifiedBy>Dan Fleck</cp:lastModifiedBy>
  <cp:revision>58</cp:revision>
  <dcterms:created xsi:type="dcterms:W3CDTF">2010-04-02T11:41:19Z</dcterms:created>
  <dcterms:modified xsi:type="dcterms:W3CDTF">2010-04-02T12:03:36Z</dcterms:modified>
</cp:coreProperties>
</file>