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57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DE4324-EDFC-154F-9400-8659C7FD34AC}" type="datetime1">
              <a:rPr lang="en-US"/>
              <a:pPr>
                <a:defRPr/>
              </a:pPr>
              <a:t>1/31/2010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FD8D4E-2B00-3E43-936D-3917ECF22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436D25-7F33-5841-BA6F-DBE83AEB682C}" type="datetime1">
              <a:rPr lang="en-US"/>
              <a:pPr>
                <a:defRPr/>
              </a:pPr>
              <a:t>1/31/2010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1101D8-41FB-C743-BFB4-9CDD9AA5B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BD5D660-CC03-4748-B293-D7D10511E749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EF11-ED4D-AD4F-9A22-3F2D74709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E18C-A457-4F87-8E52-D4419BD3E463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4E8C-92A6-524A-B431-91FC65EA3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4ECB-19D4-4834-894C-551CBEAD0AEF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B516-FE97-4A40-819E-E94AAC790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6B73-BF53-43B9-A489-1FB7280C5A03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6035-4743-704A-9D84-D8D2F05F7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A9FC-A664-449C-B212-96A3A73B1E44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19256-EE75-EA49-AD3C-C59C11CEC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6ECD-5F88-4C4C-9D11-89F2538282E0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12F1-D2C3-2049-81F6-88F3FB3214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122A-F6A4-4B53-B5F0-CB00C5464AE0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544F-D121-F44D-9DFA-D2BB36931F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C671-BDF6-4B57-960A-D1DF0A94AA09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DE7D-1B20-674A-9BC9-8DD6A744F4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E41A-0E67-4DC7-A0C9-3273BFC167C9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8D85-2521-9347-89BA-BDA31860E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B9C9-DF35-43F7-A490-95A2D4DB0D44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F7E0-2474-574B-A265-89D001982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4CC0-0643-4DC0-8A7C-DC7C2205DB6D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3D7D-2BEE-014B-98CB-D99416D46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03AB38-2A5C-459B-937C-09B20FEF0DBD}" type="datetime1">
              <a:rPr lang="en-US" smtClean="0"/>
              <a:t>1/31/2010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Coming up: Rigid Body Dynamics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EEEFFF-9146-7744-ABA3-8AD4C4F97B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698" r:id="rId4"/>
    <p:sldLayoutId id="2147483699" r:id="rId5"/>
    <p:sldLayoutId id="2147483703" r:id="rId6"/>
    <p:sldLayoutId id="2147483704" r:id="rId7"/>
    <p:sldLayoutId id="2147483705" r:id="rId8"/>
    <p:sldLayoutId id="2147483706" r:id="rId9"/>
    <p:sldLayoutId id="2147483700" r:id="rId10"/>
    <p:sldLayoutId id="214748370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-109" charset="2"/>
        <a:buChar char=""/>
        <a:defRPr sz="26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-109" charset="2"/>
        <a:buChar char=""/>
        <a:defRPr sz="2300" kern="1200">
          <a:solidFill>
            <a:schemeClr val="tx2"/>
          </a:solidFill>
          <a:latin typeface="+mn-lt"/>
          <a:ea typeface="ＭＳ Ｐゴシック" pitchFamily="-109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-109" charset="2"/>
        <a:buChar char="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-109" charset="2"/>
        <a:buChar char=""/>
        <a:defRPr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-109" charset="2"/>
        <a:buChar char=""/>
        <a:defRPr sz="16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uler_method" TargetMode="External"/><Relationship Id="rId2" Type="http://schemas.openxmlformats.org/officeDocument/2006/relationships/hyperlink" Target="http://chrishecker.com/Rigid_Body_Dynami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Game Physics – Part </a:t>
            </a:r>
            <a:r>
              <a:rPr lang="en-US" dirty="0" smtClean="0"/>
              <a:t>II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Dan Fleck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 at a single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Force’s angular equivalent is Torque ( </a:t>
            </a:r>
            <a:r>
              <a:rPr lang="en-US" dirty="0" smtClean="0">
                <a:sym typeface="Symbol"/>
              </a:rPr>
              <a:t> )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Thus, torque at a point is related to F at a point by the </a:t>
            </a:r>
            <a:r>
              <a:rPr lang="en-US" dirty="0" err="1" smtClean="0">
                <a:sym typeface="Symbol"/>
              </a:rPr>
              <a:t>perp</a:t>
            </a:r>
            <a:r>
              <a:rPr lang="en-US" dirty="0" smtClean="0">
                <a:sym typeface="Symbol"/>
              </a:rPr>
              <a:t>-dot product with the radius vector</a:t>
            </a:r>
          </a:p>
          <a:p>
            <a:endParaRPr lang="en-US" dirty="0" smtClean="0">
              <a:sym typeface="Symbol"/>
            </a:endParaRP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33635" y="1770743"/>
          <a:ext cx="5742632" cy="2351314"/>
        </p:xfrm>
        <a:graphic>
          <a:graphicData uri="http://schemas.openxmlformats.org/presentationml/2006/ole">
            <p:oleObj spid="_x0000_s62466" name="Equation" r:id="rId3" imgW="1612800" imgH="66024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total angular momentum of the body around point A denoted as L</a:t>
            </a:r>
            <a:r>
              <a:rPr lang="en-US" baseline="30000" dirty="0" smtClean="0"/>
              <a:t>AT </a:t>
            </a:r>
            <a:r>
              <a:rPr lang="en-US" dirty="0" smtClean="0"/>
              <a:t>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get the total angular momentum, sum up the momentum at each point (where momentum is mass*velocity)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68425" y="2312988"/>
          <a:ext cx="6542088" cy="1162050"/>
        </p:xfrm>
        <a:graphic>
          <a:graphicData uri="http://schemas.openxmlformats.org/presentationml/2006/ole">
            <p:oleObj spid="_x0000_s63490" name="Equation" r:id="rId3" imgW="1930320" imgH="34272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Combining these equations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Yields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492137" y="1731963"/>
          <a:ext cx="3500777" cy="1038739"/>
        </p:xfrm>
        <a:graphic>
          <a:graphicData uri="http://schemas.openxmlformats.org/presentationml/2006/ole">
            <p:oleObj spid="_x0000_s64514" name="Equation" r:id="rId3" imgW="1155600" imgH="342720" progId="Equation.3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0567" y="1731963"/>
            <a:ext cx="195024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1801813" y="3107252"/>
          <a:ext cx="3379170" cy="3249098"/>
        </p:xfrm>
        <a:graphic>
          <a:graphicData uri="http://schemas.openxmlformats.org/presentationml/2006/ole">
            <p:oleObj spid="_x0000_s64517" name="Equation" r:id="rId5" imgW="1320480" imgH="126972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6161314" y="3294743"/>
            <a:ext cx="2982686" cy="4644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55771" y="4049487"/>
            <a:ext cx="3788229" cy="6096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 out angular velocity (same at all points), pull mass out of dot product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56514" y="4934861"/>
            <a:ext cx="3287486" cy="66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Dot product of vector with itself, just square of magnitude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94743" y="5887539"/>
            <a:ext cx="5849257" cy="4688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Define moment of inertia for the body as I</a:t>
            </a:r>
            <a:r>
              <a:rPr lang="en-US" baseline="30000" dirty="0" smtClean="0"/>
              <a:t>A</a:t>
            </a:r>
            <a:r>
              <a:rPr lang="en-US" dirty="0" smtClean="0"/>
              <a:t>. Which is constant for a body and can be computed ahead of time.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Inertia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Moment of inertia I</a:t>
            </a:r>
            <a:r>
              <a:rPr lang="en-US" baseline="30000" dirty="0" smtClean="0"/>
              <a:t>A </a:t>
            </a:r>
            <a:r>
              <a:rPr lang="en-US" dirty="0" smtClean="0"/>
              <a:t>is the sum of the squared distances of all points from point A scaled by the mass of the points</a:t>
            </a:r>
          </a:p>
          <a:p>
            <a:endParaRPr lang="en-US" dirty="0" smtClean="0"/>
          </a:p>
          <a:p>
            <a:r>
              <a:rPr lang="en-US" dirty="0" smtClean="0"/>
              <a:t>Think of it as “how hard it is to rotate the object around point A”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11200" y="4049486"/>
            <a:ext cx="3425371" cy="1596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29200" y="4049486"/>
            <a:ext cx="3425371" cy="1596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477" y="3992211"/>
            <a:ext cx="33855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35560" y="3992211"/>
            <a:ext cx="33855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Circular Arrow 9"/>
          <p:cNvSpPr/>
          <p:nvPr/>
        </p:nvSpPr>
        <p:spPr>
          <a:xfrm>
            <a:off x="5246914" y="3378381"/>
            <a:ext cx="3207657" cy="2778579"/>
          </a:xfrm>
          <a:prstGeom prst="circularArrow">
            <a:avLst>
              <a:gd name="adj1" fmla="val 4838"/>
              <a:gd name="adj2" fmla="val 1142319"/>
              <a:gd name="adj3" fmla="val 20374117"/>
              <a:gd name="adj4" fmla="val 11035324"/>
              <a:gd name="adj5" fmla="val 11985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0" y="3164114"/>
            <a:ext cx="3207657" cy="2778579"/>
          </a:xfrm>
          <a:prstGeom prst="circularArrow">
            <a:avLst>
              <a:gd name="adj1" fmla="val 4838"/>
              <a:gd name="adj2" fmla="val 1142319"/>
              <a:gd name="adj3" fmla="val 20374117"/>
              <a:gd name="adj4" fmla="val 11035324"/>
              <a:gd name="adj5" fmla="val 1407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3486" y="5152571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Easier – lower moment of inertia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477" y="5152571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Harder – higher moment of inertia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Finally, if we know torque we can get angular acceleration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Thus, knowing the total torque (</a:t>
            </a:r>
            <a:r>
              <a:rPr lang="en-US" dirty="0" smtClean="0">
                <a:sym typeface="Symbol"/>
              </a:rPr>
              <a:t>) and moment of inertia (I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), we can divide to get angular acceleration ()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From angular acceleration we can get angular velocity and then orientation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29946" y="2017486"/>
          <a:ext cx="5203618" cy="1004207"/>
        </p:xfrm>
        <a:graphic>
          <a:graphicData uri="http://schemas.openxmlformats.org/presentationml/2006/ole">
            <p:oleObj spid="_x0000_s65538" name="Equation" r:id="rId3" imgW="21715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CM and moment of inertia at the CM (i.e. I</a:t>
            </a:r>
            <a:r>
              <a:rPr lang="en-US" baseline="30000" dirty="0" smtClean="0"/>
              <a:t>CM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initial values (position, orientation, velocity, etc…)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linear acceleration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force, compute the induced torque and add it to the total torque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total torque by I</a:t>
            </a:r>
            <a:r>
              <a:rPr lang="en-US" baseline="30000" dirty="0" smtClean="0"/>
              <a:t>CM </a:t>
            </a:r>
            <a:r>
              <a:rPr lang="en-US" dirty="0" smtClean="0"/>
              <a:t>to get angular acceleration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Numerically integrate linear and angular acceleration to update position, linear velocity, orientation, angular velocity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Redraw object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ImpulseTorqueForce.cpp</a:t>
            </a:r>
            <a:endParaRPr lang="en-US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9500" t="13750" r="18750" b="6250"/>
          <a:stretch>
            <a:fillRect/>
          </a:stretch>
        </p:blipFill>
        <p:spPr bwMode="auto">
          <a:xfrm>
            <a:off x="1299028" y="1142999"/>
            <a:ext cx="6611257" cy="513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ImpulseTorqueForce.cpp (cont)</a:t>
            </a: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0250" t="13750" r="18000" b="16250"/>
          <a:stretch>
            <a:fillRect/>
          </a:stretch>
        </p:blipFill>
        <p:spPr bwMode="auto">
          <a:xfrm>
            <a:off x="806237" y="1143000"/>
            <a:ext cx="7575763" cy="515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Player.cpp (create the force)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19180" t="16667" r="26476" b="27579"/>
          <a:stretch>
            <a:fillRect/>
          </a:stretch>
        </p:blipFill>
        <p:spPr bwMode="auto">
          <a:xfrm>
            <a:off x="491939" y="1219200"/>
            <a:ext cx="8194861" cy="50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09028" y="2075543"/>
            <a:ext cx="3135086" cy="812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Force is in same direction ship is facing, but offset to the left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0477"/>
          </a:xfrm>
        </p:spPr>
        <p:txBody>
          <a:bodyPr/>
          <a:lstStyle/>
          <a:p>
            <a:r>
              <a:rPr lang="en-US" dirty="0" smtClean="0"/>
              <a:t>Player.cpp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 l="19048" t="21428" r="32623" b="6250"/>
          <a:stretch>
            <a:fillRect/>
          </a:stretch>
        </p:blipFill>
        <p:spPr bwMode="auto">
          <a:xfrm>
            <a:off x="0" y="472877"/>
            <a:ext cx="7111524" cy="638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950857" y="1625600"/>
            <a:ext cx="3193143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Using force and torque, update other quantities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eaLnBrk="1" hangingPunct="1"/>
            <a:r>
              <a:rPr lang="en-US" dirty="0" smtClean="0"/>
              <a:t>Linear Dynamics Recap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143000"/>
            <a:ext cx="66436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-109" charset="2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Change in position (displacement) over time is velocity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-109" charset="2"/>
              <a:buChar char=""/>
              <a:tabLst/>
              <a:defRPr/>
            </a:pPr>
            <a:r>
              <a:rPr lang="en-US" sz="2600" dirty="0" smtClean="0">
                <a:latin typeface="+mn-lt"/>
              </a:rPr>
              <a:t>Change in velocity over time is </a:t>
            </a:r>
            <a:br>
              <a:rPr lang="en-US" sz="2600" dirty="0" smtClean="0">
                <a:latin typeface="+mn-lt"/>
              </a:rPr>
            </a:br>
            <a:r>
              <a:rPr lang="en-US" sz="2600" dirty="0" smtClean="0">
                <a:latin typeface="+mn-lt"/>
              </a:rPr>
              <a:t>acceleration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-109" charset="2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Sum up the forces acting on the body at the center of mass to get current acceleration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-109" charset="2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-109" charset="2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To get new velocity and position, use your current acceleration, velocity, position and numerical integration over some small time step (h)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643688" y="3452741"/>
          <a:ext cx="1562100" cy="1009650"/>
        </p:xfrm>
        <a:graphic>
          <a:graphicData uri="http://schemas.openxmlformats.org/presentationml/2006/ole">
            <p:oleObj spid="_x0000_s46081" name="Equation" r:id="rId3" imgW="609600" imgH="393700" progId="Equation.3">
              <p:embed/>
            </p:oleObj>
          </a:graphicData>
        </a:graphic>
      </p:graphicFrame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3975" y="468947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3975" y="5273675"/>
            <a:ext cx="22685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1143000"/>
            <a:ext cx="177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6350" y="1919690"/>
            <a:ext cx="37465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29771"/>
          </a:xfrm>
        </p:spPr>
        <p:txBody>
          <a:bodyPr/>
          <a:lstStyle/>
          <a:p>
            <a:r>
              <a:rPr lang="en-US" dirty="0" smtClean="0"/>
              <a:t>Player.cpp (</a:t>
            </a:r>
            <a:r>
              <a:rPr lang="en-US" dirty="0" err="1" smtClean="0"/>
              <a:t>UpdatePlayer</a:t>
            </a:r>
            <a:r>
              <a:rPr lang="en-US" dirty="0" smtClean="0"/>
              <a:t> continues)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 l="22869" t="20492" r="25000" b="6250"/>
          <a:stretch>
            <a:fillRect/>
          </a:stretch>
        </p:blipFill>
        <p:spPr bwMode="auto">
          <a:xfrm>
            <a:off x="696686" y="567734"/>
            <a:ext cx="7460343" cy="629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These slides are mainly based on Chris Hecker’s articles in Game Developer’s Magazine (1997).</a:t>
            </a:r>
          </a:p>
          <a:p>
            <a:pPr lvl="1" eaLnBrk="1" hangingPunct="1"/>
            <a:r>
              <a:rPr lang="en-US" smtClean="0"/>
              <a:t>The specific PDFs (part 1-4) are available at:</a:t>
            </a:r>
            <a:br>
              <a:rPr lang="en-US" smtClean="0"/>
            </a:br>
            <a:r>
              <a:rPr lang="en-US" smtClean="0">
                <a:hlinkClick r:id="rId2"/>
              </a:rPr>
              <a:t>http://chrishecker.com/Rigid_Body_Dynamics</a:t>
            </a:r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Additional references from:</a:t>
            </a:r>
          </a:p>
          <a:p>
            <a:pPr lvl="1" eaLnBrk="1" hangingPunct="1"/>
            <a:r>
              <a:rPr lang="en-US" smtClean="0">
                <a:hlinkClick r:id="rId3"/>
              </a:rPr>
              <a:t>http://en.wikipedia.org/wiki/Euler_method</a:t>
            </a:r>
            <a:endParaRPr lang="en-US" smtClean="0"/>
          </a:p>
          <a:p>
            <a:pPr lvl="1" eaLnBrk="1" hangingPunct="1"/>
            <a:r>
              <a:rPr lang="en-US" smtClean="0"/>
              <a:t>Graham Morgan’s slides (unpublished)</a:t>
            </a:r>
          </a:p>
          <a:p>
            <a:pPr eaLnBrk="1" hangingPunct="1">
              <a:buFont typeface="Wingdings 3" pitchFamily="-109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Omega (</a:t>
            </a:r>
            <a:r>
              <a:rPr lang="en-US" dirty="0" smtClean="0">
                <a:sym typeface="Symbol"/>
              </a:rPr>
              <a:t></a:t>
            </a:r>
            <a:r>
              <a:rPr lang="en-US" dirty="0" smtClean="0"/>
              <a:t>) is the orientation or angle of our rigid body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Change in </a:t>
            </a:r>
            <a:r>
              <a:rPr lang="en-US" dirty="0" smtClean="0">
                <a:sym typeface="Symbol"/>
              </a:rPr>
              <a:t></a:t>
            </a:r>
            <a:r>
              <a:rPr lang="en-US" dirty="0" smtClean="0"/>
              <a:t> over time is angular</a:t>
            </a:r>
            <a:br>
              <a:rPr lang="en-US" dirty="0" smtClean="0"/>
            </a:br>
            <a:r>
              <a:rPr lang="en-US" dirty="0" smtClean="0"/>
              <a:t>velocity ( </a:t>
            </a:r>
            <a:r>
              <a:rPr lang="en-US" dirty="0" smtClean="0">
                <a:sym typeface="Symbol"/>
              </a:rPr>
              <a:t> ) lower-case omega.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Change in angular velocity () over time is angular acceleration</a:t>
            </a:r>
            <a:br>
              <a:rPr lang="en-US" dirty="0" smtClean="0">
                <a:sym typeface="Symbol"/>
              </a:rPr>
            </a:b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902" y="1739824"/>
            <a:ext cx="2643898" cy="27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86543" y="3553837"/>
          <a:ext cx="3849914" cy="1374969"/>
        </p:xfrm>
        <a:graphic>
          <a:graphicData uri="http://schemas.openxmlformats.org/presentationml/2006/ole">
            <p:oleObj spid="_x0000_s56323" name="Equation" r:id="rId4" imgW="1777680" imgH="634680" progId="Equation.3">
              <p:embed/>
            </p:oleObj>
          </a:graphicData>
        </a:graphic>
      </p:graphicFrame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688" y="5191987"/>
            <a:ext cx="3046287" cy="96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angular acceleration </a:t>
            </a:r>
            <a:r>
              <a:rPr lang="en-US" dirty="0" smtClean="0">
                <a:sym typeface="Symbol"/>
              </a:rPr>
              <a:t>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we know </a:t>
            </a:r>
            <a:r>
              <a:rPr lang="en-US" dirty="0" smtClean="0">
                <a:sym typeface="Symbol"/>
              </a:rPr>
              <a:t> we can differentiate it to find angular velocity and then again to find orientation. (Similar to finding linear acceleration a).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Finding 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Under linear motion (without rotation), all points move at the same velocity, however when the body is also rotating the velocity of every point is different.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Linear Velocity of a Point from Angular Velocity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94857"/>
            <a:ext cx="195024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90267" y="1143000"/>
            <a:ext cx="3142569" cy="30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468914"/>
            <a:ext cx="81884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30000" dirty="0" err="1" smtClean="0"/>
              <a:t>B</a:t>
            </a:r>
            <a:r>
              <a:rPr lang="en-US" baseline="30000" dirty="0" smtClean="0"/>
              <a:t> </a:t>
            </a:r>
            <a:r>
              <a:rPr lang="en-US" dirty="0" smtClean="0"/>
              <a:t> = velocity of point B</a:t>
            </a:r>
          </a:p>
          <a:p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baseline="30000" dirty="0" err="1" smtClean="0"/>
              <a:t>OB</a:t>
            </a:r>
            <a:r>
              <a:rPr lang="en-US" baseline="30000" dirty="0" smtClean="0"/>
              <a:t> </a:t>
            </a:r>
            <a:r>
              <a:rPr lang="en-US" dirty="0" smtClean="0"/>
              <a:t>= vector from O to B</a:t>
            </a:r>
          </a:p>
          <a:p>
            <a:endParaRPr lang="en-US" dirty="0" smtClean="0"/>
          </a:p>
          <a:p>
            <a:pPr>
              <a:buFont typeface="Symbol"/>
              <a:buChar char="^"/>
            </a:pPr>
            <a:r>
              <a:rPr lang="en-US" dirty="0" smtClean="0">
                <a:sym typeface="Symbol"/>
              </a:rPr>
              <a:t> means take the perpendicular of that vector (rotate by 90 counterclockwise)</a:t>
            </a:r>
            <a:r>
              <a:rPr lang="en-US" dirty="0" smtClean="0"/>
              <a:t> </a:t>
            </a:r>
          </a:p>
          <a:p>
            <a:pPr>
              <a:buFont typeface="Symbol"/>
              <a:buChar char="^"/>
            </a:pPr>
            <a:endParaRPr lang="en-US" dirty="0" smtClean="0"/>
          </a:p>
          <a:p>
            <a:pPr>
              <a:buFont typeface="Symbol"/>
              <a:buChar char="^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Displacement of point B rotating around </a:t>
            </a:r>
            <a:br>
              <a:rPr lang="en-US" dirty="0" smtClean="0"/>
            </a:br>
            <a:r>
              <a:rPr lang="en-US" dirty="0" smtClean="0"/>
              <a:t>the origin is C, by definition of radians:</a:t>
            </a:r>
          </a:p>
          <a:p>
            <a:endParaRPr lang="en-US" dirty="0" smtClean="0"/>
          </a:p>
          <a:p>
            <a:r>
              <a:rPr lang="en-US" dirty="0" smtClean="0"/>
              <a:t>Velocity is the time derivative </a:t>
            </a:r>
            <a:br>
              <a:rPr lang="en-US" dirty="0" smtClean="0"/>
            </a:br>
            <a:r>
              <a:rPr lang="en-US" dirty="0" smtClean="0"/>
              <a:t>of displacement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 the magnitude is correct</a:t>
            </a:r>
          </a:p>
          <a:p>
            <a:r>
              <a:rPr lang="en-US" dirty="0" smtClean="0"/>
              <a:t>Intuitively the direction of velocity is tangent to the radius, which is perpendicular to the radius.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3653" y="457200"/>
            <a:ext cx="195024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675" y="1266825"/>
            <a:ext cx="21431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23653" y="2148117"/>
          <a:ext cx="1617833" cy="580760"/>
        </p:xfrm>
        <a:graphic>
          <a:graphicData uri="http://schemas.openxmlformats.org/presentationml/2006/ole">
            <p:oleObj spid="_x0000_s58372" name="Equation" r:id="rId5" imgW="495000" imgH="1774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62321" y="3524703"/>
          <a:ext cx="3358330" cy="991507"/>
        </p:xfrm>
        <a:graphic>
          <a:graphicData uri="http://schemas.openxmlformats.org/presentationml/2006/ole">
            <p:oleObj spid="_x0000_s58373" name="Equation" r:id="rId6" imgW="1333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general case of the velocity of a point that is rotating and translating is given by </a:t>
            </a:r>
            <a:r>
              <a:rPr lang="en-US" dirty="0" err="1" smtClean="0"/>
              <a:t>Chasles</a:t>
            </a:r>
            <a:r>
              <a:rPr lang="en-US" dirty="0" smtClean="0"/>
              <a:t>’ theorem which states: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Thus, we can compute the velocity of any point on a body by knowing the linear velocity of the body’s origin (i.e. center of mass) and the velocity generated by rotation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775" y="2383746"/>
            <a:ext cx="2795197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 lets find angular momentum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Linear momentum is defined for a point, angular momentum must be defined by using a reference point. The angular momentum of point B as seen by point A is L</a:t>
            </a:r>
            <a:r>
              <a:rPr lang="en-US" baseline="30000" dirty="0" smtClean="0"/>
              <a:t>AB</a:t>
            </a:r>
          </a:p>
          <a:p>
            <a:r>
              <a:rPr lang="en-US" dirty="0" smtClean="0"/>
              <a:t>So this equation says the angular momentum of point B looking from A is the dot product of the </a:t>
            </a:r>
            <a:r>
              <a:rPr lang="en-US" dirty="0" err="1" smtClean="0"/>
              <a:t>perpendicularized</a:t>
            </a:r>
            <a:r>
              <a:rPr lang="en-US" dirty="0" smtClean="0"/>
              <a:t> radius vector and the linear momentum of the point (</a:t>
            </a:r>
            <a:r>
              <a:rPr lang="en-US" dirty="0" err="1" smtClean="0"/>
              <a:t>p</a:t>
            </a:r>
            <a:r>
              <a:rPr lang="en-US" baseline="30000" dirty="0" err="1" smtClean="0"/>
              <a:t>B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Operation is called the </a:t>
            </a:r>
            <a:r>
              <a:rPr lang="en-US" dirty="0" err="1" smtClean="0"/>
              <a:t>perp</a:t>
            </a:r>
            <a:r>
              <a:rPr lang="en-US" dirty="0" smtClean="0"/>
              <a:t>-dot product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98775" y="1901371"/>
          <a:ext cx="2268564" cy="575129"/>
        </p:xfrm>
        <a:graphic>
          <a:graphicData uri="http://schemas.openxmlformats.org/presentationml/2006/ole">
            <p:oleObj spid="_x0000_s60418" name="Equation" r:id="rId3" imgW="9014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have a point B you want to find </a:t>
            </a:r>
            <a:br>
              <a:rPr lang="en-US" dirty="0" smtClean="0"/>
            </a:br>
            <a:r>
              <a:rPr lang="en-US" dirty="0" smtClean="0"/>
              <a:t>the component of the linear </a:t>
            </a:r>
            <a:br>
              <a:rPr lang="en-US" dirty="0" smtClean="0"/>
            </a:br>
            <a:r>
              <a:rPr lang="en-US" dirty="0" smtClean="0"/>
              <a:t>momentum that is in the </a:t>
            </a:r>
            <a:br>
              <a:rPr lang="en-US" dirty="0" smtClean="0"/>
            </a:br>
            <a:r>
              <a:rPr lang="en-US" dirty="0" smtClean="0"/>
              <a:t>“angular rotation” direction as seen</a:t>
            </a:r>
            <a:br>
              <a:rPr lang="en-US" dirty="0" smtClean="0"/>
            </a:br>
            <a:r>
              <a:rPr lang="en-US" dirty="0" smtClean="0"/>
              <a:t>from A. </a:t>
            </a:r>
          </a:p>
          <a:p>
            <a:endParaRPr lang="en-US" dirty="0" smtClean="0"/>
          </a:p>
          <a:p>
            <a:r>
              <a:rPr lang="en-US" dirty="0" smtClean="0"/>
              <a:t>Dot product projects one vector</a:t>
            </a:r>
            <a:br>
              <a:rPr lang="en-US" dirty="0" smtClean="0"/>
            </a:br>
            <a:r>
              <a:rPr lang="en-US" dirty="0" smtClean="0"/>
              <a:t>onto another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5167313" y="377371"/>
          <a:ext cx="2268538" cy="574675"/>
        </p:xfrm>
        <a:graphic>
          <a:graphicData uri="http://schemas.openxmlformats.org/presentationml/2006/ole">
            <p:oleObj spid="_x0000_s61442" name="Equation" r:id="rId3" imgW="901440" imgH="228600" progId="Equation.3">
              <p:embed/>
            </p:oleObj>
          </a:graphicData>
        </a:graphic>
      </p:graphicFrame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1853" y="1712686"/>
            <a:ext cx="3147995" cy="285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3262</TotalTime>
  <Words>682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Origin</vt:lpstr>
      <vt:lpstr>Equation</vt:lpstr>
      <vt:lpstr>Microsoft Equation 3.0</vt:lpstr>
      <vt:lpstr>Game Physics – Part II </vt:lpstr>
      <vt:lpstr>Linear Dynamics Recap</vt:lpstr>
      <vt:lpstr>Angular Effects</vt:lpstr>
      <vt:lpstr>Finding angular acceleration </vt:lpstr>
      <vt:lpstr>Linear Velocity of a Point from Angular Velocity</vt:lpstr>
      <vt:lpstr>Proof</vt:lpstr>
      <vt:lpstr>Total Velocity</vt:lpstr>
      <vt:lpstr>Angular Momentum</vt:lpstr>
      <vt:lpstr>Angular Momentum</vt:lpstr>
      <vt:lpstr>Torque at a single point</vt:lpstr>
      <vt:lpstr>Total Angular Momentum</vt:lpstr>
      <vt:lpstr>Total Angular Momentum</vt:lpstr>
      <vt:lpstr>Moment of Inertia I</vt:lpstr>
      <vt:lpstr>Total Torque</vt:lpstr>
      <vt:lpstr>Summary</vt:lpstr>
      <vt:lpstr>ImpulseTorqueForce.cpp</vt:lpstr>
      <vt:lpstr>ImpulseTorqueForce.cpp (cont)</vt:lpstr>
      <vt:lpstr>Player.cpp (create the force)</vt:lpstr>
      <vt:lpstr>Player.cpp </vt:lpstr>
      <vt:lpstr>Player.cpp (UpdatePlayer continues)</vt:lpstr>
      <vt:lpstr>References</vt:lpstr>
    </vt:vector>
  </TitlesOfParts>
  <Company>GMU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Physics – Part I</dc:title>
  <dc:creator>Dan Fleck</dc:creator>
  <cp:lastModifiedBy>dfleck</cp:lastModifiedBy>
  <cp:revision>28</cp:revision>
  <dcterms:created xsi:type="dcterms:W3CDTF">2010-01-22T17:01:46Z</dcterms:created>
  <dcterms:modified xsi:type="dcterms:W3CDTF">2010-01-31T16:23:49Z</dcterms:modified>
</cp:coreProperties>
</file>