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5" r:id="rId17"/>
    <p:sldId id="296" r:id="rId18"/>
    <p:sldId id="294" r:id="rId19"/>
    <p:sldId id="297" r:id="rId20"/>
    <p:sldId id="298" r:id="rId21"/>
    <p:sldId id="299" r:id="rId22"/>
    <p:sldId id="300" r:id="rId23"/>
    <p:sldId id="257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FDE4324-EDFC-154F-9400-8659C7FD34AC}" type="datetime1">
              <a:rPr lang="en-US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FD8D4E-2B00-3E43-936D-3917ECF22C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436D25-7F33-5841-BA6F-DBE83AEB682C}" type="datetime1">
              <a:rPr lang="en-US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1101D8-41FB-C743-BFB4-9CDD9AA5B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BD5D660-CC03-4748-B293-D7D10511E749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9EF11-ED4D-AD4F-9A22-3F2D74709B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E18C-A457-4F87-8E52-D4419BD3E463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4E8C-92A6-524A-B431-91FC65EA34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4ECB-19D4-4834-894C-551CBEAD0AEF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B516-FE97-4A40-819E-E94AAC7902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06B73-BF53-43B9-A489-1FB7280C5A03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6035-4743-704A-9D84-D8D2F05F73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A9FC-A664-449C-B212-96A3A73B1E44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9256-EE75-EA49-AD3C-C59C11CEC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86ECD-5F88-4C4C-9D11-89F2538282E0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C12F1-D2C3-2049-81F6-88F3FB3214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122A-F6A4-4B53-B5F0-CB00C5464AE0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D544F-D121-F44D-9DFA-D2BB36931F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3C671-BDF6-4B57-960A-D1DF0A94AA09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3DE7D-1B20-674A-9BC9-8DD6A744F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E41A-0E67-4DC7-A0C9-3273BFC167C9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A8D85-2521-9347-89BA-BDA31860EF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B9C9-DF35-43F7-A490-95A2D4DB0D44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6F7E0-2474-574B-A265-89D0019829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54CC0-0643-4DC0-8A7C-DC7C2205DB6D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3D7D-2BEE-014B-98CB-D99416D46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03AB38-2A5C-459B-937C-09B20FEF0DBD}" type="datetime1">
              <a:rPr lang="en-US" smtClean="0"/>
              <a:pPr>
                <a:defRPr/>
              </a:pPr>
              <a:t>3/6/2010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Coming up: Rigid Body Dynamics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EEEFFF-9146-7744-ABA3-8AD4C4F97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698" r:id="rId4"/>
    <p:sldLayoutId id="2147483699" r:id="rId5"/>
    <p:sldLayoutId id="2147483703" r:id="rId6"/>
    <p:sldLayoutId id="2147483704" r:id="rId7"/>
    <p:sldLayoutId id="2147483705" r:id="rId8"/>
    <p:sldLayoutId id="2147483706" r:id="rId9"/>
    <p:sldLayoutId id="2147483700" r:id="rId10"/>
    <p:sldLayoutId id="21474837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-109" charset="2"/>
        <a:buChar char=""/>
        <a:defRPr sz="26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-109" charset="2"/>
        <a:buChar char=""/>
        <a:defRPr sz="2300" kern="1200">
          <a:solidFill>
            <a:schemeClr val="tx2"/>
          </a:solidFill>
          <a:latin typeface="+mn-lt"/>
          <a:ea typeface="ＭＳ Ｐゴシック" pitchFamily="-109" charset="-128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-109" charset="2"/>
        <a:buChar char="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-109" charset="2"/>
        <a:buChar char="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-109" charset="2"/>
        <a:buChar char=""/>
        <a:defRPr sz="16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uler_method" TargetMode="External"/><Relationship Id="rId2" Type="http://schemas.openxmlformats.org/officeDocument/2006/relationships/hyperlink" Target="http://chrishecker.com/Rigid_Body_Dynami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Game Physics – Part III</a:t>
            </a:r>
            <a:br>
              <a:rPr lang="en-US" dirty="0" smtClean="0"/>
            </a:br>
            <a:r>
              <a:rPr lang="en-US" dirty="0" smtClean="0"/>
              <a:t>Collisions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Dan Fleck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Remember F = ma, so a=F/m. </a:t>
            </a:r>
          </a:p>
          <a:p>
            <a:r>
              <a:rPr lang="en-US" dirty="0" smtClean="0"/>
              <a:t>In this case “F” is jn, so a is jn/M for the entire body</a:t>
            </a:r>
          </a:p>
          <a:p>
            <a:r>
              <a:rPr lang="en-US" dirty="0" smtClean="0"/>
              <a:t>Then we are just updating the velocity as we did before:</a:t>
            </a:r>
          </a:p>
          <a:p>
            <a:pPr lvl="1"/>
            <a:r>
              <a:rPr lang="en-US" dirty="0" smtClean="0"/>
              <a:t>v2 = v1 + (h*a)  where h is a small time 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b="60275"/>
          <a:stretch>
            <a:fillRect/>
          </a:stretch>
        </p:blipFill>
        <p:spPr>
          <a:xfrm>
            <a:off x="2235200" y="1451549"/>
            <a:ext cx="3556000" cy="76181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85036" y="1219200"/>
            <a:ext cx="2301764" cy="4937760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sz="2000" dirty="0" smtClean="0"/>
              <a:t>Substitute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Plug eqn 4 into equation above and distribute dot prod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Solve for j, with substitution from Eq. 2.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j (magnitude of force)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3433656" cy="746447"/>
          </a:xfrm>
          <a:prstGeom prst="rect">
            <a:avLst/>
          </a:prstGeom>
        </p:spPr>
      </p:pic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3888572" y="1219200"/>
          <a:ext cx="2292350" cy="476250"/>
        </p:xfrm>
        <a:graphic>
          <a:graphicData uri="http://schemas.openxmlformats.org/presentationml/2006/ole">
            <p:oleObj spid="_x0000_s83970" name="Equation" r:id="rId4" imgW="977900" imgH="203200" progId="Equation.3">
              <p:embed/>
            </p:oleObj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3206" y="1889447"/>
            <a:ext cx="4660900" cy="80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rcRect l="3440" t="60274" r="5546"/>
          <a:stretch>
            <a:fillRect/>
          </a:stretch>
        </p:blipFill>
        <p:spPr>
          <a:xfrm>
            <a:off x="3227140" y="2838137"/>
            <a:ext cx="3236443" cy="7618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rcRect l="8929" b="60275"/>
          <a:stretch>
            <a:fillRect/>
          </a:stretch>
        </p:blipFill>
        <p:spPr>
          <a:xfrm>
            <a:off x="170095" y="2838137"/>
            <a:ext cx="3238485" cy="7618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156" y="3985094"/>
            <a:ext cx="5461000" cy="74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1756" y="4892293"/>
            <a:ext cx="3962400" cy="1485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Force Magnitude (w/o Rotation)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 is the magnitude of the impulse (assuming no rotation)</a:t>
            </a:r>
          </a:p>
          <a:p>
            <a:r>
              <a:rPr lang="en-US" dirty="0" smtClean="0"/>
              <a:t>At the time of collision we know all parameters of j</a:t>
            </a:r>
          </a:p>
          <a:p>
            <a:r>
              <a:rPr lang="en-US" dirty="0" smtClean="0"/>
              <a:t>Using j and equation 4 we can solve for the new velocities of objects A and B after collision.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323" y="1219200"/>
            <a:ext cx="3962400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t="52526"/>
          <a:stretch>
            <a:fillRect/>
          </a:stretch>
        </p:blipFill>
        <p:spPr>
          <a:xfrm>
            <a:off x="4764774" y="5097966"/>
            <a:ext cx="3556000" cy="9104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b="60275"/>
          <a:stretch>
            <a:fillRect/>
          </a:stretch>
        </p:blipFill>
        <p:spPr>
          <a:xfrm>
            <a:off x="457200" y="5246556"/>
            <a:ext cx="3556000" cy="76181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Now lets add the ability to rotate to our body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93817"/>
            <a:ext cx="3238500" cy="55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29684" y="1893817"/>
            <a:ext cx="4457115" cy="558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Velocity of a rotating point P (from previous lecture). We need two things though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92489"/>
            <a:ext cx="3632200" cy="162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82084" y="3323241"/>
            <a:ext cx="4761916" cy="13948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and angular velocities under a force ( jn 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These equations show how the impulse force jn will modify the pre-collision velocities into post-collision velocities.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696" y="4880165"/>
            <a:ext cx="5753100" cy="1701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54796" y="5250522"/>
            <a:ext cx="3089204" cy="9064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 for j using lots of algebra, much in the same way we solved for j before.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Now, using j and equations 8a and 8b we can solve for the new linear and rotational velocity of body A.</a:t>
            </a:r>
          </a:p>
          <a:p>
            <a:r>
              <a:rPr lang="en-US" dirty="0" smtClean="0"/>
              <a:t>Similarly, use –j and 8a and 8b for body 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075" y="1219200"/>
            <a:ext cx="5753100" cy="170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034" y="3024449"/>
            <a:ext cx="3632200" cy="1625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if objects are colliding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collision point 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collision normal 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relative velocity v</a:t>
            </a:r>
            <a:r>
              <a:rPr lang="en-US" baseline="30000" dirty="0" smtClean="0"/>
              <a:t>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for J (see previous slide)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for new linear and </a:t>
            </a:r>
            <a:r>
              <a:rPr lang="en-US" dirty="0" smtClean="0"/>
              <a:t>angular </a:t>
            </a:r>
            <a:r>
              <a:rPr lang="en-US" dirty="0" smtClean="0"/>
              <a:t>velocities (see previous slide)</a:t>
            </a:r>
          </a:p>
          <a:p>
            <a:endParaRPr lang="en-US" dirty="0" smtClean="0"/>
          </a:p>
          <a:p>
            <a:r>
              <a:rPr lang="en-US" dirty="0" smtClean="0"/>
              <a:t>However, there are problems with this…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objects are colliding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--- Fast moving object can interpenetrate</a:t>
            </a:r>
          </a:p>
        </p:txBody>
      </p:sp>
      <p:sp>
        <p:nvSpPr>
          <p:cNvPr id="4" name="Regular Pentagon 3"/>
          <p:cNvSpPr/>
          <p:nvPr/>
        </p:nvSpPr>
        <p:spPr>
          <a:xfrm>
            <a:off x="895831" y="2489180"/>
            <a:ext cx="861813" cy="601032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Diamond 4"/>
          <p:cNvSpPr/>
          <p:nvPr/>
        </p:nvSpPr>
        <p:spPr>
          <a:xfrm>
            <a:off x="2245248" y="1973200"/>
            <a:ext cx="759756" cy="69175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7509" y="1786086"/>
            <a:ext cx="3152420" cy="14061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5831" y="3192273"/>
            <a:ext cx="1893720" cy="3288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Time t=1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5114176" y="2489180"/>
            <a:ext cx="861813" cy="601032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5805894" y="1973200"/>
            <a:ext cx="759756" cy="69175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8155" y="1786086"/>
            <a:ext cx="3152420" cy="14061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56477" y="3192273"/>
            <a:ext cx="1893720" cy="3288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Time t=2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gular Pentagon 11"/>
          <p:cNvSpPr/>
          <p:nvPr/>
        </p:nvSpPr>
        <p:spPr>
          <a:xfrm>
            <a:off x="2358644" y="4606967"/>
            <a:ext cx="861813" cy="601032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Diamond 12"/>
          <p:cNvSpPr/>
          <p:nvPr/>
        </p:nvSpPr>
        <p:spPr>
          <a:xfrm>
            <a:off x="2245248" y="4090987"/>
            <a:ext cx="759756" cy="69175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7509" y="3903873"/>
            <a:ext cx="3152420" cy="14061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95831" y="5310060"/>
            <a:ext cx="1893720" cy="3288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Time t=3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78155" y="3903873"/>
            <a:ext cx="4808645" cy="26513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This happens because from time 2 to 3 the objects moved to far.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Option 1: discover this, and try time 2.5. If still interpenetrating try 2.25, etc… (Hecker’s option)</a:t>
            </a:r>
          </a:p>
          <a:p>
            <a:pPr>
              <a:buFont typeface="Arial"/>
              <a:buChar char="•"/>
            </a:pPr>
            <a:r>
              <a:rPr lang="en-US" dirty="0" smtClean="0"/>
              <a:t>Option 2: store previous non-interpenetrating configuration and move back to it, and then apply force (Fleck option … easier, but doesn’t work as well </a:t>
            </a:r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>
                <a:sym typeface="Wingdings"/>
              </a:rPr>
              <a:t> 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collision point 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6383" y="4184542"/>
            <a:ext cx="4400417" cy="1972418"/>
          </a:xfrm>
        </p:spPr>
        <p:txBody>
          <a:bodyPr/>
          <a:lstStyle/>
          <a:p>
            <a:r>
              <a:rPr lang="en-US" dirty="0" smtClean="0"/>
              <a:t>Solution: </a:t>
            </a:r>
          </a:p>
          <a:p>
            <a:pPr lvl="1"/>
            <a:r>
              <a:rPr lang="en-US" dirty="0" smtClean="0"/>
              <a:t>Manifold – assume one point hit and use it. Not perfect, but looks “ok”</a:t>
            </a:r>
          </a:p>
          <a:p>
            <a:pPr lvl="1"/>
            <a:r>
              <a:rPr lang="en-US" dirty="0" smtClean="0"/>
              <a:t>Vertex-Vertex </a:t>
            </a:r>
            <a:r>
              <a:rPr lang="en-US" dirty="0" smtClean="0"/>
              <a:t>– pick one edge as the collision edge and treat as vertex-edge</a:t>
            </a:r>
            <a:endParaRPr lang="en-US" dirty="0"/>
          </a:p>
        </p:txBody>
      </p:sp>
      <p:sp>
        <p:nvSpPr>
          <p:cNvPr id="5" name="Regular Pentagon 4"/>
          <p:cNvSpPr/>
          <p:nvPr/>
        </p:nvSpPr>
        <p:spPr>
          <a:xfrm>
            <a:off x="895831" y="2489180"/>
            <a:ext cx="861813" cy="601032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 rot="1124227">
            <a:off x="1377766" y="1957822"/>
            <a:ext cx="759756" cy="69175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7509" y="1786086"/>
            <a:ext cx="3152420" cy="14061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7509" y="3192273"/>
            <a:ext cx="3152420" cy="3288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Easy vertex edge collision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gular Pentagon 8"/>
          <p:cNvSpPr/>
          <p:nvPr/>
        </p:nvSpPr>
        <p:spPr>
          <a:xfrm>
            <a:off x="5255237" y="2489180"/>
            <a:ext cx="861813" cy="601032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Diamond 9"/>
          <p:cNvSpPr/>
          <p:nvPr/>
        </p:nvSpPr>
        <p:spPr>
          <a:xfrm rot="20615610">
            <a:off x="5680472" y="2014522"/>
            <a:ext cx="759756" cy="69175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76915" y="1786086"/>
            <a:ext cx="3152420" cy="14061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676915" y="3192273"/>
            <a:ext cx="3152420" cy="6520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“Manifold” collision – edge to edge – our equations cannot handle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gular Pentagon 12"/>
          <p:cNvSpPr/>
          <p:nvPr/>
        </p:nvSpPr>
        <p:spPr>
          <a:xfrm>
            <a:off x="912156" y="4547430"/>
            <a:ext cx="861813" cy="601032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Diamond 13"/>
          <p:cNvSpPr/>
          <p:nvPr/>
        </p:nvSpPr>
        <p:spPr>
          <a:xfrm rot="1124227">
            <a:off x="1496152" y="4076805"/>
            <a:ext cx="759756" cy="69175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3834" y="3844336"/>
            <a:ext cx="3152420" cy="14061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3835" y="5250523"/>
            <a:ext cx="3136094" cy="47629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Vertex – Vertex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What is the “normal”?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Colliding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code does not handle multiple colliding entities</a:t>
            </a:r>
          </a:p>
          <a:p>
            <a:r>
              <a:rPr lang="en-US" dirty="0" smtClean="0"/>
              <a:t>Nor multiple points colliding at the same time on two entities (concave shapes could do this)</a:t>
            </a:r>
          </a:p>
          <a:p>
            <a:endParaRPr lang="en-US" dirty="0" smtClean="0"/>
          </a:p>
          <a:p>
            <a:r>
              <a:rPr lang="en-US" dirty="0" smtClean="0"/>
              <a:t>Solution:  Read more, learn more, use more robust solutions to solve these problems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with DarkGDK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Collision point not given</a:t>
            </a:r>
          </a:p>
          <a:p>
            <a:r>
              <a:rPr lang="en-US" dirty="0" smtClean="0"/>
              <a:t>Collision normal not given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can we do?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42912" y="152400"/>
            <a:ext cx="8229600" cy="990600"/>
          </a:xfrm>
        </p:spPr>
        <p:txBody>
          <a:bodyPr/>
          <a:lstStyle/>
          <a:p>
            <a:pPr lvl="2" eaLnBrk="1" hangingPunct="1"/>
            <a:r>
              <a:rPr lang="en-US" dirty="0" smtClean="0"/>
              <a:t>Current Status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0" y="1143000"/>
            <a:ext cx="6643688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9" charset="2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We </a:t>
            </a:r>
            <a:r>
              <a:rPr lang="en-US" sz="2600" dirty="0" smtClean="0">
                <a:latin typeface="+mn-lt"/>
              </a:rPr>
              <a:t>understand how forces affect linear velocity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9" charset="2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We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pitchFamily="-109" charset="-128"/>
              </a:rPr>
              <a:t> understand how forces affect angular velocity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9" charset="2"/>
              <a:buChar char=""/>
              <a:tabLst/>
              <a:defRPr/>
            </a:pPr>
            <a:r>
              <a:rPr lang="en-US" sz="2600" baseline="0" dirty="0" smtClean="0">
                <a:latin typeface="+mn-lt"/>
              </a:rPr>
              <a:t>We</a:t>
            </a:r>
            <a:r>
              <a:rPr lang="en-US" sz="2600" dirty="0" smtClean="0">
                <a:latin typeface="+mn-lt"/>
              </a:rPr>
              <a:t> can calculate change in velocity, position, angular velocity and orientation based on the sum of forces (and moment of inertia/center of mass)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with DarkGDK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collision points all over perimeter (not seen in the game)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Pros? Cons?</a:t>
            </a:r>
          </a:p>
          <a:p>
            <a:r>
              <a:rPr lang="en-US" dirty="0" smtClean="0"/>
              <a:t>Pros: Easy to detect collision</a:t>
            </a:r>
          </a:p>
          <a:p>
            <a:r>
              <a:rPr lang="en-US" dirty="0" smtClean="0"/>
              <a:t>Cons: Hard to detect normal, lots of “sprites” to manage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08" y="1737513"/>
            <a:ext cx="1625600" cy="187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241" y="1737513"/>
            <a:ext cx="1625600" cy="18796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846249" y="2188663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959645" y="2295703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902947" y="2228354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16343" y="2335394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073041" y="2374390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129739" y="2414776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186437" y="2414081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243135" y="2453772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299833" y="2454467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328182" y="2453772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441578" y="2454467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384880" y="2453772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941951" y="2798263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874598" y="2837954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789551" y="2837954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055347" y="2654145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998649" y="2341063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151049" y="2493463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129739" y="2654145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207747" y="2639499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264445" y="2599808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356531" y="2599808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3441578" y="2599808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498276" y="2533154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2998649" y="2718881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704504" y="2718881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2761202" y="2758572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2761202" y="2679190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2612259" y="2374390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640608" y="2533849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2612259" y="2453772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2583910" y="2639499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2647806" y="2295008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704504" y="2334699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2789551" y="2374390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2761202" y="2261681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2789551" y="2182299"/>
            <a:ext cx="56698" cy="7938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57200" y="4470400"/>
            <a:ext cx="8064500" cy="128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with DarkGDK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collision lines all over perimeter (not seen in the game)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Pros? Cons?</a:t>
            </a:r>
          </a:p>
          <a:p>
            <a:r>
              <a:rPr lang="en-US" dirty="0" smtClean="0"/>
              <a:t>Pros: Line intersection to detection collision and point of intersection. How to detect “normal”?</a:t>
            </a:r>
          </a:p>
          <a:p>
            <a:r>
              <a:rPr lang="en-US" dirty="0" smtClean="0"/>
              <a:t>Cons: More sprites to manage, but not as many as points solution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08" y="1737513"/>
            <a:ext cx="1625600" cy="187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241" y="1737513"/>
            <a:ext cx="1625600" cy="1879600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457200" y="4457700"/>
            <a:ext cx="8064500" cy="16992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rot="16200000" flipH="1">
            <a:off x="2899833" y="2252133"/>
            <a:ext cx="207434" cy="2074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094568" y="2446863"/>
            <a:ext cx="393699" cy="1312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094568" y="2578097"/>
            <a:ext cx="393699" cy="804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2897718" y="2660650"/>
            <a:ext cx="211666" cy="2074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815167" y="2806701"/>
            <a:ext cx="84668" cy="634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2741083" y="2732617"/>
            <a:ext cx="14816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 flipV="1">
            <a:off x="2640609" y="2659327"/>
            <a:ext cx="173765" cy="1473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2566524" y="2732617"/>
            <a:ext cx="14816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2641402" y="2578097"/>
            <a:ext cx="84865" cy="804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V="1">
            <a:off x="2624570" y="2476399"/>
            <a:ext cx="118530" cy="848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2569435" y="2387600"/>
            <a:ext cx="14393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642196" y="2316427"/>
            <a:ext cx="173765" cy="1431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2744392" y="2387997"/>
            <a:ext cx="143139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816756" y="2252132"/>
            <a:ext cx="83077" cy="650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Perimeter – stores the list of lines that form the perimeter of a shape.</a:t>
            </a:r>
          </a:p>
          <a:p>
            <a:pPr lvl="1"/>
            <a:r>
              <a:rPr lang="en-US" dirty="0" smtClean="0"/>
              <a:t>Detect collisions among lines using line-line intersection</a:t>
            </a:r>
          </a:p>
          <a:p>
            <a:pPr lvl="1"/>
            <a:r>
              <a:rPr lang="en-US" dirty="0" smtClean="0"/>
              <a:t>Determine normal by</a:t>
            </a:r>
          </a:p>
          <a:p>
            <a:pPr lvl="2"/>
            <a:r>
              <a:rPr lang="en-US" dirty="0" smtClean="0"/>
              <a:t>Determine min distance to end of segment from collision point</a:t>
            </a:r>
          </a:p>
          <a:p>
            <a:pPr lvl="2"/>
            <a:r>
              <a:rPr lang="en-US" dirty="0" smtClean="0"/>
              <a:t>Pick the other line as the “edge” to find normal</a:t>
            </a:r>
          </a:p>
          <a:p>
            <a:pPr lvl="2"/>
            <a:r>
              <a:rPr lang="en-US" dirty="0" smtClean="0"/>
              <a:t>Compute normal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Main.cpp, processCollision </a:t>
            </a:r>
          </a:p>
          <a:p>
            <a:r>
              <a:rPr lang="en-US" dirty="0" smtClean="0"/>
              <a:t>Player-&gt;processCollision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948544" y="4168239"/>
            <a:ext cx="1603169" cy="7956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156860" y="4414652"/>
            <a:ext cx="641267" cy="1484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948545" y="4809506"/>
            <a:ext cx="1454729" cy="154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rot="20768347">
            <a:off x="5621515" y="4292927"/>
            <a:ext cx="1258784" cy="10331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5305715" y="4254749"/>
            <a:ext cx="307933" cy="1128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192900" y="4599132"/>
            <a:ext cx="307933" cy="1128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References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These slides are mainly based on Chris Hecker’s articles in Game Developer’s Magazine (1997).</a:t>
            </a:r>
          </a:p>
          <a:p>
            <a:pPr lvl="1" eaLnBrk="1" hangingPunct="1"/>
            <a:r>
              <a:rPr lang="en-US" dirty="0" smtClean="0"/>
              <a:t>The specific PDFs (part 1-4) are available at: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http://chrishecker.com/Rigid_Body_Dynamics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Additional references from:</a:t>
            </a:r>
          </a:p>
          <a:p>
            <a:pPr lvl="1" eaLnBrk="1" hangingPunct="1"/>
            <a:r>
              <a:rPr lang="en-US" dirty="0" smtClean="0">
                <a:hlinkClick r:id="rId3"/>
              </a:rPr>
              <a:t>http://en.wikipedia.org/wiki/Euler_method</a:t>
            </a:r>
            <a:endParaRPr lang="en-US" dirty="0" smtClean="0"/>
          </a:p>
          <a:p>
            <a:pPr lvl="1" eaLnBrk="1" hangingPunct="1"/>
            <a:r>
              <a:rPr lang="en-US" dirty="0" smtClean="0"/>
              <a:t>Graham Morgan’s slides (unpublished)</a:t>
            </a:r>
          </a:p>
          <a:p>
            <a:pPr eaLnBrk="1" hangingPunct="1">
              <a:buFont typeface="Wingdings 3" pitchFamily="-109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91113"/>
          </a:xfrm>
        </p:spPr>
        <p:txBody>
          <a:bodyPr/>
          <a:lstStyle/>
          <a:p>
            <a:r>
              <a:rPr lang="en-US" dirty="0" smtClean="0"/>
              <a:t>Collisions – when two bodies hit each other, what are the resulting forces? </a:t>
            </a:r>
          </a:p>
          <a:p>
            <a:r>
              <a:rPr lang="en-US" dirty="0" smtClean="0"/>
              <a:t>What are the resulting changes in </a:t>
            </a:r>
            <a:r>
              <a:rPr lang="en-US" dirty="0" smtClean="0"/>
              <a:t>velocity/accelerations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240" y="2710313"/>
            <a:ext cx="4646760" cy="39236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2710313"/>
            <a:ext cx="4040040" cy="3923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P = point of collision (P resides on both A and B)</a:t>
            </a:r>
          </a:p>
          <a:p>
            <a:endParaRPr lang="en-US" dirty="0" smtClean="0"/>
          </a:p>
          <a:p>
            <a:r>
              <a:rPr lang="en-US" dirty="0" smtClean="0"/>
              <a:t>rBP and rAP are the vectors from the center of mass to P</a:t>
            </a:r>
          </a:p>
          <a:p>
            <a:endParaRPr lang="en-US" dirty="0" smtClean="0"/>
          </a:p>
          <a:p>
            <a:r>
              <a:rPr lang="en-US" dirty="0" smtClean="0"/>
              <a:t>vAP and vBP are velocities of P on the two bodies.  Wait, are these the same at the time of collision?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91113"/>
          </a:xfrm>
        </p:spPr>
        <p:txBody>
          <a:bodyPr/>
          <a:lstStyle/>
          <a:p>
            <a:r>
              <a:rPr lang="en-US" dirty="0" smtClean="0"/>
              <a:t>Relative velocity (closing velocity)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How much of the velocity is in the direction of the collision?</a:t>
            </a:r>
          </a:p>
          <a:p>
            <a:endParaRPr lang="en-US" dirty="0" smtClean="0"/>
          </a:p>
          <a:p>
            <a:r>
              <a:rPr lang="en-US" dirty="0" smtClean="0"/>
              <a:t>If the collision normal is</a:t>
            </a:r>
            <a:br>
              <a:rPr lang="en-US" dirty="0" smtClean="0"/>
            </a:br>
            <a:r>
              <a:rPr lang="en-US" dirty="0" smtClean="0"/>
              <a:t>known, then we want the </a:t>
            </a:r>
            <a:br>
              <a:rPr lang="en-US" dirty="0" smtClean="0"/>
            </a:br>
            <a:r>
              <a:rPr lang="en-US" dirty="0" smtClean="0"/>
              <a:t>velocity of the collision in </a:t>
            </a:r>
            <a:br>
              <a:rPr lang="en-US" dirty="0" smtClean="0"/>
            </a:br>
            <a:r>
              <a:rPr lang="en-US" dirty="0" smtClean="0"/>
              <a:t>normal direction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240" y="2710313"/>
            <a:ext cx="4646760" cy="392369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55586" y="1712373"/>
          <a:ext cx="2292141" cy="476289"/>
        </p:xfrm>
        <a:graphic>
          <a:graphicData uri="http://schemas.openxmlformats.org/presentationml/2006/ole">
            <p:oleObj spid="_x0000_s76802" name="Equation" r:id="rId4" imgW="977900" imgH="20320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3061860"/>
            <a:ext cx="4040040" cy="35721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44418" y="5205162"/>
          <a:ext cx="4052822" cy="533266"/>
        </p:xfrm>
        <a:graphic>
          <a:graphicData uri="http://schemas.openxmlformats.org/presentationml/2006/ole">
            <p:oleObj spid="_x0000_s76803" name="Equation" r:id="rId5" imgW="1447800" imgH="1905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Velocity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466"/>
            <a:ext cx="8229600" cy="1491113"/>
          </a:xfrm>
        </p:spPr>
        <p:txBody>
          <a:bodyPr/>
          <a:lstStyle/>
          <a:p>
            <a:r>
              <a:rPr lang="en-US" dirty="0" smtClean="0"/>
              <a:t>Three cases:</a:t>
            </a:r>
          </a:p>
          <a:p>
            <a:pPr lvl="1"/>
            <a:r>
              <a:rPr lang="en-US" dirty="0" smtClean="0"/>
              <a:t>If the equation is positive, then A is moving in the direction of the normal, thus object moving away</a:t>
            </a:r>
          </a:p>
          <a:p>
            <a:pPr lvl="1"/>
            <a:r>
              <a:rPr lang="en-US" dirty="0" smtClean="0"/>
              <a:t>If the equation is negative, then A is moving in the opposite of normal (thus colliding)</a:t>
            </a:r>
          </a:p>
          <a:p>
            <a:pPr lvl="1"/>
            <a:r>
              <a:rPr lang="en-US" dirty="0" smtClean="0"/>
              <a:t>If the equation is 0 objects are touching, but not colliding</a:t>
            </a:r>
          </a:p>
          <a:p>
            <a:pPr lvl="1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611" y="4115926"/>
            <a:ext cx="3247389" cy="274207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3061860"/>
            <a:ext cx="4040040" cy="35721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7200" y="1219200"/>
          <a:ext cx="4052822" cy="533266"/>
        </p:xfrm>
        <a:graphic>
          <a:graphicData uri="http://schemas.openxmlformats.org/presentationml/2006/ole">
            <p:oleObj spid="_x0000_s77827" name="Equation" r:id="rId4" imgW="1447800" imgH="19050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329630" y="1219200"/>
            <a:ext cx="1292718" cy="5332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(Eq. 2)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a collision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change velocities in previous weeks we have added forces. Will that work now?</a:t>
            </a:r>
          </a:p>
          <a:p>
            <a:pPr lvl="1"/>
            <a:r>
              <a:rPr lang="en-US" dirty="0" smtClean="0"/>
              <a:t>Previous process: apply force </a:t>
            </a:r>
            <a:r>
              <a:rPr lang="en-US" dirty="0" smtClean="0">
                <a:sym typeface="Wingdings"/>
              </a:rPr>
              <a:t> changes acceleration  changes velocity  changes position.</a:t>
            </a:r>
          </a:p>
          <a:p>
            <a:pPr lvl="1"/>
            <a:r>
              <a:rPr lang="en-US" dirty="0" smtClean="0">
                <a:sym typeface="Wingdings"/>
              </a:rPr>
              <a:t>All of this is done through integration over time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In real life this works. However in our simulation the change in velocity should be essentially </a:t>
            </a:r>
            <a:r>
              <a:rPr lang="en-US" dirty="0" smtClean="0">
                <a:sym typeface="Wingdings"/>
              </a:rPr>
              <a:t>instantaneous. </a:t>
            </a:r>
            <a:r>
              <a:rPr lang="en-US" dirty="0" smtClean="0">
                <a:sym typeface="Wingdings"/>
              </a:rPr>
              <a:t>Otherwise the non-rigid bodies will interpenetrate</a:t>
            </a:r>
          </a:p>
          <a:p>
            <a:pPr lvl="1"/>
            <a:endParaRPr lang="en-US" dirty="0" smtClean="0">
              <a:sym typeface="Wingdings"/>
            </a:endParaRPr>
          </a:p>
          <a:p>
            <a:r>
              <a:rPr lang="en-US" dirty="0" smtClean="0"/>
              <a:t>To accomplish a discontinuity in velocity </a:t>
            </a:r>
            <a:r>
              <a:rPr lang="en-US" dirty="0" smtClean="0"/>
              <a:t>(instantaneous </a:t>
            </a:r>
            <a:r>
              <a:rPr lang="en-US" dirty="0" smtClean="0"/>
              <a:t>change) we need to introduce an Impulse force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impulse force can change the velocity of an object immediately</a:t>
            </a:r>
          </a:p>
          <a:p>
            <a:r>
              <a:rPr lang="en-US" dirty="0" smtClean="0"/>
              <a:t>It’s like a very large force integrated over a very very short time. </a:t>
            </a:r>
          </a:p>
          <a:p>
            <a:r>
              <a:rPr lang="en-US" dirty="0" smtClean="0"/>
              <a:t>This is an approximation needed because we are assuming rigid bodies to simplify our work</a:t>
            </a:r>
          </a:p>
          <a:p>
            <a:endParaRPr lang="en-US" dirty="0" smtClean="0"/>
          </a:p>
          <a:p>
            <a:r>
              <a:rPr lang="en-US" dirty="0" smtClean="0"/>
              <a:t>So we will apply an impulse force at the collision point in the opposite normal direction to achieve this change.</a:t>
            </a:r>
          </a:p>
          <a:p>
            <a:endParaRPr lang="en-US" dirty="0" smtClean="0"/>
          </a:p>
          <a:p>
            <a:r>
              <a:rPr lang="en-US" dirty="0" smtClean="0"/>
              <a:t>But what is the magnitude of that force?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Force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Newton’s Law of Restitution for </a:t>
            </a:r>
            <a:r>
              <a:rPr lang="en-US" dirty="0" smtClean="0"/>
              <a:t>Instantaneous </a:t>
            </a:r>
            <a:r>
              <a:rPr lang="en-US" dirty="0" smtClean="0"/>
              <a:t>Collisions with No Friction</a:t>
            </a:r>
          </a:p>
          <a:p>
            <a:pPr lvl="1"/>
            <a:r>
              <a:rPr lang="en-US" dirty="0" smtClean="0"/>
              <a:t>Instantaneous </a:t>
            </a:r>
            <a:r>
              <a:rPr lang="en-US" dirty="0" smtClean="0"/>
              <a:t>= no other forces are considered during the collision (like gravity or drag, etc…)</a:t>
            </a:r>
          </a:p>
          <a:p>
            <a:pPr lvl="1"/>
            <a:r>
              <a:rPr lang="en-US" dirty="0" smtClean="0"/>
              <a:t>Coefficient of restitution = e or ε(lowercase epsilon) = a scalar value to model compression and restitution of impacting bodies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 says how much of the energy is dissipated during collision</a:t>
            </a:r>
          </a:p>
          <a:p>
            <a:pPr lvl="2"/>
            <a:r>
              <a:rPr lang="en-US" dirty="0" smtClean="0"/>
              <a:t>e=1.0 is like a </a:t>
            </a:r>
            <a:r>
              <a:rPr lang="en-US" dirty="0" smtClean="0"/>
              <a:t>superball</a:t>
            </a:r>
            <a:endParaRPr lang="en-US" dirty="0" smtClean="0"/>
          </a:p>
          <a:p>
            <a:pPr lvl="2"/>
            <a:r>
              <a:rPr lang="en-US" dirty="0" smtClean="0"/>
              <a:t>e=0.0 is a like lump of mud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380" y="3937064"/>
            <a:ext cx="3433656" cy="746447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349417" y="4660831"/>
            <a:ext cx="2250918" cy="680415"/>
          </a:xfrm>
          <a:prstGeom prst="wedgeRoundRectCallout">
            <a:avLst>
              <a:gd name="adj1" fmla="val 36408"/>
              <a:gd name="adj2" fmla="val -7749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 relative velocity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62912" y="4660831"/>
            <a:ext cx="2080004" cy="680415"/>
          </a:xfrm>
          <a:prstGeom prst="wedgeRoundRectCallout">
            <a:avLst>
              <a:gd name="adj1" fmla="val -52558"/>
              <a:gd name="adj2" fmla="val -7916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Incoming relative</a:t>
            </a:r>
          </a:p>
          <a:p>
            <a:pPr algn="ctr"/>
            <a:r>
              <a:rPr lang="en-US" dirty="0" smtClean="0"/>
              <a:t>velocity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Force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now define J as the magnitude of the impulse force needed to change the velocity.</a:t>
            </a:r>
          </a:p>
          <a:p>
            <a:endParaRPr lang="en-US" dirty="0" smtClean="0"/>
          </a:p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of equal and opposite reactions, says that if the force experienced by object A is jn then the force experienced by B is –jn</a:t>
            </a:r>
          </a:p>
          <a:p>
            <a:endParaRPr lang="en-US" dirty="0" smtClean="0"/>
          </a:p>
          <a:p>
            <a:r>
              <a:rPr lang="en-US" dirty="0" smtClean="0"/>
              <a:t>Thus, knowing the magnitude of the forces ( j ) we can write velocity equations for A and B: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52526"/>
          <a:stretch>
            <a:fillRect/>
          </a:stretch>
        </p:blipFill>
        <p:spPr>
          <a:xfrm>
            <a:off x="4764774" y="5246556"/>
            <a:ext cx="3556000" cy="9104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b="60275"/>
          <a:stretch>
            <a:fillRect/>
          </a:stretch>
        </p:blipFill>
        <p:spPr>
          <a:xfrm>
            <a:off x="457200" y="5395146"/>
            <a:ext cx="3556000" cy="761814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3424571" y="6452586"/>
            <a:ext cx="5091498" cy="405413"/>
          </a:xfrm>
          <a:prstGeom prst="wedgeRoundRectCallout">
            <a:avLst>
              <a:gd name="adj1" fmla="val -33167"/>
              <a:gd name="adj2" fmla="val -11533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</a:t>
            </a:r>
            <a:r>
              <a:rPr lang="en-US" dirty="0" smtClean="0"/>
              <a:t> 4a and b assume bodies A and B cannot rotate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4200</TotalTime>
  <Words>1169</Words>
  <Application>Microsoft Office PowerPoint</Application>
  <PresentationFormat>On-screen Show (4:3)</PresentationFormat>
  <Paragraphs>188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Origin</vt:lpstr>
      <vt:lpstr>Equation</vt:lpstr>
      <vt:lpstr>Game Physics – Part III Collisions </vt:lpstr>
      <vt:lpstr>Current Status</vt:lpstr>
      <vt:lpstr>What’s Missing</vt:lpstr>
      <vt:lpstr>Collision Equations</vt:lpstr>
      <vt:lpstr>Normal Velocity Equations</vt:lpstr>
      <vt:lpstr>Processing a collision</vt:lpstr>
      <vt:lpstr>Impulse Force</vt:lpstr>
      <vt:lpstr>Impulse Force Magnitude</vt:lpstr>
      <vt:lpstr>Impulse Force Magnitude</vt:lpstr>
      <vt:lpstr>Quick derivation</vt:lpstr>
      <vt:lpstr>Solving for j (magnitude of force)</vt:lpstr>
      <vt:lpstr>Impulse Force Magnitude (w/o Rotation) </vt:lpstr>
      <vt:lpstr>Spinning</vt:lpstr>
      <vt:lpstr>Completion</vt:lpstr>
      <vt:lpstr>Collision Handling</vt:lpstr>
      <vt:lpstr>Determine if objects are colliding</vt:lpstr>
      <vt:lpstr>Determine collision point P</vt:lpstr>
      <vt:lpstr>Multiple Colliding Entities</vt:lpstr>
      <vt:lpstr>Challenges with DarkGDK</vt:lpstr>
      <vt:lpstr>Challenges with DarkGDK</vt:lpstr>
      <vt:lpstr>Challenges with DarkGDK</vt:lpstr>
      <vt:lpstr>To the code</vt:lpstr>
      <vt:lpstr>References</vt:lpstr>
    </vt:vector>
  </TitlesOfParts>
  <Company>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Physics – Part I</dc:title>
  <dc:creator>Dan Fleck</dc:creator>
  <cp:lastModifiedBy>dfleck</cp:lastModifiedBy>
  <cp:revision>39</cp:revision>
  <dcterms:created xsi:type="dcterms:W3CDTF">2010-03-02T01:52:43Z</dcterms:created>
  <dcterms:modified xsi:type="dcterms:W3CDTF">2010-03-06T12:35:19Z</dcterms:modified>
</cp:coreProperties>
</file>