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4ACBD-EA11-C548-A33F-1964EDFD74C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8035-1DAC-074E-BF2C-541A84672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51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77070-3973-BC4F-B694-CF2ECBA1FD16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73900-3C3F-0142-84F8-1C60FDDBA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78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5A66-12CD-504D-99EE-C3DE408BAFE2}" type="datetime1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A0A0-D94F-9547-BCA3-874CB736EB36}" type="datetime1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8249-5571-0D49-8E3B-8AD98D798BBB}" type="datetime1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B73-F8CE-3E42-A1B5-63E733F67AC1}" type="datetime1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8EB0-6671-4A48-AE2F-A7B894B3EA60}" type="datetime1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BC5E-A8CF-9C44-A142-016AF5699A8D}" type="datetime1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9A4B-4003-9C41-9CEC-672C2C43A9C8}" type="datetime1">
              <a:rPr lang="en-US" smtClean="0"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2454-B27A-4D45-AF1A-5572C0AC6B04}" type="datetime1">
              <a:rPr lang="en-US" smtClean="0"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8BF5-A377-5E4B-8FB5-075AAEFC6994}" type="datetime1">
              <a:rPr lang="en-US" smtClean="0"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B647-C337-C54B-98D5-04A68944361F}" type="datetime1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749-4600-A64B-A4B8-863D790A2F40}" type="datetime1">
              <a:rPr lang="en-US" smtClean="0"/>
              <a:t>8/26/13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160"/>
            <a:ext cx="432063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0493FF-C772-6A4A-818D-B31ABDE69E8D}" type="datetime1">
              <a:rPr lang="en-US" smtClean="0"/>
              <a:t>8/26/13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Aspects of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Aspects of Security</a:t>
            </a:r>
            <a:endParaRPr lang="en-US"/>
          </a:p>
        </p:txBody>
      </p:sp>
      <p:sp>
        <p:nvSpPr>
          <p:cNvPr id="6" name="Shape_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"/>
          <p:cNvSpPr/>
          <p:nvPr/>
        </p:nvSpPr>
        <p:spPr>
          <a:xfrm>
            <a:off x="6604000" y="6794500"/>
            <a:ext cx="3175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Security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Often, computer security is deﬁned to encompass: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Conﬁdentiality: </a:t>
            </a:r>
            <a:r>
              <a:rPr lang="en-US" dirty="0"/>
              <a:t>(also called secrecy/privacy) who can </a:t>
            </a:r>
            <a:r>
              <a:rPr lang="en-US" b="1" i="1" dirty="0" smtClean="0"/>
              <a:t>read</a:t>
            </a:r>
            <a:r>
              <a:rPr lang="en-US" dirty="0" smtClean="0"/>
              <a:t> information</a:t>
            </a:r>
            <a:r>
              <a:rPr lang="en-US" dirty="0"/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Integrity</a:t>
            </a:r>
            <a:r>
              <a:rPr lang="en-US" dirty="0">
                <a:solidFill>
                  <a:srgbClr val="FF6600"/>
                </a:solidFill>
              </a:rPr>
              <a:t>: </a:t>
            </a:r>
            <a:r>
              <a:rPr lang="en-US" dirty="0"/>
              <a:t>who can </a:t>
            </a:r>
            <a:r>
              <a:rPr lang="en-US" b="1" i="1" dirty="0"/>
              <a:t>write</a:t>
            </a:r>
            <a:r>
              <a:rPr lang="en-US" dirty="0"/>
              <a:t>, modify or generate information?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Availability</a:t>
            </a:r>
            <a:r>
              <a:rPr lang="en-US" dirty="0">
                <a:solidFill>
                  <a:srgbClr val="FF6600"/>
                </a:solidFill>
              </a:rPr>
              <a:t>: </a:t>
            </a:r>
            <a:r>
              <a:rPr lang="en-US" dirty="0"/>
              <a:t>are resources available when needed?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Some experts (e.g., NSA) add to this list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Authentication: </a:t>
            </a:r>
            <a:r>
              <a:rPr lang="en-US" dirty="0"/>
              <a:t>how do we establish identity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Non-repudiation: </a:t>
            </a:r>
            <a:r>
              <a:rPr lang="en-US" dirty="0"/>
              <a:t>can I deny my actions?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What About ...?</a:t>
            </a:r>
            <a:endParaRPr lang="en-US"/>
          </a:p>
        </p:txBody>
      </p:sp>
      <p:sp>
        <p:nvSpPr>
          <p:cNvPr id="5" name="Shape_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"/>
          <p:cNvSpPr/>
          <p:nvPr/>
        </p:nvSpPr>
        <p:spPr>
          <a:xfrm>
            <a:off x="6604000" y="6794500"/>
            <a:ext cx="635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4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...?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Many other topics relate to computer security:</a:t>
            </a:r>
          </a:p>
          <a:p>
            <a:r>
              <a:rPr lang="en-US" dirty="0" smtClean="0"/>
              <a:t>cryptography</a:t>
            </a:r>
            <a:r>
              <a:rPr lang="en-US" dirty="0"/>
              <a:t>,</a:t>
            </a:r>
          </a:p>
          <a:p>
            <a:r>
              <a:rPr lang="en-US" dirty="0" smtClean="0"/>
              <a:t>digital </a:t>
            </a:r>
            <a:r>
              <a:rPr lang="en-US" dirty="0"/>
              <a:t>signatures,</a:t>
            </a:r>
          </a:p>
          <a:p>
            <a:r>
              <a:rPr lang="en-US" dirty="0" smtClean="0"/>
              <a:t>access </a:t>
            </a:r>
            <a:r>
              <a:rPr lang="en-US" dirty="0"/>
              <a:t>control,</a:t>
            </a:r>
          </a:p>
          <a:p>
            <a:r>
              <a:rPr lang="en-US" dirty="0" smtClean="0"/>
              <a:t>ﬁrewalls</a:t>
            </a:r>
            <a:r>
              <a:rPr lang="en-US" dirty="0"/>
              <a:t>,</a:t>
            </a:r>
          </a:p>
          <a:p>
            <a:r>
              <a:rPr lang="en-US" dirty="0" smtClean="0"/>
              <a:t>passwords</a:t>
            </a:r>
            <a:r>
              <a:rPr lang="en-US" dirty="0"/>
              <a:t>,</a:t>
            </a:r>
          </a:p>
          <a:p>
            <a:r>
              <a:rPr lang="en-US" dirty="0" smtClean="0"/>
              <a:t>certiﬁcates</a:t>
            </a:r>
            <a:r>
              <a:rPr lang="en-US" dirty="0"/>
              <a:t>,</a:t>
            </a:r>
          </a:p>
          <a:p>
            <a:r>
              <a:rPr lang="en-US" dirty="0" smtClean="0"/>
              <a:t>many </a:t>
            </a:r>
            <a:r>
              <a:rPr lang="en-US" dirty="0"/>
              <a:t>others.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These are </a:t>
            </a:r>
            <a:r>
              <a:rPr lang="en-US" i="1" dirty="0"/>
              <a:t>mechanisms</a:t>
            </a:r>
            <a:r>
              <a:rPr lang="en-US" dirty="0"/>
              <a:t> for protecting one or more of the </a:t>
            </a:r>
            <a:r>
              <a:rPr lang="en-US" dirty="0" smtClean="0"/>
              <a:t>major aspects </a:t>
            </a:r>
            <a:r>
              <a:rPr lang="en-US" dirty="0"/>
              <a:t>such as conﬁdentiality or integrity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Which Is Most Important</a:t>
            </a:r>
            <a:endParaRPr lang="en-US"/>
          </a:p>
        </p:txBody>
      </p:sp>
      <p:sp>
        <p:nvSpPr>
          <p:cNvPr id="5" name="Shape_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5"/>
          <p:cNvSpPr/>
          <p:nvPr/>
        </p:nvSpPr>
        <p:spPr>
          <a:xfrm>
            <a:off x="6604000" y="6794500"/>
            <a:ext cx="9525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Most </a:t>
            </a:r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Question</a:t>
            </a:r>
            <a:r>
              <a:rPr lang="en-US" dirty="0"/>
              <a:t>: Of conﬁdentiality, integrity, and availability, which </a:t>
            </a:r>
            <a:r>
              <a:rPr lang="en-US" dirty="0" smtClean="0"/>
              <a:t>is the </a:t>
            </a:r>
            <a:r>
              <a:rPr lang="en-US" dirty="0"/>
              <a:t>most important?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/>
              <a:t>Answer</a:t>
            </a:r>
            <a:r>
              <a:rPr lang="en-US" dirty="0"/>
              <a:t>: It all depends on the context.</a:t>
            </a:r>
          </a:p>
          <a:p>
            <a:endParaRPr lang="en-US" dirty="0"/>
          </a:p>
          <a:p>
            <a:r>
              <a:rPr lang="en-US" dirty="0"/>
              <a:t>For a </a:t>
            </a:r>
            <a:r>
              <a:rPr lang="en-US" dirty="0" err="1"/>
              <a:t>DoD</a:t>
            </a:r>
            <a:r>
              <a:rPr lang="en-US" dirty="0"/>
              <a:t> system protecting the national war plan</a:t>
            </a:r>
            <a:r>
              <a:rPr lang="en-US" dirty="0" smtClean="0"/>
              <a:t>, </a:t>
            </a:r>
            <a:r>
              <a:rPr lang="en-US" i="1" dirty="0" smtClean="0"/>
              <a:t>conﬁdentiality</a:t>
            </a:r>
            <a:r>
              <a:rPr lang="en-US" dirty="0" smtClean="0"/>
              <a:t> </a:t>
            </a:r>
            <a:r>
              <a:rPr lang="en-US" dirty="0"/>
              <a:t>may be paramount.</a:t>
            </a:r>
          </a:p>
          <a:p>
            <a:r>
              <a:rPr lang="en-US" dirty="0" smtClean="0"/>
              <a:t>For </a:t>
            </a:r>
            <a:r>
              <a:rPr lang="en-US" dirty="0"/>
              <a:t>a bank protecting ﬁnancial data, </a:t>
            </a:r>
            <a:r>
              <a:rPr lang="en-US" i="1" dirty="0"/>
              <a:t>integrity</a:t>
            </a:r>
            <a:r>
              <a:rPr lang="en-US" dirty="0"/>
              <a:t> may count most.</a:t>
            </a:r>
          </a:p>
          <a:p>
            <a:r>
              <a:rPr lang="en-US" dirty="0" smtClean="0"/>
              <a:t>For </a:t>
            </a:r>
            <a:r>
              <a:rPr lang="en-US" dirty="0"/>
              <a:t>an online retailer, </a:t>
            </a:r>
            <a:r>
              <a:rPr lang="en-US" i="1" dirty="0"/>
              <a:t>availability</a:t>
            </a:r>
            <a:r>
              <a:rPr lang="en-US" dirty="0"/>
              <a:t> may be a matter of survival.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What is Conﬁdentiality About?</a:t>
            </a:r>
            <a:endParaRPr lang="en-US"/>
          </a:p>
        </p:txBody>
      </p:sp>
      <p:sp>
        <p:nvSpPr>
          <p:cNvPr id="5" name="Shape_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7"/>
          <p:cNvSpPr/>
          <p:nvPr/>
        </p:nvSpPr>
        <p:spPr>
          <a:xfrm>
            <a:off x="6604000" y="6794500"/>
            <a:ext cx="127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786322"/>
            <a:ext cx="7620000" cy="24640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5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Conﬁdentiality About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/>
              <a:t>How do I protect my information from </a:t>
            </a:r>
            <a:r>
              <a:rPr lang="en-US" b="1" dirty="0" smtClean="0"/>
              <a:t>unauthorized disclosure</a:t>
            </a:r>
            <a:r>
              <a:rPr lang="en-US" b="1" dirty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Historically, this was the ﬁrst computer security concern, </a:t>
            </a:r>
            <a:r>
              <a:rPr lang="en-US" dirty="0" smtClean="0"/>
              <a:t>and remains </a:t>
            </a:r>
            <a:r>
              <a:rPr lang="en-US" dirty="0"/>
              <a:t>extremely important in military and commercial settings.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Is all of my data equally sensitive? If not, how do I group </a:t>
            </a:r>
            <a:r>
              <a:rPr lang="en-US" dirty="0" smtClean="0"/>
              <a:t>and categorize </a:t>
            </a:r>
            <a:r>
              <a:rPr lang="en-US" dirty="0"/>
              <a:t>data?</a:t>
            </a:r>
          </a:p>
          <a:p>
            <a:r>
              <a:rPr lang="en-US" dirty="0" smtClean="0"/>
              <a:t>How </a:t>
            </a:r>
            <a:r>
              <a:rPr lang="en-US" dirty="0"/>
              <a:t>do I characterize who is authorized to see what?</a:t>
            </a:r>
          </a:p>
          <a:p>
            <a:r>
              <a:rPr lang="en-US" dirty="0" smtClean="0"/>
              <a:t>How </a:t>
            </a:r>
            <a:r>
              <a:rPr lang="en-US" dirty="0"/>
              <a:t>are the permissions administered and checked?</a:t>
            </a:r>
          </a:p>
          <a:p>
            <a:r>
              <a:rPr lang="en-US" dirty="0" smtClean="0"/>
              <a:t>According </a:t>
            </a:r>
            <a:r>
              <a:rPr lang="en-US" dirty="0"/>
              <a:t>to what rules?</a:t>
            </a:r>
          </a:p>
          <a:p>
            <a:r>
              <a:rPr lang="en-US" dirty="0" smtClean="0"/>
              <a:t>Can </a:t>
            </a:r>
            <a:r>
              <a:rPr lang="en-US" dirty="0"/>
              <a:t>authorizations change over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What is Integrity About?</a:t>
            </a:r>
            <a:endParaRPr lang="en-US"/>
          </a:p>
        </p:txBody>
      </p:sp>
      <p:sp>
        <p:nvSpPr>
          <p:cNvPr id="5" name="Shape_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9"/>
          <p:cNvSpPr/>
          <p:nvPr/>
        </p:nvSpPr>
        <p:spPr>
          <a:xfrm>
            <a:off x="6604000" y="6794500"/>
            <a:ext cx="15875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Integrity About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How do I protect my information from </a:t>
            </a:r>
            <a:r>
              <a:rPr lang="en-US" b="1" dirty="0" smtClean="0"/>
              <a:t>unauthorized modiﬁcation</a:t>
            </a:r>
            <a:r>
              <a:rPr lang="en-US" b="1" dirty="0"/>
              <a:t>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Integrity is a fuzzier notion than conﬁdentiality and more </a:t>
            </a:r>
            <a:r>
              <a:rPr lang="en-US" dirty="0" smtClean="0"/>
              <a:t>context dependent</a:t>
            </a:r>
            <a:r>
              <a:rPr lang="en-US" dirty="0"/>
              <a:t>. But for many commercial applications it is </a:t>
            </a:r>
            <a:r>
              <a:rPr lang="en-US" i="1" dirty="0" smtClean="0"/>
              <a:t>more important </a:t>
            </a:r>
            <a:r>
              <a:rPr lang="en-US" dirty="0"/>
              <a:t>than conﬁdentiality.</a:t>
            </a:r>
          </a:p>
          <a:p>
            <a:endParaRPr lang="en-US" dirty="0"/>
          </a:p>
          <a:p>
            <a:r>
              <a:rPr lang="en-US" dirty="0"/>
              <a:t>Who is authorized to modify my data?</a:t>
            </a:r>
          </a:p>
          <a:p>
            <a:r>
              <a:rPr lang="en-US" dirty="0" smtClean="0"/>
              <a:t>How </a:t>
            </a:r>
            <a:r>
              <a:rPr lang="en-US" dirty="0"/>
              <a:t>do I separate and protect assets?</a:t>
            </a:r>
          </a:p>
          <a:p>
            <a:r>
              <a:rPr lang="en-US" dirty="0" smtClean="0"/>
              <a:t>Can </a:t>
            </a:r>
            <a:r>
              <a:rPr lang="en-US" dirty="0"/>
              <a:t>I detect and/or correct erroneous or </a:t>
            </a:r>
            <a:r>
              <a:rPr lang="en-US" dirty="0" smtClean="0"/>
              <a:t>unauthorized changes </a:t>
            </a:r>
            <a:r>
              <a:rPr lang="en-US" dirty="0"/>
              <a:t>to data?</a:t>
            </a:r>
          </a:p>
          <a:p>
            <a:r>
              <a:rPr lang="en-US" dirty="0" smtClean="0"/>
              <a:t>Can </a:t>
            </a:r>
            <a:r>
              <a:rPr lang="en-US" dirty="0"/>
              <a:t>authorizations change over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What is Availability About?</a:t>
            </a:r>
            <a:endParaRPr lang="en-US"/>
          </a:p>
        </p:txBody>
      </p:sp>
      <p:sp>
        <p:nvSpPr>
          <p:cNvPr id="5" name="Shape_1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1"/>
          <p:cNvSpPr/>
          <p:nvPr/>
        </p:nvSpPr>
        <p:spPr>
          <a:xfrm>
            <a:off x="6604000" y="6794500"/>
            <a:ext cx="1905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6009117" y="3828823"/>
            <a:ext cx="1630234" cy="796092"/>
          </a:xfrm>
          <a:prstGeom prst="wedgeRoundRectCallout">
            <a:avLst>
              <a:gd name="adj1" fmla="val -119670"/>
              <a:gd name="adj2" fmla="val -6726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Examples? When?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7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Availability About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/>
              <a:t>How do I ensure that my information/system resources </a:t>
            </a:r>
            <a:r>
              <a:rPr lang="en-US" b="1" dirty="0" smtClean="0"/>
              <a:t>are available </a:t>
            </a:r>
            <a:r>
              <a:rPr lang="en-US" b="1" dirty="0"/>
              <a:t>when I need them?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Threats to availability are often called denial of service (</a:t>
            </a:r>
            <a:r>
              <a:rPr lang="en-US" dirty="0" err="1" smtClean="0"/>
              <a:t>DoS</a:t>
            </a:r>
            <a:r>
              <a:rPr lang="en-US" dirty="0" smtClean="0"/>
              <a:t>) attacks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Are resources provided in a timely fashion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Are resources allocated fairly by the system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Is the system so diﬃcult</a:t>
            </a:r>
            <a:r>
              <a:rPr lang="en-US" dirty="0" smtClean="0"/>
              <a:t>/tedious </a:t>
            </a:r>
            <a:r>
              <a:rPr lang="en-US" dirty="0"/>
              <a:t>to use as to be useless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If faults occur, can the system compensate/recover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How is concurrency controlled by the system?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Many virus and worm attacks are </a:t>
            </a:r>
            <a:r>
              <a:rPr lang="en-US" dirty="0" err="1"/>
              <a:t>DoS</a:t>
            </a:r>
            <a:r>
              <a:rPr lang="en-US" dirty="0"/>
              <a:t> attacks. The </a:t>
            </a:r>
            <a:r>
              <a:rPr lang="en-US" dirty="0" err="1" smtClean="0"/>
              <a:t>MyDoom</a:t>
            </a:r>
            <a:r>
              <a:rPr lang="en-US" dirty="0" smtClean="0"/>
              <a:t> worm </a:t>
            </a:r>
            <a:r>
              <a:rPr lang="en-US" dirty="0"/>
              <a:t>cost businesses an estimated $38.5 billion, according to </a:t>
            </a:r>
            <a:r>
              <a:rPr lang="en-US" dirty="0" smtClean="0"/>
              <a:t>some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estimates.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1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3"/>
          <p:cNvSpPr/>
          <p:nvPr/>
        </p:nvSpPr>
        <p:spPr>
          <a:xfrm>
            <a:off x="6604000" y="6794500"/>
            <a:ext cx="22225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0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Much of computer security is about protecting conﬁdentiality</a:t>
            </a:r>
            <a:r>
              <a:rPr lang="en-US" dirty="0" smtClean="0"/>
              <a:t>, integrity </a:t>
            </a:r>
            <a:r>
              <a:rPr lang="en-US" dirty="0"/>
              <a:t>and availability.</a:t>
            </a:r>
          </a:p>
          <a:p>
            <a:endParaRPr lang="en-US" dirty="0"/>
          </a:p>
          <a:p>
            <a:r>
              <a:rPr lang="en-US" dirty="0"/>
              <a:t>Authentication and non-repudiation may also be important </a:t>
            </a:r>
            <a:r>
              <a:rPr lang="en-US" dirty="0" smtClean="0"/>
              <a:t>in many </a:t>
            </a:r>
            <a:r>
              <a:rPr lang="en-US" dirty="0"/>
              <a:t>contexts.</a:t>
            </a:r>
          </a:p>
          <a:p>
            <a:endParaRPr lang="en-US" dirty="0"/>
          </a:p>
          <a:p>
            <a:r>
              <a:rPr lang="en-US" dirty="0"/>
              <a:t>Which of these is most important is highly dependent on </a:t>
            </a:r>
            <a:r>
              <a:rPr lang="en-US" dirty="0" smtClean="0"/>
              <a:t>the context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Many other topics in security involve mechanisms </a:t>
            </a:r>
            <a:r>
              <a:rPr lang="en-US" dirty="0" smtClean="0"/>
              <a:t>for protecting </a:t>
            </a:r>
            <a:r>
              <a:rPr lang="en-US" dirty="0"/>
              <a:t>one of the “big three” (or ﬁve).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End of presentation</a:t>
            </a:r>
            <a:endParaRPr lang="en-US"/>
          </a:p>
        </p:txBody>
      </p:sp>
      <p:sp>
        <p:nvSpPr>
          <p:cNvPr id="5" name="Shape_1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37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104</TotalTime>
  <Words>604</Words>
  <Application>Microsoft Macintosh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Aspects of Security</vt:lpstr>
      <vt:lpstr>Aspects of Security</vt:lpstr>
      <vt:lpstr>What About ...?</vt:lpstr>
      <vt:lpstr>Which Is Most Important</vt:lpstr>
      <vt:lpstr>What is Conﬁdentiality About?</vt:lpstr>
      <vt:lpstr>What is Integrity About?</vt:lpstr>
      <vt:lpstr>What is Availability About?</vt:lpstr>
      <vt:lpstr>Lessons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Dan Fleck</dc:creator>
  <cp:lastModifiedBy>Dan Fleck</cp:lastModifiedBy>
  <cp:revision>24</cp:revision>
  <dcterms:created xsi:type="dcterms:W3CDTF">2013-07-03T16:36:50Z</dcterms:created>
  <dcterms:modified xsi:type="dcterms:W3CDTF">2013-08-26T18:09:47Z</dcterms:modified>
</cp:coreProperties>
</file>