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60" r:id="rId1"/>
  </p:sldMasterIdLst>
  <p:notesMasterIdLst>
    <p:notesMasterId r:id="rId55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99" r:id="rId16"/>
    <p:sldId id="300" r:id="rId17"/>
    <p:sldId id="301" r:id="rId18"/>
    <p:sldId id="302" r:id="rId19"/>
    <p:sldId id="303" r:id="rId20"/>
    <p:sldId id="304" r:id="rId21"/>
    <p:sldId id="306" r:id="rId22"/>
    <p:sldId id="307" r:id="rId23"/>
    <p:sldId id="285" r:id="rId24"/>
    <p:sldId id="286" r:id="rId25"/>
    <p:sldId id="287" r:id="rId26"/>
    <p:sldId id="288" r:id="rId27"/>
    <p:sldId id="289" r:id="rId28"/>
    <p:sldId id="308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309" r:id="rId37"/>
    <p:sldId id="297" r:id="rId38"/>
    <p:sldId id="298" r:id="rId39"/>
    <p:sldId id="305" r:id="rId40"/>
    <p:sldId id="271" r:id="rId41"/>
    <p:sldId id="272" r:id="rId42"/>
    <p:sldId id="273" r:id="rId43"/>
    <p:sldId id="274" r:id="rId44"/>
    <p:sldId id="275" r:id="rId45"/>
    <p:sldId id="276" r:id="rId46"/>
    <p:sldId id="277" r:id="rId47"/>
    <p:sldId id="278" r:id="rId48"/>
    <p:sldId id="279" r:id="rId49"/>
    <p:sldId id="280" r:id="rId50"/>
    <p:sldId id="281" r:id="rId51"/>
    <p:sldId id="282" r:id="rId52"/>
    <p:sldId id="283" r:id="rId53"/>
    <p:sldId id="284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6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2E708-5310-5B49-A62B-0C30A6B3A3B2}" type="datetimeFigureOut">
              <a:rPr lang="en-US" smtClean="0"/>
              <a:t>10/6/13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77E66-A95B-404C-891E-26BCD55F6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43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write down’s GOAL is that</a:t>
            </a:r>
            <a:r>
              <a:rPr lang="en-US" baseline="0" dirty="0" smtClean="0"/>
              <a:t> the information stays confidential, not that the information itself is changed or invalid.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77E66-A95B-404C-891E-26BCD55F66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2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Got here </a:t>
            </a:r>
            <a:r>
              <a:rPr lang="en-US" smtClean="0"/>
              <a:t>on Monday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77E66-A95B-404C-891E-26BCD55F668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7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Separation of duty can</a:t>
            </a:r>
            <a:r>
              <a:rPr lang="en-US" baseline="0" dirty="0" smtClean="0"/>
              <a:t> be static or dynamic :: you can correct records you didn’t initiate.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77E66-A95B-404C-891E-26BCD55F668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29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048E-3ACE-C14C-AEEF-877DDE3CF6DA}" type="datetimeFigureOut">
              <a:rPr lang="en-US" smtClean="0"/>
              <a:t>10/6/13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AFC048E-3ACE-C14C-AEEF-877DDE3CF6DA}" type="datetimeFigureOut">
              <a:rPr lang="en-US" smtClean="0"/>
              <a:t>10/6/13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Integrity?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 Fleck</a:t>
            </a:r>
          </a:p>
          <a:p>
            <a:r>
              <a:rPr lang="en-US" dirty="0" smtClean="0"/>
              <a:t>CS 469: Security Engineering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43243" y="6581001"/>
            <a:ext cx="4712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These slides are modified with permission from Bill Young (</a:t>
            </a:r>
            <a:r>
              <a:rPr lang="en-US" sz="1200" dirty="0" err="1" smtClean="0"/>
              <a:t>Univ</a:t>
            </a:r>
            <a:r>
              <a:rPr lang="en-US" sz="1200" dirty="0" smtClean="0"/>
              <a:t> of Texas)</a:t>
            </a:r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Meaning of Computer Security</a:t>
            </a:r>
            <a:endParaRPr lang="en-US"/>
          </a:p>
        </p:txBody>
      </p:sp>
      <p:sp>
        <p:nvSpPr>
          <p:cNvPr id="6" name="Shape_90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91"/>
          <p:cNvSpPr/>
          <p:nvPr/>
        </p:nvSpPr>
        <p:spPr>
          <a:xfrm>
            <a:off x="6604000" y="6794500"/>
            <a:ext cx="49804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_92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11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Integrity </a:t>
            </a:r>
            <a:r>
              <a:rPr lang="en-US" dirty="0" smtClean="0"/>
              <a:t>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i="1" dirty="0">
                <a:solidFill>
                  <a:srgbClr val="FF0000"/>
                </a:solidFill>
              </a:rPr>
              <a:t>What do the labels look like?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According to one popular model</a:t>
            </a:r>
            <a:r>
              <a:rPr lang="en-US" dirty="0" smtClean="0"/>
              <a:t>, integrity </a:t>
            </a:r>
            <a:r>
              <a:rPr lang="en-US" dirty="0"/>
              <a:t>labels look like BLP conﬁdentiality labels.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A </a:t>
            </a:r>
            <a:r>
              <a:rPr lang="en-US" i="1" dirty="0">
                <a:solidFill>
                  <a:srgbClr val="FF0000"/>
                </a:solidFill>
              </a:rPr>
              <a:t>hierarchical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component gives the level of trustworthiness.</a:t>
            </a:r>
          </a:p>
          <a:p>
            <a:pPr marL="114300" indent="0">
              <a:buNone/>
            </a:pPr>
            <a:r>
              <a:rPr lang="en-US" dirty="0" smtClean="0"/>
              <a:t>A </a:t>
            </a:r>
            <a:r>
              <a:rPr lang="en-US" dirty="0"/>
              <a:t>set of </a:t>
            </a:r>
            <a:r>
              <a:rPr lang="en-US" i="1" dirty="0">
                <a:solidFill>
                  <a:srgbClr val="FF0000"/>
                </a:solidFill>
              </a:rPr>
              <a:t>categories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provides a list of domains of </a:t>
            </a:r>
            <a:r>
              <a:rPr lang="en-US" dirty="0" smtClean="0"/>
              <a:t>relevant competence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For example, a physics professor might have integrity label: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		</a:t>
            </a:r>
            <a:r>
              <a:rPr lang="en-US" b="1" dirty="0" smtClean="0"/>
              <a:t>(</a:t>
            </a:r>
            <a:r>
              <a:rPr lang="en-US" b="1" dirty="0"/>
              <a:t>Expert: {Physics})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meaning that she has a very high degree of credibility </a:t>
            </a:r>
            <a:r>
              <a:rPr lang="en-US" i="1" dirty="0">
                <a:solidFill>
                  <a:srgbClr val="FF0000"/>
                </a:solidFill>
              </a:rPr>
              <a:t>in her </a:t>
            </a:r>
            <a:r>
              <a:rPr lang="en-US" i="1" dirty="0" smtClean="0">
                <a:solidFill>
                  <a:srgbClr val="FF0000"/>
                </a:solidFill>
              </a:rPr>
              <a:t>area of </a:t>
            </a:r>
            <a:r>
              <a:rPr lang="en-US" i="1" dirty="0">
                <a:solidFill>
                  <a:srgbClr val="FF0000"/>
                </a:solidFill>
              </a:rPr>
              <a:t>expertise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But there’s no particular reason to trust her opinion on a matter </a:t>
            </a:r>
            <a:r>
              <a:rPr lang="en-US" dirty="0" smtClean="0"/>
              <a:t>of politics </a:t>
            </a:r>
            <a:r>
              <a:rPr lang="en-US" dirty="0"/>
              <a:t>or animal husbandry.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Dominates</a:t>
            </a:r>
            <a:endParaRPr lang="en-US"/>
          </a:p>
        </p:txBody>
      </p:sp>
      <p:sp>
        <p:nvSpPr>
          <p:cNvPr id="5" name="Shape_117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18"/>
          <p:cNvSpPr/>
          <p:nvPr/>
        </p:nvSpPr>
        <p:spPr>
          <a:xfrm>
            <a:off x="6604000" y="6794500"/>
            <a:ext cx="498039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19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20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Dominates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Since integrity labels have the same structure as BLP labels, </a:t>
            </a:r>
            <a:r>
              <a:rPr lang="en-US" dirty="0" smtClean="0"/>
              <a:t>the dominates </a:t>
            </a:r>
            <a:r>
              <a:rPr lang="en-US" dirty="0"/>
              <a:t>relation applies. It is deﬁned exactly as </a:t>
            </a:r>
            <a:r>
              <a:rPr lang="en-US" dirty="0" smtClean="0"/>
              <a:t>with conﬁdentiality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Assume an ordered set of hierarchical levels: </a:t>
            </a:r>
            <a:r>
              <a:rPr lang="en-US" b="1" dirty="0"/>
              <a:t>Novice, Student</a:t>
            </a:r>
            <a:r>
              <a:rPr lang="en-US" b="1" dirty="0" smtClean="0"/>
              <a:t>, Expert</a:t>
            </a:r>
            <a:r>
              <a:rPr lang="en-US" dirty="0"/>
              <a:t>. Which of these are such that </a:t>
            </a:r>
            <a:r>
              <a:rPr lang="en-US" b="1" dirty="0"/>
              <a:t>Label 1 </a:t>
            </a:r>
            <a:r>
              <a:rPr lang="en-US" dirty="0"/>
              <a:t>dominates </a:t>
            </a:r>
            <a:r>
              <a:rPr lang="en-US" b="1" dirty="0"/>
              <a:t>Label 2</a:t>
            </a:r>
            <a:r>
              <a:rPr lang="en-US" dirty="0"/>
              <a:t>?</a:t>
            </a:r>
          </a:p>
        </p:txBody>
      </p:sp>
      <p:pic>
        <p:nvPicPr>
          <p:cNvPr id="4" name="Picture 3" descr="Screen Shot 2013-07-22 at 3.29.1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260790"/>
            <a:ext cx="7374795" cy="135171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The Integrity Metapolicy</a:t>
            </a:r>
            <a:endParaRPr lang="en-US"/>
          </a:p>
        </p:txBody>
      </p:sp>
      <p:sp>
        <p:nvSpPr>
          <p:cNvPr id="6" name="Shape_120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21"/>
          <p:cNvSpPr/>
          <p:nvPr/>
        </p:nvSpPr>
        <p:spPr>
          <a:xfrm>
            <a:off x="6604000" y="6794500"/>
            <a:ext cx="54784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_122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86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Integrity </a:t>
            </a:r>
            <a:r>
              <a:rPr lang="en-US" dirty="0" err="1" smtClean="0"/>
              <a:t>Metapolicy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As with MLS, we want to deﬁne an access control policy </a:t>
            </a:r>
            <a:r>
              <a:rPr lang="en-US" dirty="0" smtClean="0"/>
              <a:t>that implements </a:t>
            </a:r>
            <a:r>
              <a:rPr lang="en-US" dirty="0"/>
              <a:t>the security (integrity) goals of the system. </a:t>
            </a:r>
            <a:r>
              <a:rPr lang="en-US" i="1" dirty="0"/>
              <a:t>But </a:t>
            </a:r>
            <a:r>
              <a:rPr lang="en-US" i="1" dirty="0" smtClean="0"/>
              <a:t>what are </a:t>
            </a:r>
            <a:r>
              <a:rPr lang="en-US" i="1" dirty="0"/>
              <a:t>the rules?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Recall with MLS, the BLP rules were really designed to </a:t>
            </a:r>
            <a:r>
              <a:rPr lang="en-US" dirty="0" smtClean="0"/>
              <a:t>constrain the </a:t>
            </a:r>
            <a:r>
              <a:rPr lang="en-US" i="1" dirty="0">
                <a:solidFill>
                  <a:srgbClr val="FF0000"/>
                </a:solidFill>
              </a:rPr>
              <a:t>ﬂow of information</a:t>
            </a:r>
            <a:r>
              <a:rPr lang="en-US" i="1" dirty="0"/>
              <a:t> </a:t>
            </a:r>
            <a:r>
              <a:rPr lang="en-US" dirty="0"/>
              <a:t>within the system. We called that </a:t>
            </a:r>
            <a:r>
              <a:rPr lang="en-US" dirty="0" smtClean="0"/>
              <a:t>the “</a:t>
            </a:r>
            <a:r>
              <a:rPr lang="en-US" dirty="0" err="1"/>
              <a:t>metapolicy</a:t>
            </a:r>
            <a:r>
              <a:rPr lang="en-US" dirty="0"/>
              <a:t>.” </a:t>
            </a:r>
            <a:r>
              <a:rPr lang="en-US" i="1" dirty="0">
                <a:solidFill>
                  <a:srgbClr val="FF0000"/>
                </a:solidFill>
              </a:rPr>
              <a:t>So what is the </a:t>
            </a:r>
            <a:r>
              <a:rPr lang="en-US" i="1" dirty="0" err="1">
                <a:solidFill>
                  <a:srgbClr val="FF0000"/>
                </a:solidFill>
              </a:rPr>
              <a:t>metapolicy</a:t>
            </a:r>
            <a:r>
              <a:rPr lang="en-US" i="1" dirty="0">
                <a:solidFill>
                  <a:srgbClr val="FF0000"/>
                </a:solidFill>
              </a:rPr>
              <a:t> for integrity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/>
              <a:t>Possible answer: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Don’t allow bad information to “taint” </a:t>
            </a:r>
            <a:r>
              <a:rPr lang="en-US" dirty="0" smtClean="0">
                <a:solidFill>
                  <a:srgbClr val="FF0000"/>
                </a:solidFill>
              </a:rPr>
              <a:t>good information</a:t>
            </a:r>
            <a:r>
              <a:rPr lang="en-US" dirty="0">
                <a:solidFill>
                  <a:srgbClr val="FF0000"/>
                </a:solidFill>
              </a:rPr>
              <a:t>.</a:t>
            </a:r>
            <a:r>
              <a:rPr lang="en-US" dirty="0"/>
              <a:t> An alternative formulation is: don’t allow </a:t>
            </a:r>
            <a:r>
              <a:rPr lang="en-US" dirty="0" smtClean="0"/>
              <a:t>information to </a:t>
            </a:r>
            <a:r>
              <a:rPr lang="en-US" dirty="0"/>
              <a:t>“ﬂow up” in integrity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The Metapolicy: Implications</a:t>
            </a:r>
            <a:endParaRPr lang="en-US"/>
          </a:p>
        </p:txBody>
      </p:sp>
      <p:sp>
        <p:nvSpPr>
          <p:cNvPr id="5" name="Shape_123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24"/>
          <p:cNvSpPr/>
          <p:nvPr/>
        </p:nvSpPr>
        <p:spPr>
          <a:xfrm>
            <a:off x="6604000" y="6794500"/>
            <a:ext cx="59764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25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12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Metapolicy</a:t>
            </a:r>
            <a:r>
              <a:rPr lang="en-US" dirty="0"/>
              <a:t>: 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On analogy with BLP, bad (low integrity) information can ﬂow </a:t>
            </a:r>
            <a:r>
              <a:rPr lang="en-US" dirty="0" smtClean="0"/>
              <a:t>into a </a:t>
            </a:r>
            <a:r>
              <a:rPr lang="en-US" dirty="0"/>
              <a:t>good (high integrity) object if:</a:t>
            </a:r>
          </a:p>
          <a:p>
            <a:pPr marL="114300" indent="0">
              <a:buNone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low integrity subject writes bad information into a </a:t>
            </a:r>
            <a:r>
              <a:rPr lang="en-US" dirty="0" smtClean="0"/>
              <a:t>high integrity </a:t>
            </a:r>
            <a:r>
              <a:rPr lang="en-US" dirty="0"/>
              <a:t>object; or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high integrity subject reads bad information from a </a:t>
            </a:r>
            <a:r>
              <a:rPr lang="en-US" dirty="0" smtClean="0"/>
              <a:t>low integrity </a:t>
            </a:r>
            <a:r>
              <a:rPr lang="en-US" dirty="0"/>
              <a:t>object.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This suggests, by analogy with the BLP rules, a subject </a:t>
            </a:r>
            <a:r>
              <a:rPr lang="en-US" dirty="0" smtClean="0"/>
              <a:t>shouldn’t be </a:t>
            </a:r>
            <a:r>
              <a:rPr lang="en-US" dirty="0"/>
              <a:t>allowed to “write up” in integrity or to “read down” in integrity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Lessons</a:t>
            </a:r>
            <a:endParaRPr lang="en-US"/>
          </a:p>
        </p:txBody>
      </p:sp>
      <p:sp>
        <p:nvSpPr>
          <p:cNvPr id="5" name="Shape_126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27"/>
          <p:cNvSpPr/>
          <p:nvPr/>
        </p:nvSpPr>
        <p:spPr>
          <a:xfrm>
            <a:off x="6604000" y="6794500"/>
            <a:ext cx="647451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28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54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treat integrity by analogy with conﬁdentiality </a:t>
            </a:r>
            <a:r>
              <a:rPr lang="en-US" dirty="0" smtClean="0"/>
              <a:t>and construct </a:t>
            </a:r>
            <a:r>
              <a:rPr lang="en-US" dirty="0"/>
              <a:t>labels as we did with BLP.</a:t>
            </a:r>
          </a:p>
          <a:p>
            <a:endParaRPr lang="en-US" dirty="0"/>
          </a:p>
          <a:p>
            <a:r>
              <a:rPr lang="en-US" dirty="0"/>
              <a:t>However, conﬁdentiality and integrity are orthogonal issues</a:t>
            </a:r>
            <a:r>
              <a:rPr lang="en-US" dirty="0" smtClean="0"/>
              <a:t>; we </a:t>
            </a:r>
            <a:r>
              <a:rPr lang="en-US" dirty="0"/>
              <a:t>have to treat them separately.</a:t>
            </a:r>
          </a:p>
          <a:p>
            <a:endParaRPr lang="en-US" dirty="0"/>
          </a:p>
          <a:p>
            <a:r>
              <a:rPr lang="en-US" dirty="0"/>
              <a:t>A possible integrity </a:t>
            </a:r>
            <a:r>
              <a:rPr lang="en-US" dirty="0" err="1"/>
              <a:t>metapolicy</a:t>
            </a:r>
            <a:r>
              <a:rPr lang="en-US" dirty="0"/>
              <a:t> is this: </a:t>
            </a:r>
            <a:r>
              <a:rPr lang="en-US" i="1" dirty="0">
                <a:solidFill>
                  <a:srgbClr val="FF0000"/>
                </a:solidFill>
              </a:rPr>
              <a:t>information should </a:t>
            </a:r>
            <a:r>
              <a:rPr lang="en-US" i="1" dirty="0" smtClean="0">
                <a:solidFill>
                  <a:srgbClr val="FF0000"/>
                </a:solidFill>
              </a:rPr>
              <a:t>not ﬂow </a:t>
            </a:r>
            <a:r>
              <a:rPr lang="en-US" i="1" dirty="0">
                <a:solidFill>
                  <a:srgbClr val="FF0000"/>
                </a:solidFill>
              </a:rPr>
              <a:t>up in integrity.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Biba’s Integrity Models</a:t>
            </a:r>
            <a:endParaRPr lang="en-US"/>
          </a:p>
        </p:txBody>
      </p:sp>
      <p:sp>
        <p:nvSpPr>
          <p:cNvPr id="5" name="Shape_129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30"/>
          <p:cNvSpPr/>
          <p:nvPr/>
        </p:nvSpPr>
        <p:spPr>
          <a:xfrm>
            <a:off x="6604000" y="6794500"/>
            <a:ext cx="697255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31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31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Biba’s</a:t>
            </a:r>
            <a:r>
              <a:rPr lang="en-US" dirty="0"/>
              <a:t> Integrity </a:t>
            </a:r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Ken </a:t>
            </a:r>
            <a:r>
              <a:rPr lang="en-US" dirty="0" err="1"/>
              <a:t>Biba</a:t>
            </a:r>
            <a:r>
              <a:rPr lang="en-US" dirty="0"/>
              <a:t> (1977) proposed three diﬀerent integrity access </a:t>
            </a:r>
            <a:r>
              <a:rPr lang="en-US" dirty="0" smtClean="0"/>
              <a:t>control policies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Low Water Mark Integrity Policy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Ring Policy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Strict </a:t>
            </a:r>
            <a:r>
              <a:rPr lang="en-US" dirty="0"/>
              <a:t>Integrity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All assume that we associate integrity labels with subjects </a:t>
            </a:r>
            <a:r>
              <a:rPr lang="en-US" dirty="0" smtClean="0"/>
              <a:t>and objects</a:t>
            </a:r>
            <a:r>
              <a:rPr lang="en-US" dirty="0"/>
              <a:t>, analogous to clearance levels in BLP.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Only Strict Integrity had much continuing inﬂuence. It is the </a:t>
            </a:r>
            <a:r>
              <a:rPr lang="en-US" dirty="0" smtClean="0"/>
              <a:t>one typically </a:t>
            </a:r>
            <a:r>
              <a:rPr lang="en-US" dirty="0"/>
              <a:t>referred to as the “</a:t>
            </a:r>
            <a:r>
              <a:rPr lang="en-US" dirty="0" err="1"/>
              <a:t>Biba</a:t>
            </a:r>
            <a:r>
              <a:rPr lang="en-US" dirty="0"/>
              <a:t> Model” or “</a:t>
            </a:r>
            <a:r>
              <a:rPr lang="en-US" dirty="0" err="1"/>
              <a:t>Biba</a:t>
            </a:r>
            <a:r>
              <a:rPr lang="en-US" dirty="0"/>
              <a:t> </a:t>
            </a:r>
            <a:r>
              <a:rPr lang="en-US" dirty="0" smtClean="0"/>
              <a:t>Integrity”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Strict Integrity Policy</a:t>
            </a:r>
            <a:endParaRPr lang="en-US"/>
          </a:p>
        </p:txBody>
      </p:sp>
      <p:sp>
        <p:nvSpPr>
          <p:cNvPr id="5" name="Shape_132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33"/>
          <p:cNvSpPr/>
          <p:nvPr/>
        </p:nvSpPr>
        <p:spPr>
          <a:xfrm>
            <a:off x="6604000" y="6794500"/>
            <a:ext cx="747059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34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61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Strict Integrity </a:t>
            </a:r>
            <a:r>
              <a:rPr lang="en-US" dirty="0" smtClean="0"/>
              <a:t>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The Strict Integrity Policy is a mandatory integrity access </a:t>
            </a:r>
            <a:r>
              <a:rPr lang="en-US" dirty="0" smtClean="0"/>
              <a:t>control policy </a:t>
            </a:r>
            <a:r>
              <a:rPr lang="en-US" dirty="0"/>
              <a:t>and is the dual of BLP.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>
                <a:solidFill>
                  <a:srgbClr val="FF0000"/>
                </a:solidFill>
              </a:rPr>
              <a:t>Simple Integrity Property:</a:t>
            </a:r>
            <a:r>
              <a:rPr lang="en-US" dirty="0"/>
              <a:t> Subject s can read object o only if</a:t>
            </a:r>
          </a:p>
          <a:p>
            <a:pPr marL="11430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/>
              <a:t>(s) ≤ </a:t>
            </a:r>
            <a:r>
              <a:rPr lang="en-US" dirty="0" err="1"/>
              <a:t>i</a:t>
            </a:r>
            <a:r>
              <a:rPr lang="en-US" dirty="0"/>
              <a:t>(o).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>
                <a:solidFill>
                  <a:srgbClr val="FF0000"/>
                </a:solidFill>
              </a:rPr>
              <a:t>Integrity *-Property:</a:t>
            </a:r>
            <a:r>
              <a:rPr lang="en-US" dirty="0"/>
              <a:t> Subject s can write to object o only if</a:t>
            </a:r>
          </a:p>
          <a:p>
            <a:pPr marL="11430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/>
              <a:t>(o) ≤ </a:t>
            </a:r>
            <a:r>
              <a:rPr lang="en-US" dirty="0" err="1"/>
              <a:t>i</a:t>
            </a:r>
            <a:r>
              <a:rPr lang="en-US" dirty="0"/>
              <a:t>(s).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Interpreting the Rules</a:t>
            </a:r>
            <a:endParaRPr lang="en-US"/>
          </a:p>
        </p:txBody>
      </p:sp>
      <p:sp>
        <p:nvSpPr>
          <p:cNvPr id="5" name="Shape_135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36"/>
          <p:cNvSpPr/>
          <p:nvPr/>
        </p:nvSpPr>
        <p:spPr>
          <a:xfrm>
            <a:off x="6604000" y="6794500"/>
            <a:ext cx="79686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37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26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the </a:t>
            </a:r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Simple Integrity means that a subject can only read objects </a:t>
            </a:r>
            <a:r>
              <a:rPr lang="en-US" dirty="0" smtClean="0"/>
              <a:t>at its </a:t>
            </a:r>
            <a:r>
              <a:rPr lang="en-US" dirty="0"/>
              <a:t>own integrity level or above.</a:t>
            </a:r>
          </a:p>
          <a:p>
            <a:endParaRPr lang="en-US" dirty="0"/>
          </a:p>
          <a:p>
            <a:r>
              <a:rPr lang="en-US" dirty="0"/>
              <a:t>The Integrity *-Property means that a subject can only </a:t>
            </a:r>
            <a:r>
              <a:rPr lang="en-US" dirty="0" smtClean="0"/>
              <a:t>write objects </a:t>
            </a:r>
            <a:r>
              <a:rPr lang="en-US" dirty="0"/>
              <a:t>at its own integrity level or below.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/>
              <a:t>This means that a subject’s integrity cannot be tainted by </a:t>
            </a:r>
            <a:r>
              <a:rPr lang="en-US" dirty="0" smtClean="0"/>
              <a:t>reading bad </a:t>
            </a:r>
            <a:r>
              <a:rPr lang="en-US" dirty="0"/>
              <a:t>(lower integrity) information; a subject cannot taint </a:t>
            </a:r>
            <a:r>
              <a:rPr lang="en-US" dirty="0" smtClean="0"/>
              <a:t>more reliable </a:t>
            </a:r>
            <a:r>
              <a:rPr lang="en-US" dirty="0"/>
              <a:t>(higher integrity) information by writing into it.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Strict Integrity ACM</a:t>
            </a:r>
            <a:endParaRPr lang="en-US"/>
          </a:p>
        </p:txBody>
      </p:sp>
      <p:sp>
        <p:nvSpPr>
          <p:cNvPr id="5" name="Shape_138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39"/>
          <p:cNvSpPr/>
          <p:nvPr/>
        </p:nvSpPr>
        <p:spPr>
          <a:xfrm>
            <a:off x="6604000" y="6794500"/>
            <a:ext cx="84666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40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8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Strict Integrity </a:t>
            </a:r>
            <a:r>
              <a:rPr lang="en-US" dirty="0" smtClean="0"/>
              <a:t>ACM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Since this is an access control policy, it can be represented as </a:t>
            </a:r>
            <a:r>
              <a:rPr lang="en-US" dirty="0" smtClean="0"/>
              <a:t>an access </a:t>
            </a:r>
            <a:r>
              <a:rPr lang="en-US" dirty="0"/>
              <a:t>control </a:t>
            </a:r>
            <a:r>
              <a:rPr lang="en-US" dirty="0" smtClean="0"/>
              <a:t>matrix. </a:t>
            </a:r>
            <a:r>
              <a:rPr lang="en-US" dirty="0"/>
              <a:t>Suppose H &gt; L are hierarchical </a:t>
            </a:r>
            <a:r>
              <a:rPr lang="en-US" dirty="0" smtClean="0"/>
              <a:t>integrity levels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968202"/>
              </p:ext>
            </p:extLst>
          </p:nvPr>
        </p:nvGraphicFramePr>
        <p:xfrm>
          <a:off x="1550830" y="2774747"/>
          <a:ext cx="6096000" cy="1478280"/>
        </p:xfrm>
        <a:graphic>
          <a:graphicData uri="http://schemas.openxmlformats.org/drawingml/2006/table">
            <a:tbl>
              <a:tblPr firstRow="1" bandRow="1" bandCol="1">
                <a:tableStyleId>{69012ECD-51FC-41F1-AA8D-1B2483CD663E}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Subjects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Level</a:t>
                      </a:r>
                      <a:endParaRPr lang="en-US" b="1" dirty="0"/>
                    </a:p>
                  </a:txBody>
                  <a:tcPr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Objects</a:t>
                      </a:r>
                      <a:endParaRPr lang="en-US" b="1" dirty="0"/>
                    </a:p>
                  </a:txBody>
                  <a:tcPr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Level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Subj1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(H,{A,B,C})</a:t>
                      </a:r>
                    </a:p>
                  </a:txBody>
                  <a:tcPr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Obj1</a:t>
                      </a:r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(L,{A,B,C})</a:t>
                      </a:r>
                      <a:endParaRPr lang="en-US" dirty="0"/>
                    </a:p>
                  </a:txBody>
                  <a:tcPr/>
                </a:tc>
              </a:tr>
              <a:tr h="3435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Subj2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(L,{})</a:t>
                      </a:r>
                      <a:endParaRPr lang="en-US" dirty="0"/>
                    </a:p>
                  </a:txBody>
                  <a:tcPr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Obj2</a:t>
                      </a:r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(L,{})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Subj3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(L,{A,B})</a:t>
                      </a:r>
                      <a:endParaRPr lang="en-US" dirty="0"/>
                    </a:p>
                  </a:txBody>
                  <a:tcPr>
                    <a:lnR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Obj3</a:t>
                      </a:r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(L,{B,C})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009140"/>
              </p:ext>
            </p:extLst>
          </p:nvPr>
        </p:nvGraphicFramePr>
        <p:xfrm>
          <a:off x="1550830" y="4960798"/>
          <a:ext cx="6096000" cy="1483360"/>
        </p:xfrm>
        <a:graphic>
          <a:graphicData uri="http://schemas.openxmlformats.org/drawingml/2006/table">
            <a:tbl>
              <a:tblPr firstRow="1" bandRow="1" bandCol="1">
                <a:tableStyleId>{69012ECD-51FC-41F1-AA8D-1B2483CD663E}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rgbClr val="DFDC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Obj1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rgbClr val="DFDC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DC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DFDC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Obj2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rgbClr val="DFDC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DFDC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Obj3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Subj1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DFDC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rgbClr val="DFDC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DC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FDC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FDC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FDC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DFDC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FDC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Subj2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DFDC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FDC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DC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FDC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FDC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R,W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FDC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DFDC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FDC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Subj3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DFDC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FDC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FDC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FDC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DFDC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DFDC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Combining BLP and Strict Integrity</a:t>
            </a:r>
            <a:endParaRPr lang="en-US"/>
          </a:p>
        </p:txBody>
      </p:sp>
      <p:sp>
        <p:nvSpPr>
          <p:cNvPr id="7" name="Shape_141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_142"/>
          <p:cNvSpPr/>
          <p:nvPr/>
        </p:nvSpPr>
        <p:spPr>
          <a:xfrm>
            <a:off x="6604000" y="6794500"/>
            <a:ext cx="896471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143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18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32288" y="5415281"/>
            <a:ext cx="580304" cy="11535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072373" y="5415281"/>
            <a:ext cx="580304" cy="11535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604000" y="5415281"/>
            <a:ext cx="580304" cy="11535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19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BLP and Strict </a:t>
            </a:r>
            <a:r>
              <a:rPr lang="en-US" dirty="0" smtClean="0"/>
              <a:t>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To protect conﬁdentiality </a:t>
            </a:r>
            <a:r>
              <a:rPr lang="en-US" dirty="0">
                <a:solidFill>
                  <a:srgbClr val="FF0000"/>
                </a:solidFill>
              </a:rPr>
              <a:t>and</a:t>
            </a:r>
            <a:r>
              <a:rPr lang="en-US" dirty="0"/>
              <a:t> integrity, one could use both BLP</a:t>
            </a:r>
          </a:p>
          <a:p>
            <a:pPr marL="114300" indent="0">
              <a:buNone/>
            </a:pPr>
            <a:r>
              <a:rPr lang="en-US" dirty="0" smtClean="0"/>
              <a:t>and </a:t>
            </a:r>
            <a:r>
              <a:rPr lang="en-US" dirty="0" err="1"/>
              <a:t>Biba’s</a:t>
            </a:r>
            <a:r>
              <a:rPr lang="en-US" dirty="0"/>
              <a:t> Strict Integrity policy.</a:t>
            </a:r>
          </a:p>
          <a:p>
            <a:endParaRPr lang="en-US" dirty="0"/>
          </a:p>
          <a:p>
            <a:r>
              <a:rPr lang="en-US" dirty="0" smtClean="0"/>
              <a:t>You’d </a:t>
            </a:r>
            <a:r>
              <a:rPr lang="en-US" dirty="0"/>
              <a:t>need conﬁdentiality labels and integrity labels for </a:t>
            </a:r>
            <a:r>
              <a:rPr lang="en-US" dirty="0" smtClean="0"/>
              <a:t>all subjects </a:t>
            </a:r>
            <a:r>
              <a:rPr lang="en-US" dirty="0"/>
              <a:t>and objects.</a:t>
            </a:r>
          </a:p>
          <a:p>
            <a:r>
              <a:rPr lang="en-US" dirty="0" smtClean="0"/>
              <a:t>An </a:t>
            </a:r>
            <a:r>
              <a:rPr lang="en-US" dirty="0"/>
              <a:t>access is allowed only if allowed by </a:t>
            </a:r>
            <a:r>
              <a:rPr lang="en-US" i="1" dirty="0"/>
              <a:t>both </a:t>
            </a:r>
            <a:r>
              <a:rPr lang="en-US" dirty="0"/>
              <a:t>the BLP rules </a:t>
            </a:r>
            <a:r>
              <a:rPr lang="en-US" dirty="0" smtClean="0"/>
              <a:t>and the </a:t>
            </a:r>
            <a:r>
              <a:rPr lang="en-US" dirty="0" err="1"/>
              <a:t>Biba</a:t>
            </a:r>
            <a:r>
              <a:rPr lang="en-US" dirty="0"/>
              <a:t> rules.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>
                <a:solidFill>
                  <a:srgbClr val="FF0000"/>
                </a:solidFill>
              </a:rPr>
              <a:t>What would the corresponding access control matrix look like?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Lessons</a:t>
            </a:r>
            <a:endParaRPr lang="en-US"/>
          </a:p>
        </p:txBody>
      </p:sp>
      <p:sp>
        <p:nvSpPr>
          <p:cNvPr id="5" name="Shape_144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45"/>
          <p:cNvSpPr/>
          <p:nvPr/>
        </p:nvSpPr>
        <p:spPr>
          <a:xfrm>
            <a:off x="6604000" y="6794500"/>
            <a:ext cx="946275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46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46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Meaning of Computer </a:t>
            </a:r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Recall that computer security is described as encompassing at least: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Conﬁdentiality</a:t>
            </a:r>
            <a:r>
              <a:rPr lang="en-US" dirty="0"/>
              <a:t>: who can </a:t>
            </a:r>
            <a:r>
              <a:rPr lang="en-US" i="1" dirty="0"/>
              <a:t>read</a:t>
            </a:r>
            <a:r>
              <a:rPr lang="en-US" dirty="0"/>
              <a:t> information;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Integrity</a:t>
            </a:r>
            <a:r>
              <a:rPr lang="en-US" dirty="0"/>
              <a:t>: who can </a:t>
            </a:r>
            <a:r>
              <a:rPr lang="en-US" i="1" dirty="0"/>
              <a:t>write</a:t>
            </a:r>
            <a:r>
              <a:rPr lang="en-US" dirty="0"/>
              <a:t> or modify information;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Availability</a:t>
            </a:r>
            <a:r>
              <a:rPr lang="en-US" dirty="0"/>
              <a:t>: what mechanisms ensure that </a:t>
            </a:r>
            <a:r>
              <a:rPr lang="en-US" dirty="0" smtClean="0"/>
              <a:t>resources </a:t>
            </a:r>
            <a:r>
              <a:rPr lang="en-US" dirty="0"/>
              <a:t>are </a:t>
            </a:r>
            <a:r>
              <a:rPr lang="en-US" dirty="0" smtClean="0"/>
              <a:t>available when </a:t>
            </a:r>
            <a:r>
              <a:rPr lang="en-US" dirty="0"/>
              <a:t>needed.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/>
              <a:t>Conﬁdentiality models, like BLP, are useful but obviously limited.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i="1" dirty="0"/>
              <a:t>How might we extend our models to handle integrity concerns?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009341" y="2028528"/>
            <a:ext cx="2727644" cy="741520"/>
          </a:xfrm>
          <a:prstGeom prst="wedgeRectCallout">
            <a:avLst>
              <a:gd name="adj1" fmla="val -65208"/>
              <a:gd name="adj2" fmla="val 59052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Wait a sec Fleck, what about “no write down”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Integrity</a:t>
            </a:r>
            <a:endParaRPr lang="en-US"/>
          </a:p>
        </p:txBody>
      </p:sp>
      <p:sp>
        <p:nvSpPr>
          <p:cNvPr id="6" name="Shape_93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94"/>
          <p:cNvSpPr/>
          <p:nvPr/>
        </p:nvSpPr>
        <p:spPr>
          <a:xfrm>
            <a:off x="6604000" y="6794500"/>
            <a:ext cx="99608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_95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68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Biba’s</a:t>
            </a:r>
            <a:r>
              <a:rPr lang="en-US" dirty="0"/>
              <a:t> Strict Integrity Policy is a mandatory integrity </a:t>
            </a:r>
            <a:r>
              <a:rPr lang="en-US" dirty="0" smtClean="0"/>
              <a:t>access control </a:t>
            </a:r>
            <a:r>
              <a:rPr lang="en-US" dirty="0"/>
              <a:t>policy and is the dual of BLP.</a:t>
            </a:r>
          </a:p>
          <a:p>
            <a:endParaRPr lang="en-US" dirty="0"/>
          </a:p>
          <a:p>
            <a:r>
              <a:rPr lang="en-US" dirty="0"/>
              <a:t>It aims to keep information from ﬂowing up in integrity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Since </a:t>
            </a:r>
            <a:r>
              <a:rPr lang="en-US" dirty="0"/>
              <a:t>conﬁdentiality and integrity are orthogonal they </a:t>
            </a:r>
            <a:r>
              <a:rPr lang="en-US" dirty="0" smtClean="0"/>
              <a:t>require diﬀerent </a:t>
            </a:r>
            <a:r>
              <a:rPr lang="en-US" dirty="0"/>
              <a:t>sets of labels and can be enforced separately </a:t>
            </a:r>
            <a:r>
              <a:rPr lang="en-US" dirty="0" smtClean="0"/>
              <a:t>or jointly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Biba’s Other Models</a:t>
            </a:r>
            <a:endParaRPr lang="en-US"/>
          </a:p>
        </p:txBody>
      </p:sp>
      <p:sp>
        <p:nvSpPr>
          <p:cNvPr id="5" name="Shape_147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48"/>
          <p:cNvSpPr/>
          <p:nvPr/>
        </p:nvSpPr>
        <p:spPr>
          <a:xfrm>
            <a:off x="6604000" y="6794500"/>
            <a:ext cx="996078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49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74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Biba’s</a:t>
            </a:r>
            <a:r>
              <a:rPr lang="en-US" dirty="0" smtClean="0"/>
              <a:t> Other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won’t cover these in detail.</a:t>
            </a:r>
          </a:p>
          <a:p>
            <a:endParaRPr lang="en-US" dirty="0" smtClean="0"/>
          </a:p>
          <a:p>
            <a:r>
              <a:rPr lang="en-US" dirty="0" smtClean="0"/>
              <a:t>Low Water Mark Policy</a:t>
            </a:r>
          </a:p>
          <a:p>
            <a:pPr lvl="1"/>
            <a:r>
              <a:rPr lang="en-US" dirty="0" smtClean="0"/>
              <a:t>A subject can read everything, but if they read down their integrity level is lowered to the object’s level.</a:t>
            </a:r>
          </a:p>
          <a:p>
            <a:pPr lvl="1"/>
            <a:r>
              <a:rPr lang="en-US" dirty="0"/>
              <a:t>A subject can only write up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Ring Policy</a:t>
            </a:r>
          </a:p>
          <a:p>
            <a:pPr lvl="1"/>
            <a:r>
              <a:rPr lang="en-US" dirty="0" smtClean="0"/>
              <a:t>A subject can read everything</a:t>
            </a:r>
          </a:p>
          <a:p>
            <a:pPr lvl="1"/>
            <a:r>
              <a:rPr lang="en-US" dirty="0" smtClean="0"/>
              <a:t>A subject can only write up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Lipner’s Model</a:t>
            </a:r>
            <a:endParaRPr lang="en-US"/>
          </a:p>
        </p:txBody>
      </p:sp>
      <p:sp>
        <p:nvSpPr>
          <p:cNvPr id="5" name="Shape_150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51"/>
          <p:cNvSpPr/>
          <p:nvPr/>
        </p:nvSpPr>
        <p:spPr>
          <a:xfrm>
            <a:off x="6604000" y="6794500"/>
            <a:ext cx="1045882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52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75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Lipner’s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Lipner</a:t>
            </a:r>
            <a:r>
              <a:rPr lang="en-US" dirty="0" smtClean="0"/>
              <a:t> attempted to combine </a:t>
            </a:r>
            <a:r>
              <a:rPr lang="en-US" dirty="0" err="1" smtClean="0"/>
              <a:t>Biba</a:t>
            </a:r>
            <a:r>
              <a:rPr lang="en-US" dirty="0" smtClean="0"/>
              <a:t> and BLP to address commercial concerns</a:t>
            </a:r>
          </a:p>
          <a:p>
            <a:r>
              <a:rPr lang="en-US" dirty="0" smtClean="0"/>
              <a:t>Each user and object has both confidentiality and integrity levels. Model is a little unintuitive.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391939"/>
              </p:ext>
            </p:extLst>
          </p:nvPr>
        </p:nvGraphicFramePr>
        <p:xfrm>
          <a:off x="298442" y="3840182"/>
          <a:ext cx="7921677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1866"/>
                <a:gridCol w="2134408"/>
                <a:gridCol w="257540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User 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Confidentiality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Integrity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Ordinary Users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(SL, {SP})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(ISL, {IP})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 Developers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(SL, {SD})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(ISL, {ID})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System programmers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(SL, {SSD})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(ISL, {ID})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System managers/auditors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(AM, {SP,SD,SSD})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(ISL, {IP, ID})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System controllers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(SL, {SP,SD}) and downgrade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(ISP, {IP,</a:t>
                      </a:r>
                      <a:r>
                        <a:rPr lang="en-US" baseline="0" dirty="0" smtClean="0"/>
                        <a:t> ID</a:t>
                      </a:r>
                      <a:r>
                        <a:rPr lang="en-US" dirty="0" smtClean="0"/>
                        <a:t>})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Clark-Wilson Model</a:t>
            </a:r>
            <a:endParaRPr lang="en-US"/>
          </a:p>
        </p:txBody>
      </p:sp>
      <p:sp>
        <p:nvSpPr>
          <p:cNvPr id="6" name="Shape_153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54"/>
          <p:cNvSpPr/>
          <p:nvPr/>
        </p:nvSpPr>
        <p:spPr>
          <a:xfrm>
            <a:off x="6604000" y="6794500"/>
            <a:ext cx="1095686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_155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33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Clark-Wilson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 Fleck</a:t>
            </a:r>
          </a:p>
          <a:p>
            <a:r>
              <a:rPr lang="en-US" dirty="0" smtClean="0"/>
              <a:t>CS 469: Security Engineering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43243" y="6581001"/>
            <a:ext cx="4712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These slides are modified with permission from Bill Young (</a:t>
            </a:r>
            <a:r>
              <a:rPr lang="en-US" sz="1200" dirty="0" err="1" smtClean="0"/>
              <a:t>Univ</a:t>
            </a:r>
            <a:r>
              <a:rPr lang="en-US" sz="1200" dirty="0" smtClean="0"/>
              <a:t> of Texas)</a:t>
            </a:r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Commercial Concerns </a:t>
            </a:r>
            <a:endParaRPr lang="en-US"/>
          </a:p>
        </p:txBody>
      </p:sp>
      <p:sp>
        <p:nvSpPr>
          <p:cNvPr id="6" name="Shape_156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57"/>
          <p:cNvSpPr/>
          <p:nvPr/>
        </p:nvSpPr>
        <p:spPr>
          <a:xfrm>
            <a:off x="6604000" y="6794500"/>
            <a:ext cx="114549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_158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81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Commercial Concerns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 err="1"/>
              <a:t>Lipner’s</a:t>
            </a:r>
            <a:r>
              <a:rPr lang="en-US" dirty="0"/>
              <a:t> Integrity Matrix Model showed that BLP and </a:t>
            </a:r>
            <a:r>
              <a:rPr lang="en-US" dirty="0" err="1"/>
              <a:t>Biba’s</a:t>
            </a:r>
            <a:r>
              <a:rPr lang="en-US" dirty="0"/>
              <a:t> Strict Integrity </a:t>
            </a:r>
            <a:r>
              <a:rPr lang="en-US" i="1" dirty="0"/>
              <a:t>can</a:t>
            </a:r>
            <a:r>
              <a:rPr lang="en-US" dirty="0"/>
              <a:t> be adapted to yield a workable commercial policy. But it’s not necessarily a good fit.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David Clark and David Wilson (1987) argued that commercial security has its own unique concerns and merits a model crafted for that domain.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The overriding concern is </a:t>
            </a:r>
            <a:r>
              <a:rPr lang="en-US" i="1" dirty="0">
                <a:solidFill>
                  <a:srgbClr val="FF0000"/>
                </a:solidFill>
              </a:rPr>
              <a:t>consistency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among the various components of the system state.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/>
              <a:t>Example</a:t>
            </a:r>
            <a:r>
              <a:rPr lang="en-US" dirty="0"/>
              <a:t>: In a bank, the funds at the beginning of the day plus the funds deposited minus the funds withdrawn should equal funds on hand at the end of the day. 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Four Basic Concerns </a:t>
            </a:r>
            <a:endParaRPr lang="en-US"/>
          </a:p>
        </p:txBody>
      </p:sp>
      <p:sp>
        <p:nvSpPr>
          <p:cNvPr id="5" name="Shape_159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60"/>
          <p:cNvSpPr/>
          <p:nvPr/>
        </p:nvSpPr>
        <p:spPr>
          <a:xfrm>
            <a:off x="6604000" y="6794500"/>
            <a:ext cx="1195294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61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2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Basic Concerns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/>
              <a:t>Clark and Wilson claimed that the following are four fundamental concerns of any reasonable commercial integrity model: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Authentication</a:t>
            </a:r>
            <a:r>
              <a:rPr lang="en-US" dirty="0"/>
              <a:t>: identity of all users must be properly authenticated.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Audit</a:t>
            </a:r>
            <a:r>
              <a:rPr lang="en-US" dirty="0"/>
              <a:t>: modifications should be logged to record every program executed and by whom, in a way that cannot be subverted.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Well</a:t>
            </a:r>
            <a:r>
              <a:rPr lang="en-US" b="1" dirty="0">
                <a:solidFill>
                  <a:srgbClr val="FF0000"/>
                </a:solidFill>
              </a:rPr>
              <a:t>-formed transactions</a:t>
            </a:r>
            <a:r>
              <a:rPr lang="en-US" dirty="0"/>
              <a:t>: users manipulate data only in constrained ways. Only legitimate accesses are allowed.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Separation </a:t>
            </a:r>
            <a:r>
              <a:rPr lang="en-US" b="1" dirty="0">
                <a:solidFill>
                  <a:srgbClr val="FF0000"/>
                </a:solidFill>
              </a:rPr>
              <a:t>of duty</a:t>
            </a:r>
            <a:r>
              <a:rPr lang="en-US" dirty="0"/>
              <a:t>: the system associates with each user a valid set of programs they can run and prevents unauthorized modifications, thus preserving integrity and consistency with the real world. 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Key Concepts </a:t>
            </a:r>
            <a:endParaRPr lang="en-US"/>
          </a:p>
        </p:txBody>
      </p:sp>
      <p:sp>
        <p:nvSpPr>
          <p:cNvPr id="5" name="Shape_162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63"/>
          <p:cNvSpPr/>
          <p:nvPr/>
        </p:nvSpPr>
        <p:spPr>
          <a:xfrm>
            <a:off x="6604000" y="6794500"/>
            <a:ext cx="1245098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64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66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Concepts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The policy is constructed in terms of the following categories: </a:t>
            </a:r>
          </a:p>
          <a:p>
            <a:r>
              <a:rPr lang="en-US" b="1" dirty="0"/>
              <a:t>Constrained Data Items</a:t>
            </a:r>
            <a:r>
              <a:rPr lang="en-US" dirty="0"/>
              <a:t>: CDIs are the objects whose integrity is protected </a:t>
            </a:r>
          </a:p>
          <a:p>
            <a:r>
              <a:rPr lang="en-US" b="1" dirty="0"/>
              <a:t>Unconstrained Data Items</a:t>
            </a:r>
            <a:r>
              <a:rPr lang="en-US" dirty="0"/>
              <a:t>: UDIs are objects not covered by the integrity policy </a:t>
            </a:r>
          </a:p>
          <a:p>
            <a:r>
              <a:rPr lang="en-US" b="1" dirty="0"/>
              <a:t>Transformation Procedures</a:t>
            </a:r>
            <a:r>
              <a:rPr lang="en-US" dirty="0"/>
              <a:t>: TPs are the only procedures allowed to modify CDIs, or take arbitrary user input and create new CDIs. Designed to take the system from one valid state to another. </a:t>
            </a:r>
          </a:p>
          <a:p>
            <a:r>
              <a:rPr lang="en-US" b="1" dirty="0"/>
              <a:t>Integrity Verification Procedures</a:t>
            </a:r>
            <a:r>
              <a:rPr lang="en-US" dirty="0"/>
              <a:t>: IVPs are procedures meant to verify </a:t>
            </a:r>
            <a:r>
              <a:rPr lang="en-US" dirty="0" smtClean="0"/>
              <a:t>maintenance </a:t>
            </a:r>
            <a:r>
              <a:rPr lang="en-US" dirty="0"/>
              <a:t>of integrity of CDIs.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Policy Rules </a:t>
            </a:r>
            <a:endParaRPr lang="en-US"/>
          </a:p>
        </p:txBody>
      </p:sp>
      <p:sp>
        <p:nvSpPr>
          <p:cNvPr id="5" name="Shape_165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66"/>
          <p:cNvSpPr/>
          <p:nvPr/>
        </p:nvSpPr>
        <p:spPr>
          <a:xfrm>
            <a:off x="6604000" y="6794500"/>
            <a:ext cx="1294902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67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84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008"/>
            <a:ext cx="7620000" cy="443260"/>
          </a:xfrm>
        </p:spPr>
        <p:txBody>
          <a:bodyPr/>
          <a:lstStyle/>
          <a:p>
            <a:r>
              <a:rPr lang="en-US" dirty="0"/>
              <a:t>Policy Rules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5064"/>
            <a:ext cx="8013700" cy="576573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2000" dirty="0"/>
              <a:t>There are two kinds of rules: Certification and Enforcement. </a:t>
            </a:r>
          </a:p>
          <a:p>
            <a:r>
              <a:rPr lang="en-US" sz="2000" dirty="0">
                <a:solidFill>
                  <a:srgbClr val="FF6600"/>
                </a:solidFill>
              </a:rPr>
              <a:t>C1</a:t>
            </a:r>
            <a:r>
              <a:rPr lang="en-US" sz="2000" dirty="0"/>
              <a:t>: All IVPs must ensure that CDIs are in a valid state when the IVP is run. </a:t>
            </a:r>
          </a:p>
          <a:p>
            <a:r>
              <a:rPr lang="en-US" sz="2000" dirty="0">
                <a:solidFill>
                  <a:srgbClr val="FF6600"/>
                </a:solidFill>
              </a:rPr>
              <a:t>C2</a:t>
            </a:r>
            <a:r>
              <a:rPr lang="en-US" sz="2000" dirty="0"/>
              <a:t>:  All TPs must be certified as integrity-</a:t>
            </a:r>
            <a:r>
              <a:rPr lang="en-US" sz="2000" dirty="0" smtClean="0"/>
              <a:t>preserving (move from one valid state to another). </a:t>
            </a:r>
          </a:p>
          <a:p>
            <a:endParaRPr lang="en-US" sz="2000" dirty="0"/>
          </a:p>
          <a:p>
            <a:pPr marL="114300" indent="0">
              <a:buNone/>
            </a:pPr>
            <a:r>
              <a:rPr lang="en-US" sz="2000" dirty="0" smtClean="0"/>
              <a:t>We must ensure that these TPs are certified to operate on a particular CDI</a:t>
            </a:r>
            <a:endParaRPr lang="en-US" sz="2000" dirty="0"/>
          </a:p>
          <a:p>
            <a:r>
              <a:rPr lang="en-US" sz="2000" dirty="0">
                <a:solidFill>
                  <a:srgbClr val="FF6600"/>
                </a:solidFill>
              </a:rPr>
              <a:t>E1</a:t>
            </a:r>
            <a:r>
              <a:rPr lang="en-US" sz="2000" dirty="0"/>
              <a:t>:  Only certified TPs can manipulate CDIs. </a:t>
            </a:r>
          </a:p>
          <a:p>
            <a:r>
              <a:rPr lang="en-US" sz="2000" dirty="0">
                <a:solidFill>
                  <a:srgbClr val="FF6600"/>
                </a:solidFill>
              </a:rPr>
              <a:t>E2</a:t>
            </a:r>
            <a:r>
              <a:rPr lang="en-US" sz="2000" dirty="0"/>
              <a:t>:  Users must only access CDIs by means of TPs for which they are authorized. </a:t>
            </a:r>
            <a:endParaRPr lang="en-US" sz="2000" dirty="0" smtClean="0"/>
          </a:p>
          <a:p>
            <a:endParaRPr lang="en-US" sz="2000" dirty="0"/>
          </a:p>
          <a:p>
            <a:pPr marL="114300" indent="0">
              <a:buNone/>
            </a:pPr>
            <a:r>
              <a:rPr lang="en-US" sz="2000" dirty="0" smtClean="0"/>
              <a:t>This requires keeping track of triples (user, TP, {CDIs})</a:t>
            </a:r>
            <a:endParaRPr lang="en-US" sz="2000" dirty="0"/>
          </a:p>
          <a:p>
            <a:r>
              <a:rPr lang="en-US" sz="2000" dirty="0" smtClean="0">
                <a:solidFill>
                  <a:srgbClr val="FF6600"/>
                </a:solidFill>
              </a:rPr>
              <a:t>C3</a:t>
            </a:r>
            <a:r>
              <a:rPr lang="en-US" sz="2000" dirty="0"/>
              <a:t>:  Assignment of TPs to users must satisfy separation of duty. </a:t>
            </a:r>
            <a:endParaRPr lang="en-US" sz="2000" dirty="0" smtClean="0"/>
          </a:p>
          <a:p>
            <a:pPr marL="114300" indent="0">
              <a:buNone/>
            </a:pPr>
            <a:r>
              <a:rPr lang="en-US" sz="2000" dirty="0" smtClean="0"/>
              <a:t>We need authentication to ensure this:</a:t>
            </a:r>
            <a:endParaRPr lang="en-US" sz="2000" dirty="0"/>
          </a:p>
          <a:p>
            <a:r>
              <a:rPr lang="en-US" sz="2000" dirty="0">
                <a:solidFill>
                  <a:srgbClr val="FF6600"/>
                </a:solidFill>
              </a:rPr>
              <a:t>E3</a:t>
            </a:r>
            <a:r>
              <a:rPr lang="en-US" sz="2000" dirty="0"/>
              <a:t>: The identify of each user attempting to execute a TP must be authenticated. </a:t>
            </a:r>
            <a:endParaRPr lang="en-US" sz="2000" dirty="0" smtClean="0"/>
          </a:p>
          <a:p>
            <a:pPr marL="11430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Clark-Wilson (Cont.) </a:t>
            </a:r>
            <a:endParaRPr lang="en-US"/>
          </a:p>
        </p:txBody>
      </p:sp>
      <p:sp>
        <p:nvSpPr>
          <p:cNvPr id="5" name="Shape_168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69"/>
          <p:cNvSpPr/>
          <p:nvPr/>
        </p:nvSpPr>
        <p:spPr>
          <a:xfrm>
            <a:off x="6604000" y="6794500"/>
            <a:ext cx="1344706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70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99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008"/>
            <a:ext cx="7620000" cy="443260"/>
          </a:xfrm>
        </p:spPr>
        <p:txBody>
          <a:bodyPr/>
          <a:lstStyle/>
          <a:p>
            <a:r>
              <a:rPr lang="en-US" dirty="0"/>
              <a:t>Policy Rules </a:t>
            </a:r>
            <a:r>
              <a:rPr lang="en-US" dirty="0" smtClean="0"/>
              <a:t>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5064"/>
            <a:ext cx="8013700" cy="5765736"/>
          </a:xfrm>
        </p:spPr>
        <p:txBody>
          <a:bodyPr>
            <a:noAutofit/>
          </a:bodyPr>
          <a:lstStyle/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dirty="0" smtClean="0"/>
              <a:t>Logging is always good</a:t>
            </a:r>
            <a:endParaRPr lang="en-US" sz="2000" dirty="0"/>
          </a:p>
          <a:p>
            <a:r>
              <a:rPr lang="en-US" sz="2000" dirty="0" smtClean="0">
                <a:solidFill>
                  <a:srgbClr val="FF6600"/>
                </a:solidFill>
              </a:rPr>
              <a:t>C4</a:t>
            </a:r>
            <a:r>
              <a:rPr lang="en-US" sz="2000" dirty="0"/>
              <a:t>:  The operation of TPs must be logged. </a:t>
            </a:r>
            <a:endParaRPr lang="en-US" sz="2000" dirty="0" smtClean="0"/>
          </a:p>
          <a:p>
            <a:endParaRPr lang="en-US" sz="2000" dirty="0"/>
          </a:p>
          <a:p>
            <a:pPr marL="114300" indent="0">
              <a:buNone/>
            </a:pPr>
            <a:r>
              <a:rPr lang="en-US" sz="2000" dirty="0" smtClean="0"/>
              <a:t>Input the system can be UDIs, but we must check them</a:t>
            </a:r>
            <a:endParaRPr lang="en-US" sz="2000" dirty="0"/>
          </a:p>
          <a:p>
            <a:r>
              <a:rPr lang="en-US" sz="2000" dirty="0">
                <a:solidFill>
                  <a:srgbClr val="FF6600"/>
                </a:solidFill>
              </a:rPr>
              <a:t>C5</a:t>
            </a:r>
            <a:r>
              <a:rPr lang="en-US" sz="2000" dirty="0"/>
              <a:t>:  TPs executing on UDIs must result in valid CDIs. </a:t>
            </a:r>
            <a:endParaRPr lang="en-US" sz="2000" dirty="0" smtClean="0"/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dirty="0" smtClean="0"/>
              <a:t>We must stop people from changing TP requirements to subvert the system:</a:t>
            </a:r>
            <a:endParaRPr lang="en-US" sz="2000" dirty="0"/>
          </a:p>
          <a:p>
            <a:r>
              <a:rPr lang="en-US" sz="2000" dirty="0" smtClean="0">
                <a:solidFill>
                  <a:srgbClr val="FF6600"/>
                </a:solidFill>
              </a:rPr>
              <a:t>E4</a:t>
            </a:r>
            <a:r>
              <a:rPr lang="en-US" sz="2000" dirty="0" smtClean="0"/>
              <a:t>: Only the certifier of a TP may change the list of entities associated with that TP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Clark-Wilson (Cont.) </a:t>
            </a:r>
            <a:endParaRPr lang="en-US"/>
          </a:p>
        </p:txBody>
      </p:sp>
      <p:sp>
        <p:nvSpPr>
          <p:cNvPr id="5" name="Shape_168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69"/>
          <p:cNvSpPr/>
          <p:nvPr/>
        </p:nvSpPr>
        <p:spPr>
          <a:xfrm>
            <a:off x="6604000" y="6794500"/>
            <a:ext cx="1344706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70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27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61081" y="6517501"/>
            <a:ext cx="43098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Ref: http://</a:t>
            </a:r>
            <a:r>
              <a:rPr lang="en-US" sz="1200" dirty="0" err="1"/>
              <a:t>en.wikipedia.org</a:t>
            </a:r>
            <a:r>
              <a:rPr lang="en-US" sz="1200" dirty="0"/>
              <a:t>/wiki/Clark%E2%80%93Wilson_model</a:t>
            </a:r>
          </a:p>
        </p:txBody>
      </p:sp>
    </p:spTree>
    <p:extLst>
      <p:ext uri="{BB962C8B-B14F-4D97-AF65-F5344CB8AC3E}">
        <p14:creationId xmlns:p14="http://schemas.microsoft.com/office/powerpoint/2010/main" val="2826893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Clark-Wilson (Cont.)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Permissions are encoded as a set of triples of the form: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		(</a:t>
            </a:r>
            <a:r>
              <a:rPr lang="en-US" dirty="0" err="1"/>
              <a:t>user,TP</a:t>
            </a:r>
            <a:r>
              <a:rPr lang="en-US" dirty="0"/>
              <a:t>,{CDI set})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where user is authorized to perform a </a:t>
            </a:r>
            <a:r>
              <a:rPr lang="en-US" i="1" dirty="0" smtClean="0">
                <a:solidFill>
                  <a:srgbClr val="FF0000"/>
                </a:solidFill>
              </a:rPr>
              <a:t>transformation procedure </a:t>
            </a:r>
            <a:r>
              <a:rPr lang="en-US" dirty="0"/>
              <a:t>TP, on the given set of </a:t>
            </a:r>
            <a:r>
              <a:rPr lang="en-US" i="1" dirty="0">
                <a:solidFill>
                  <a:srgbClr val="FF0000"/>
                </a:solidFill>
              </a:rPr>
              <a:t>constrained data items </a:t>
            </a:r>
            <a:r>
              <a:rPr lang="en-US" dirty="0"/>
              <a:t>(CDIs).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Each triple in the policy must comply with all applicable certification and enforcement rules. 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Lessons </a:t>
            </a:r>
            <a:endParaRPr lang="en-US"/>
          </a:p>
        </p:txBody>
      </p:sp>
      <p:sp>
        <p:nvSpPr>
          <p:cNvPr id="5" name="Shape_171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72"/>
          <p:cNvSpPr/>
          <p:nvPr/>
        </p:nvSpPr>
        <p:spPr>
          <a:xfrm>
            <a:off x="6604000" y="6794500"/>
            <a:ext cx="139451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73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18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Integrity is a fuzzier notion than conﬁdentiality and more </a:t>
            </a:r>
            <a:r>
              <a:rPr lang="en-US" dirty="0" smtClean="0"/>
              <a:t>context dependent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Who is authorized to supply or modify data?</a:t>
            </a:r>
          </a:p>
          <a:p>
            <a:r>
              <a:rPr lang="en-US" dirty="0" smtClean="0"/>
              <a:t>How </a:t>
            </a:r>
            <a:r>
              <a:rPr lang="en-US" dirty="0"/>
              <a:t>do you separate and protect assets?</a:t>
            </a:r>
          </a:p>
          <a:p>
            <a:r>
              <a:rPr lang="en-US" dirty="0" smtClean="0"/>
              <a:t>How </a:t>
            </a:r>
            <a:r>
              <a:rPr lang="en-US" dirty="0"/>
              <a:t>do you detect and/or correct erroneous or </a:t>
            </a:r>
            <a:r>
              <a:rPr lang="en-US" dirty="0" smtClean="0"/>
              <a:t>unauthorized changes </a:t>
            </a:r>
            <a:r>
              <a:rPr lang="en-US" dirty="0"/>
              <a:t>to data?</a:t>
            </a:r>
          </a:p>
          <a:p>
            <a:r>
              <a:rPr lang="en-US" dirty="0" smtClean="0"/>
              <a:t>Can </a:t>
            </a:r>
            <a:r>
              <a:rPr lang="en-US" dirty="0"/>
              <a:t>authorizations change over time?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9624" y="5130982"/>
            <a:ext cx="7253828" cy="12698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0" algn="ctr">
              <a:buNone/>
            </a:pPr>
            <a:r>
              <a:rPr lang="en-US" sz="2000" i="1" dirty="0"/>
              <a:t>Unlike conﬁdentiality, a program can damage integrity without interaction with the external world, simply by computing data incorrectly.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Integrity Thought Experiment</a:t>
            </a:r>
            <a:endParaRPr lang="en-US"/>
          </a:p>
        </p:txBody>
      </p:sp>
      <p:sp>
        <p:nvSpPr>
          <p:cNvPr id="6" name="Shape_96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97"/>
          <p:cNvSpPr/>
          <p:nvPr/>
        </p:nvSpPr>
        <p:spPr>
          <a:xfrm>
            <a:off x="6604000" y="6794500"/>
            <a:ext cx="149412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_98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33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Clark and Wilson identified a set of integrity concerns claimed to be of particular relevance within commercial environments: consistency, authentication, audit, etc.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They proposed a set of mechanisms explicitly designed to address those specific concerns.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Their policy is quite abstract and must be instantiated with specific data sets (constrained and unconstrained), transformation procedures, verification procedures, etc.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Role Based Access</a:t>
            </a:r>
            <a:endParaRPr lang="en-US"/>
          </a:p>
        </p:txBody>
      </p:sp>
      <p:sp>
        <p:nvSpPr>
          <p:cNvPr id="5" name="Shape_174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75"/>
          <p:cNvSpPr/>
          <p:nvPr/>
        </p:nvSpPr>
        <p:spPr>
          <a:xfrm>
            <a:off x="6603999" y="6794500"/>
            <a:ext cx="1444314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76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59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Role Based Access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 Fleck</a:t>
            </a:r>
          </a:p>
          <a:p>
            <a:r>
              <a:rPr lang="en-US" dirty="0" smtClean="0"/>
              <a:t>CS 469: Security Engineering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43243" y="6581001"/>
            <a:ext cx="4712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These slides are modified with permission from Bill Young (</a:t>
            </a:r>
            <a:r>
              <a:rPr lang="en-US" sz="1200" dirty="0" err="1" smtClean="0"/>
              <a:t>Univ</a:t>
            </a:r>
            <a:r>
              <a:rPr lang="en-US" sz="1200" dirty="0" smtClean="0"/>
              <a:t> of Texas)</a:t>
            </a:r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Role-Based Access Control </a:t>
            </a:r>
            <a:endParaRPr lang="en-US"/>
          </a:p>
        </p:txBody>
      </p:sp>
      <p:sp>
        <p:nvSpPr>
          <p:cNvPr id="6" name="Shape_177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78"/>
          <p:cNvSpPr/>
          <p:nvPr/>
        </p:nvSpPr>
        <p:spPr>
          <a:xfrm>
            <a:off x="6603999" y="6794500"/>
            <a:ext cx="1494118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_179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78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62691"/>
          </a:xfrm>
        </p:spPr>
        <p:txBody>
          <a:bodyPr/>
          <a:lstStyle/>
          <a:p>
            <a:r>
              <a:rPr lang="en-US" dirty="0"/>
              <a:t>Role-Based Access Control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7329"/>
            <a:ext cx="7620000" cy="546347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Role-based access control (RBAC) is a widely used security framework claimed to be especially appropriate for commercial settings.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Unlike access control policies that assign permissions to subjects, RBAC associates permissions with functions/jobs/roles within an organization.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i="1" dirty="0"/>
              <a:t>role </a:t>
            </a:r>
            <a:r>
              <a:rPr lang="en-US" dirty="0"/>
              <a:t>is a collection of job functions. Roles within a bank might include: </a:t>
            </a:r>
            <a:r>
              <a:rPr lang="en-US" dirty="0">
                <a:latin typeface="Courier"/>
                <a:cs typeface="Courier"/>
              </a:rPr>
              <a:t>president, manager, trainer, teller, auditor, janitor, etc. 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smtClean="0"/>
              <a:t>Used </a:t>
            </a:r>
            <a:r>
              <a:rPr lang="en-US" dirty="0"/>
              <a:t>in: Microsoft Active Directory, Microsoft SQL Server, </a:t>
            </a:r>
            <a:r>
              <a:rPr lang="en-US" dirty="0" err="1"/>
              <a:t>SELinux</a:t>
            </a:r>
            <a:r>
              <a:rPr lang="en-US" dirty="0"/>
              <a:t>, </a:t>
            </a:r>
            <a:r>
              <a:rPr lang="en-US" dirty="0" err="1"/>
              <a:t>grsecurity</a:t>
            </a:r>
            <a:r>
              <a:rPr lang="en-US" dirty="0"/>
              <a:t>, FreeBSD, Solaris, Oracle DBMS, </a:t>
            </a:r>
            <a:r>
              <a:rPr lang="en-US" dirty="0" err="1"/>
              <a:t>PostgreSQL</a:t>
            </a:r>
            <a:r>
              <a:rPr lang="en-US" dirty="0"/>
              <a:t> 8.1, SAP R/3, ISIS Papyrus, </a:t>
            </a:r>
            <a:r>
              <a:rPr lang="en-US" dirty="0" err="1"/>
              <a:t>FusionForge</a:t>
            </a:r>
            <a:r>
              <a:rPr lang="en-US" dirty="0"/>
              <a:t>, Wikipedia…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Roles and Transactions </a:t>
            </a:r>
            <a:endParaRPr lang="en-US"/>
          </a:p>
        </p:txBody>
      </p:sp>
      <p:sp>
        <p:nvSpPr>
          <p:cNvPr id="5" name="Shape_180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81"/>
          <p:cNvSpPr/>
          <p:nvPr/>
        </p:nvSpPr>
        <p:spPr>
          <a:xfrm>
            <a:off x="6603999" y="6794500"/>
            <a:ext cx="1543922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82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24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and Transactions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An individual has: </a:t>
            </a:r>
          </a:p>
          <a:p>
            <a:r>
              <a:rPr lang="en-US" dirty="0"/>
              <a:t>a set of authorized roles, which it is allowed to fill at various times; </a:t>
            </a:r>
          </a:p>
          <a:p>
            <a:r>
              <a:rPr lang="en-US" dirty="0"/>
              <a:t>a set of active roles, which it currently occupies. </a:t>
            </a:r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Roles </a:t>
            </a:r>
            <a:r>
              <a:rPr lang="en-US" dirty="0"/>
              <a:t>have an associated set of transactions, which are </a:t>
            </a:r>
            <a:r>
              <a:rPr lang="en-US" dirty="0" smtClean="0"/>
              <a:t>the activities </a:t>
            </a:r>
            <a:r>
              <a:rPr lang="en-US" dirty="0"/>
              <a:t>that someone in that role is permitted to carry out.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The set of transactions can be organization specific: open an account, cash a check, transfer funds, etc. 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Primary Rules</a:t>
            </a:r>
            <a:endParaRPr lang="en-US"/>
          </a:p>
        </p:txBody>
      </p:sp>
      <p:sp>
        <p:nvSpPr>
          <p:cNvPr id="5" name="Shape_183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84"/>
          <p:cNvSpPr/>
          <p:nvPr/>
        </p:nvSpPr>
        <p:spPr>
          <a:xfrm>
            <a:off x="6604000" y="6794500"/>
            <a:ext cx="1593725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85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42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/>
              <a:t>The following are the three primary RBAC rules: </a:t>
            </a:r>
          </a:p>
          <a:p>
            <a:r>
              <a:rPr lang="en-US" b="1" dirty="0"/>
              <a:t>Role assignment</a:t>
            </a:r>
            <a:r>
              <a:rPr lang="en-US" dirty="0"/>
              <a:t>: A subject can execute a transaction only if the subject has an active role. </a:t>
            </a:r>
            <a:endParaRPr lang="en-US" dirty="0" smtClean="0"/>
          </a:p>
          <a:p>
            <a:endParaRPr lang="en-US" dirty="0"/>
          </a:p>
          <a:p>
            <a:r>
              <a:rPr lang="en-US" b="1" dirty="0"/>
              <a:t>Role authorization</a:t>
            </a:r>
            <a:r>
              <a:rPr lang="en-US" dirty="0"/>
              <a:t>: A subject’s active role must be an authorized role for that subject. </a:t>
            </a:r>
            <a:endParaRPr lang="en-US" dirty="0" smtClean="0"/>
          </a:p>
          <a:p>
            <a:endParaRPr lang="en-US" dirty="0"/>
          </a:p>
          <a:p>
            <a:r>
              <a:rPr lang="en-US" b="1" dirty="0"/>
              <a:t>Transaction authorization</a:t>
            </a:r>
            <a:r>
              <a:rPr lang="en-US" dirty="0"/>
              <a:t>: A subject can execute a transaction only if the transaction is authorized for one of the subject’s active roles.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Note </a:t>
            </a:r>
            <a:r>
              <a:rPr lang="en-US" dirty="0"/>
              <a:t>that a subject can have multiple roles. For example, in a pinch a bank president might also act as a teller.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Subsumption and Separation of Duty </a:t>
            </a:r>
            <a:endParaRPr lang="en-US"/>
          </a:p>
        </p:txBody>
      </p:sp>
      <p:sp>
        <p:nvSpPr>
          <p:cNvPr id="5" name="Shape_186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87"/>
          <p:cNvSpPr/>
          <p:nvPr/>
        </p:nvSpPr>
        <p:spPr>
          <a:xfrm>
            <a:off x="6604000" y="6794500"/>
            <a:ext cx="1643529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88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47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Subsumption</a:t>
            </a:r>
            <a:r>
              <a:rPr lang="en-US" dirty="0"/>
              <a:t> and Separation of Duty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role may </a:t>
            </a:r>
            <a:r>
              <a:rPr lang="en-US" i="1" dirty="0"/>
              <a:t>subsume</a:t>
            </a:r>
            <a:r>
              <a:rPr lang="en-US" dirty="0"/>
              <a:t> another, meaning that anyone having role </a:t>
            </a:r>
            <a:r>
              <a:rPr lang="en-US" dirty="0" err="1"/>
              <a:t>r</a:t>
            </a:r>
            <a:r>
              <a:rPr lang="en-US" baseline="-25000" dirty="0" err="1"/>
              <a:t>j</a:t>
            </a:r>
            <a:r>
              <a:rPr lang="en-US" dirty="0"/>
              <a:t> can do at least the functions of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. </a:t>
            </a:r>
          </a:p>
          <a:p>
            <a:r>
              <a:rPr lang="en-US" b="1" dirty="0"/>
              <a:t>Example</a:t>
            </a:r>
            <a:r>
              <a:rPr lang="en-US" dirty="0"/>
              <a:t>: a </a:t>
            </a:r>
            <a:r>
              <a:rPr lang="en-US" dirty="0">
                <a:latin typeface="Courier"/>
                <a:cs typeface="Courier"/>
              </a:rPr>
              <a:t>trainer</a:t>
            </a:r>
            <a:r>
              <a:rPr lang="en-US" dirty="0"/>
              <a:t> can perform all of the actions of a </a:t>
            </a:r>
            <a:r>
              <a:rPr lang="en-US" dirty="0">
                <a:latin typeface="Courier"/>
                <a:cs typeface="Courier"/>
              </a:rPr>
              <a:t>trainee</a:t>
            </a:r>
            <a:r>
              <a:rPr lang="en-US" dirty="0"/>
              <a:t>, as well as some others.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RBAC can also model </a:t>
            </a:r>
            <a:r>
              <a:rPr lang="en-US" i="1" dirty="0">
                <a:solidFill>
                  <a:srgbClr val="FF0000"/>
                </a:solidFill>
              </a:rPr>
              <a:t>separation of duty </a:t>
            </a:r>
            <a:r>
              <a:rPr lang="en-US" dirty="0"/>
              <a:t>(one individual cannot assume both roles r</a:t>
            </a:r>
            <a:r>
              <a:rPr lang="en-US" baseline="-25000" dirty="0"/>
              <a:t>1</a:t>
            </a:r>
            <a:r>
              <a:rPr lang="en-US" dirty="0"/>
              <a:t> and r</a:t>
            </a:r>
            <a:r>
              <a:rPr lang="en-US" baseline="-25000" dirty="0"/>
              <a:t>2</a:t>
            </a:r>
            <a:r>
              <a:rPr lang="en-US" dirty="0"/>
              <a:t>). </a:t>
            </a:r>
          </a:p>
          <a:p>
            <a:r>
              <a:rPr lang="en-US" b="1" dirty="0"/>
              <a:t>Example</a:t>
            </a:r>
            <a:r>
              <a:rPr lang="en-US" dirty="0"/>
              <a:t>: if teller is among S’s authorized roles, </a:t>
            </a:r>
            <a:r>
              <a:rPr lang="en-US" dirty="0">
                <a:latin typeface="Courier"/>
                <a:cs typeface="Courier"/>
              </a:rPr>
              <a:t>auditor</a:t>
            </a:r>
            <a:r>
              <a:rPr lang="en-US" dirty="0"/>
              <a:t> cannot be. 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RBAC Advantages </a:t>
            </a:r>
            <a:endParaRPr lang="en-US"/>
          </a:p>
        </p:txBody>
      </p:sp>
      <p:sp>
        <p:nvSpPr>
          <p:cNvPr id="5" name="Shape_189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90"/>
          <p:cNvSpPr/>
          <p:nvPr/>
        </p:nvSpPr>
        <p:spPr>
          <a:xfrm>
            <a:off x="6604000" y="6794500"/>
            <a:ext cx="169333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91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38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49679" cy="4800600"/>
          </a:xfrm>
        </p:spPr>
        <p:txBody>
          <a:bodyPr/>
          <a:lstStyle/>
          <a:p>
            <a:r>
              <a:rPr lang="en-US" dirty="0" smtClean="0"/>
              <a:t>Roles</a:t>
            </a:r>
          </a:p>
          <a:p>
            <a:pPr lvl="1"/>
            <a:r>
              <a:rPr lang="en-US" dirty="0" smtClean="0"/>
              <a:t>Teller</a:t>
            </a:r>
          </a:p>
          <a:p>
            <a:pPr lvl="1"/>
            <a:r>
              <a:rPr lang="en-US" dirty="0" smtClean="0"/>
              <a:t>Accounting Supervisor</a:t>
            </a:r>
          </a:p>
          <a:p>
            <a:pPr lvl="1"/>
            <a:r>
              <a:rPr lang="en-US" dirty="0" smtClean="0"/>
              <a:t>Personnel Manager</a:t>
            </a:r>
          </a:p>
          <a:p>
            <a:pPr lvl="1"/>
            <a:r>
              <a:rPr lang="en-US" dirty="0" smtClean="0"/>
              <a:t>Bank Manager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27521" y="1600200"/>
            <a:ext cx="3549679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Transactions</a:t>
            </a:r>
          </a:p>
          <a:p>
            <a:pPr lvl="1"/>
            <a:r>
              <a:rPr lang="en-US" dirty="0" smtClean="0"/>
              <a:t>Initiate Deposit</a:t>
            </a:r>
          </a:p>
          <a:p>
            <a:pPr lvl="1"/>
            <a:r>
              <a:rPr lang="en-US" dirty="0"/>
              <a:t>Initiate </a:t>
            </a:r>
            <a:r>
              <a:rPr lang="en-US" dirty="0" smtClean="0"/>
              <a:t>Withdrawal</a:t>
            </a:r>
            <a:endParaRPr lang="en-US" dirty="0"/>
          </a:p>
          <a:p>
            <a:pPr lvl="1"/>
            <a:r>
              <a:rPr lang="en-US" dirty="0" smtClean="0"/>
              <a:t>Correct record</a:t>
            </a:r>
          </a:p>
          <a:p>
            <a:pPr lvl="1"/>
            <a:r>
              <a:rPr lang="en-US" dirty="0" smtClean="0"/>
              <a:t>View teller log</a:t>
            </a:r>
          </a:p>
          <a:p>
            <a:pPr lvl="1"/>
            <a:r>
              <a:rPr lang="en-US" dirty="0" smtClean="0"/>
              <a:t>Update salary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23714" y="4762238"/>
            <a:ext cx="4793134" cy="123969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Match them up!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516849" y="708226"/>
            <a:ext cx="2627152" cy="891974"/>
          </a:xfrm>
          <a:prstGeom prst="wedgeRectCallout">
            <a:avLst>
              <a:gd name="adj1" fmla="val -46157"/>
              <a:gd name="adj2" fmla="val 17775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wanted dynamic separation of duty didn’t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672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RBAC Advantages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RBAC is generally more flexible than standard access control policies: </a:t>
            </a:r>
          </a:p>
          <a:p>
            <a:r>
              <a:rPr lang="en-US" dirty="0"/>
              <a:t>RBAC is easy to administer. Everyone in role </a:t>
            </a:r>
            <a:r>
              <a:rPr lang="en-US" dirty="0">
                <a:latin typeface="Courier"/>
                <a:cs typeface="Courier"/>
              </a:rPr>
              <a:t>teller</a:t>
            </a:r>
            <a:r>
              <a:rPr lang="en-US" dirty="0"/>
              <a:t> has the same permissions. </a:t>
            </a:r>
          </a:p>
          <a:p>
            <a:r>
              <a:rPr lang="en-US" dirty="0"/>
              <a:t>Permissions are appropriate to the organization</a:t>
            </a:r>
            <a:r>
              <a:rPr lang="en-US" dirty="0" smtClean="0"/>
              <a:t>—”open </a:t>
            </a:r>
            <a:r>
              <a:rPr lang="en-US" dirty="0"/>
              <a:t>an account” rather than “read a file.” </a:t>
            </a:r>
          </a:p>
          <a:p>
            <a:r>
              <a:rPr lang="en-US" dirty="0"/>
              <a:t>RBAC recognizes that a subject often has various functions within the organization. </a:t>
            </a:r>
          </a:p>
          <a:p>
            <a:r>
              <a:rPr lang="en-US" dirty="0"/>
              <a:t>RBAC allows a subject to transition between roles without having to change identities.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Lessons</a:t>
            </a:r>
            <a:endParaRPr lang="en-US"/>
          </a:p>
        </p:txBody>
      </p:sp>
      <p:sp>
        <p:nvSpPr>
          <p:cNvPr id="5" name="Shape_192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93"/>
          <p:cNvSpPr/>
          <p:nvPr/>
        </p:nvSpPr>
        <p:spPr>
          <a:xfrm>
            <a:off x="6604000" y="6794500"/>
            <a:ext cx="174313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94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17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RBAC associates access permissions with a job/function/role rather than with individual subjects.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This provides a flexible approach to modeling the dynamism of commercial organizations.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RBAC </a:t>
            </a:r>
            <a:r>
              <a:rPr lang="en-US"/>
              <a:t>supports </a:t>
            </a:r>
            <a:r>
              <a:rPr lang="en-US" smtClean="0"/>
              <a:t>well</a:t>
            </a:r>
            <a:r>
              <a:rPr lang="en-US" dirty="0"/>
              <a:t>-known security principles: </a:t>
            </a:r>
          </a:p>
          <a:p>
            <a:pPr lvl="1"/>
            <a:r>
              <a:rPr lang="en-US" dirty="0"/>
              <a:t>Least Privilege</a:t>
            </a:r>
          </a:p>
          <a:p>
            <a:pPr lvl="1"/>
            <a:r>
              <a:rPr lang="en-US" dirty="0"/>
              <a:t>Separation of duties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</a:t>
            </a:r>
            <a:endParaRPr lang="en-US"/>
          </a:p>
        </p:txBody>
      </p:sp>
      <p:sp>
        <p:nvSpPr>
          <p:cNvPr id="5" name="Shape_195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96"/>
          <p:cNvSpPr/>
          <p:nvPr/>
        </p:nvSpPr>
        <p:spPr>
          <a:xfrm>
            <a:off x="6604000" y="6794500"/>
            <a:ext cx="1792941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97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57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Following slides are extra material we aren’t covering in CS469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Biba’s Other Policies</a:t>
            </a:r>
            <a:endParaRPr lang="en-US"/>
          </a:p>
        </p:txBody>
      </p:sp>
      <p:sp>
        <p:nvSpPr>
          <p:cNvPr id="5" name="Shape_198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99"/>
          <p:cNvSpPr/>
          <p:nvPr/>
        </p:nvSpPr>
        <p:spPr>
          <a:xfrm>
            <a:off x="6604000" y="6794500"/>
            <a:ext cx="1842745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00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76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Integrity Thought </a:t>
            </a:r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/>
              <a:t>Suppose you’re checking out at the grocery store and on </a:t>
            </a:r>
            <a:r>
              <a:rPr lang="en-US" dirty="0" smtClean="0"/>
              <a:t>the adjacent </a:t>
            </a:r>
            <a:r>
              <a:rPr lang="en-US" dirty="0" err="1"/>
              <a:t>newsrack</a:t>
            </a:r>
            <a:r>
              <a:rPr lang="en-US" dirty="0"/>
              <a:t> you notice the headline: “Hillary Clinton </a:t>
            </a:r>
            <a:r>
              <a:rPr lang="en-US" dirty="0" smtClean="0"/>
              <a:t>to have </a:t>
            </a:r>
            <a:r>
              <a:rPr lang="en-US" dirty="0"/>
              <a:t>Alien’s Baby.” </a:t>
            </a:r>
            <a:r>
              <a:rPr lang="en-US" i="1" dirty="0">
                <a:solidFill>
                  <a:srgbClr val="FF0000"/>
                </a:solidFill>
              </a:rPr>
              <a:t>Do you believe it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Your reaction might be diﬀerent depending on whether </a:t>
            </a:r>
            <a:r>
              <a:rPr lang="en-US" dirty="0" smtClean="0"/>
              <a:t>the publication </a:t>
            </a:r>
            <a:r>
              <a:rPr lang="en-US" dirty="0"/>
              <a:t>is:</a:t>
            </a:r>
          </a:p>
          <a:p>
            <a:pPr marL="114300" indent="0">
              <a:buNone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New York Times: Wow! Could there be something </a:t>
            </a:r>
            <a:r>
              <a:rPr lang="en-US" dirty="0" smtClean="0"/>
              <a:t>to this</a:t>
            </a:r>
            <a:r>
              <a:rPr lang="en-US" dirty="0"/>
              <a:t>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Wall Street Journal: The vast right wing conspiracy </a:t>
            </a:r>
            <a:r>
              <a:rPr lang="en-US" dirty="0" smtClean="0"/>
              <a:t>is after </a:t>
            </a:r>
            <a:r>
              <a:rPr lang="en-US" dirty="0"/>
              <a:t>poor Hilary again!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National Enquirer: They clearly just made it up.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What’s diﬀerent in the three cases? It’s your assessment of </a:t>
            </a:r>
            <a:r>
              <a:rPr lang="en-US" dirty="0" smtClean="0"/>
              <a:t>the </a:t>
            </a:r>
            <a:r>
              <a:rPr lang="en-US" i="1" dirty="0" smtClean="0">
                <a:solidFill>
                  <a:srgbClr val="FF0000"/>
                </a:solidFill>
              </a:rPr>
              <a:t>integrity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of the source.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Integrity Labels</a:t>
            </a:r>
            <a:endParaRPr lang="en-US"/>
          </a:p>
        </p:txBody>
      </p:sp>
      <p:sp>
        <p:nvSpPr>
          <p:cNvPr id="5" name="Shape_99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00"/>
          <p:cNvSpPr/>
          <p:nvPr/>
        </p:nvSpPr>
        <p:spPr>
          <a:xfrm>
            <a:off x="6604000" y="6794500"/>
            <a:ext cx="199216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01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21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Biba’s</a:t>
            </a:r>
            <a:r>
              <a:rPr lang="en-US" dirty="0" smtClean="0"/>
              <a:t> Other Policies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 Fleck</a:t>
            </a:r>
          </a:p>
          <a:p>
            <a:r>
              <a:rPr lang="en-US" dirty="0" smtClean="0"/>
              <a:t>CS 469: Security Engineering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43243" y="6581001"/>
            <a:ext cx="4712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These slides are modified with permission from Bill Young (</a:t>
            </a:r>
            <a:r>
              <a:rPr lang="en-US" sz="1200" dirty="0" err="1" smtClean="0"/>
              <a:t>Univ</a:t>
            </a:r>
            <a:r>
              <a:rPr lang="en-US" sz="1200" dirty="0" smtClean="0"/>
              <a:t> of Texas)</a:t>
            </a:r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Biba’s Integrity Models</a:t>
            </a:r>
            <a:endParaRPr lang="en-US"/>
          </a:p>
        </p:txBody>
      </p:sp>
      <p:sp>
        <p:nvSpPr>
          <p:cNvPr id="6" name="Shape_201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02"/>
          <p:cNvSpPr/>
          <p:nvPr/>
        </p:nvSpPr>
        <p:spPr>
          <a:xfrm>
            <a:off x="6604000" y="6794500"/>
            <a:ext cx="1892549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_203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80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Biba’s</a:t>
            </a:r>
            <a:r>
              <a:rPr lang="en-US" dirty="0"/>
              <a:t> Integrity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/>
              <a:t>Ken </a:t>
            </a:r>
            <a:r>
              <a:rPr lang="en-US" dirty="0" err="1"/>
              <a:t>Biba</a:t>
            </a:r>
            <a:r>
              <a:rPr lang="en-US" dirty="0"/>
              <a:t> (1977) proposed three diﬀerent integrity access </a:t>
            </a:r>
            <a:r>
              <a:rPr lang="en-US" dirty="0" smtClean="0"/>
              <a:t>control policies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Low Water Mark Integrity Policy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Ring Policy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Strict </a:t>
            </a:r>
            <a:r>
              <a:rPr lang="en-US" dirty="0"/>
              <a:t>Integrity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One difference among them is the amount of trust invested in subjects.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114300" indent="0">
              <a:buNone/>
            </a:pPr>
            <a:r>
              <a:rPr lang="en-US" dirty="0"/>
              <a:t>Strict Integrity places very little trust in subjects and constrains all reads and writes to ensure that information never flows up in integrity.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Biba’s Low Water Mark Integrity Policy </a:t>
            </a:r>
            <a:endParaRPr lang="en-US"/>
          </a:p>
        </p:txBody>
      </p:sp>
      <p:sp>
        <p:nvSpPr>
          <p:cNvPr id="5" name="Shape_204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05"/>
          <p:cNvSpPr/>
          <p:nvPr/>
        </p:nvSpPr>
        <p:spPr>
          <a:xfrm>
            <a:off x="6604000" y="6794500"/>
            <a:ext cx="194235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06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16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Biba’s</a:t>
            </a:r>
            <a:r>
              <a:rPr lang="en-US" dirty="0"/>
              <a:t> Low Water Mark Integrity Policy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In general, a </a:t>
            </a:r>
            <a:r>
              <a:rPr lang="en-US" i="1" dirty="0"/>
              <a:t>water mark </a:t>
            </a:r>
            <a:r>
              <a:rPr lang="en-US" dirty="0"/>
              <a:t>policy is one where an attribute monotonically floats up (high water mark) or down (low water mark), but may be “reset” at some point.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r>
              <a:rPr lang="en-US" dirty="0" err="1"/>
              <a:t>Biba’s</a:t>
            </a:r>
            <a:r>
              <a:rPr lang="en-US" dirty="0"/>
              <a:t> Low Water Mark Policy has the following two rules: 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s reads o, then </a:t>
            </a:r>
            <a:r>
              <a:rPr lang="en-US" dirty="0" err="1"/>
              <a:t>i</a:t>
            </a:r>
            <a:r>
              <a:rPr lang="en-US" dirty="0"/>
              <a:t>′(s) = min(</a:t>
            </a:r>
            <a:r>
              <a:rPr lang="en-US" dirty="0" err="1"/>
              <a:t>i</a:t>
            </a:r>
            <a:r>
              <a:rPr lang="en-US" dirty="0"/>
              <a:t>(s),</a:t>
            </a:r>
            <a:r>
              <a:rPr lang="en-US" dirty="0" err="1"/>
              <a:t>i</a:t>
            </a:r>
            <a:r>
              <a:rPr lang="en-US" dirty="0"/>
              <a:t>(o)), where </a:t>
            </a:r>
            <a:r>
              <a:rPr lang="en-US" dirty="0" err="1"/>
              <a:t>i</a:t>
            </a:r>
            <a:r>
              <a:rPr lang="en-US" dirty="0"/>
              <a:t>′(s) is the subject’s new integrity level after the read. </a:t>
            </a:r>
          </a:p>
          <a:p>
            <a:pPr lvl="1"/>
            <a:r>
              <a:rPr lang="en-US" dirty="0"/>
              <a:t>Subject s can write to object o only if </a:t>
            </a:r>
            <a:r>
              <a:rPr lang="en-US" dirty="0" err="1"/>
              <a:t>i</a:t>
            </a:r>
            <a:r>
              <a:rPr lang="en-US" dirty="0"/>
              <a:t>(o) ≤ </a:t>
            </a:r>
            <a:r>
              <a:rPr lang="en-US" dirty="0" err="1"/>
              <a:t>i</a:t>
            </a:r>
            <a:r>
              <a:rPr lang="en-US" dirty="0"/>
              <a:t>(s).</a:t>
            </a:r>
            <a:br>
              <a:rPr lang="en-US" dirty="0"/>
            </a:b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What </a:t>
            </a:r>
            <a:r>
              <a:rPr lang="en-US" dirty="0"/>
              <a:t>is the underlying assumption about subjects in this policy? </a:t>
            </a:r>
            <a:r>
              <a:rPr lang="en-US" dirty="0" smtClean="0"/>
              <a:t>  Are </a:t>
            </a:r>
            <a:r>
              <a:rPr lang="en-US" dirty="0"/>
              <a:t>they considered at all trustworthy?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Low Water Mark Policy </a:t>
            </a:r>
            <a:endParaRPr lang="en-US"/>
          </a:p>
        </p:txBody>
      </p:sp>
      <p:sp>
        <p:nvSpPr>
          <p:cNvPr id="5" name="Shape_207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08"/>
          <p:cNvSpPr/>
          <p:nvPr/>
        </p:nvSpPr>
        <p:spPr>
          <a:xfrm>
            <a:off x="6604000" y="6794500"/>
            <a:ext cx="199215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09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558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Water Mark Policy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potential of the LWM Integrity policy is to monotonically decrease the integrity level of a subject unnecessarily.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This sort of problem is called </a:t>
            </a:r>
            <a:r>
              <a:rPr lang="en-US" i="1" dirty="0"/>
              <a:t>label creep </a:t>
            </a:r>
            <a:r>
              <a:rPr lang="en-US" dirty="0"/>
              <a:t>and may result in an overly conservative analysis.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Ring Policy </a:t>
            </a:r>
            <a:endParaRPr lang="en-US"/>
          </a:p>
        </p:txBody>
      </p:sp>
      <p:sp>
        <p:nvSpPr>
          <p:cNvPr id="5" name="Shape_210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11"/>
          <p:cNvSpPr/>
          <p:nvPr/>
        </p:nvSpPr>
        <p:spPr>
          <a:xfrm>
            <a:off x="6604000" y="6794500"/>
            <a:ext cx="2041961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12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858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 Policy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This focuses on direct modification and solves some problems of the LWM Policy. </a:t>
            </a:r>
          </a:p>
          <a:p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Any subject can read any object, regardless of integrity levels. 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Subject </a:t>
            </a:r>
            <a:r>
              <a:rPr lang="en-US" dirty="0"/>
              <a:t>s can write to object o only if </a:t>
            </a:r>
            <a:r>
              <a:rPr lang="en-US" dirty="0" err="1"/>
              <a:t>i</a:t>
            </a:r>
            <a:r>
              <a:rPr lang="en-US" dirty="0"/>
              <a:t>(o) ≤ </a:t>
            </a:r>
            <a:r>
              <a:rPr lang="en-US" dirty="0" err="1"/>
              <a:t>i</a:t>
            </a:r>
            <a:r>
              <a:rPr lang="en-US" dirty="0"/>
              <a:t>(s).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Does </a:t>
            </a:r>
            <a:r>
              <a:rPr lang="en-US" dirty="0"/>
              <a:t>the Ring policy make some assumption about the subject that the LWM policy does not?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Lessons </a:t>
            </a:r>
            <a:endParaRPr lang="en-US"/>
          </a:p>
        </p:txBody>
      </p:sp>
      <p:sp>
        <p:nvSpPr>
          <p:cNvPr id="5" name="Shape_213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14"/>
          <p:cNvSpPr/>
          <p:nvPr/>
        </p:nvSpPr>
        <p:spPr>
          <a:xfrm>
            <a:off x="6604000" y="6794500"/>
            <a:ext cx="2091765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15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36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</a:t>
            </a:r>
            <a:r>
              <a:rPr lang="en-US" dirty="0" err="1"/>
              <a:t>Biba’s</a:t>
            </a:r>
            <a:r>
              <a:rPr lang="en-US" dirty="0"/>
              <a:t> Low Water Mark policy, a subject’s integrity level falls if it ever reads low integrity information.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The Ring Policy is more trusting of the subject, assuming that a subject can properly filter the information it receives.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All of </a:t>
            </a:r>
            <a:r>
              <a:rPr lang="en-US" dirty="0" err="1"/>
              <a:t>Biba’s</a:t>
            </a:r>
            <a:r>
              <a:rPr lang="en-US" dirty="0"/>
              <a:t> three policies preclude a subject from writing up in integrity.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Lipner’s Model</a:t>
            </a:r>
            <a:endParaRPr lang="en-US"/>
          </a:p>
        </p:txBody>
      </p:sp>
      <p:sp>
        <p:nvSpPr>
          <p:cNvPr id="5" name="Shape_216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17"/>
          <p:cNvSpPr/>
          <p:nvPr/>
        </p:nvSpPr>
        <p:spPr>
          <a:xfrm>
            <a:off x="6604000" y="6794500"/>
            <a:ext cx="2141569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18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167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Lipner’s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 Fleck</a:t>
            </a:r>
          </a:p>
          <a:p>
            <a:r>
              <a:rPr lang="en-US" dirty="0" smtClean="0"/>
              <a:t>CS 469: Security Engineering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43243" y="6581001"/>
            <a:ext cx="4712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These slides are modified with permission from Bill Young (</a:t>
            </a:r>
            <a:r>
              <a:rPr lang="en-US" sz="1200" dirty="0" err="1" smtClean="0"/>
              <a:t>Univ</a:t>
            </a:r>
            <a:r>
              <a:rPr lang="en-US" sz="1200" dirty="0" smtClean="0"/>
              <a:t> of Texas)</a:t>
            </a:r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Commercial Integrity Constraints </a:t>
            </a:r>
            <a:endParaRPr lang="en-US"/>
          </a:p>
        </p:txBody>
      </p:sp>
      <p:sp>
        <p:nvSpPr>
          <p:cNvPr id="6" name="Shape_219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20"/>
          <p:cNvSpPr/>
          <p:nvPr/>
        </p:nvSpPr>
        <p:spPr>
          <a:xfrm>
            <a:off x="6604000" y="6794500"/>
            <a:ext cx="219137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_221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488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Commercial Integrity Constraints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/>
              <a:t>Recall that Steve </a:t>
            </a:r>
            <a:r>
              <a:rPr lang="en-US" dirty="0" err="1"/>
              <a:t>Lipner</a:t>
            </a:r>
            <a:r>
              <a:rPr lang="en-US" dirty="0"/>
              <a:t> (Microsoft) described some integrity concerns you might find in a commercial data processing environment: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Users </a:t>
            </a:r>
            <a:r>
              <a:rPr lang="en-US" dirty="0"/>
              <a:t>will not write their own programs, but use existing production software.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Programmers </a:t>
            </a:r>
            <a:r>
              <a:rPr lang="en-US" dirty="0"/>
              <a:t>develop and test applications on a nonproduction system, possibly using contrived data.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Moving </a:t>
            </a:r>
            <a:r>
              <a:rPr lang="en-US" dirty="0"/>
              <a:t>applications from development to production requires a special process.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This </a:t>
            </a:r>
            <a:r>
              <a:rPr lang="en-US" dirty="0"/>
              <a:t>process must be controlled and audited.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Managers and auditors must have access to system state and system logs. </a:t>
            </a:r>
          </a:p>
          <a:p>
            <a:pPr marL="114300" indent="0">
              <a:buNone/>
            </a:pPr>
            <a:r>
              <a:rPr lang="en-US" dirty="0"/>
              <a:t>Can we use our existing modeling mechanisms to build a secure system that addresses such constraints?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Lipner’s Integrity Matrix Model </a:t>
            </a:r>
            <a:endParaRPr lang="en-US"/>
          </a:p>
        </p:txBody>
      </p:sp>
      <p:sp>
        <p:nvSpPr>
          <p:cNvPr id="5" name="Shape_222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23"/>
          <p:cNvSpPr/>
          <p:nvPr/>
        </p:nvSpPr>
        <p:spPr>
          <a:xfrm>
            <a:off x="6604000" y="6794500"/>
            <a:ext cx="2241176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24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94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Lipner’s</a:t>
            </a:r>
            <a:r>
              <a:rPr lang="en-US" dirty="0"/>
              <a:t> Integrity Matrix Model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err="1"/>
              <a:t>Lipner</a:t>
            </a:r>
            <a:r>
              <a:rPr lang="en-US" dirty="0"/>
              <a:t> devised his Integrity Matrix Model to handle those concerns via a combination of BLP and </a:t>
            </a:r>
            <a:r>
              <a:rPr lang="en-US" dirty="0" err="1"/>
              <a:t>Biba</a:t>
            </a:r>
            <a:r>
              <a:rPr lang="en-US" dirty="0"/>
              <a:t> Integrity. </a:t>
            </a:r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r>
              <a:rPr lang="en-US" dirty="0"/>
              <a:t>There are two confidentiality levels:</a:t>
            </a:r>
            <a:br>
              <a:rPr lang="en-US" dirty="0"/>
            </a:br>
            <a:r>
              <a:rPr lang="en-US" dirty="0">
                <a:solidFill>
                  <a:srgbClr val="FF6600"/>
                </a:solidFill>
              </a:rPr>
              <a:t>Audit Manager (AM)</a:t>
            </a:r>
            <a:r>
              <a:rPr lang="en-US" dirty="0"/>
              <a:t>: system audit and management.</a:t>
            </a:r>
            <a:br>
              <a:rPr lang="en-US" dirty="0"/>
            </a:br>
            <a:r>
              <a:rPr lang="en-US" dirty="0">
                <a:solidFill>
                  <a:srgbClr val="FF6600"/>
                </a:solidFill>
              </a:rPr>
              <a:t>System Low (SL)</a:t>
            </a:r>
            <a:r>
              <a:rPr lang="en-US" dirty="0"/>
              <a:t>: all other processes.</a:t>
            </a:r>
            <a:br>
              <a:rPr lang="en-US" dirty="0"/>
            </a:b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In </a:t>
            </a:r>
            <a:r>
              <a:rPr lang="en-US" dirty="0"/>
              <a:t>addition there are three confidentiality categories: </a:t>
            </a:r>
            <a:r>
              <a:rPr lang="en-US" dirty="0">
                <a:solidFill>
                  <a:srgbClr val="FF6600"/>
                </a:solidFill>
              </a:rPr>
              <a:t>Production (SP)</a:t>
            </a:r>
            <a:r>
              <a:rPr lang="en-US" dirty="0"/>
              <a:t>: production code and data.</a:t>
            </a:r>
            <a:br>
              <a:rPr lang="en-US" dirty="0"/>
            </a:br>
            <a:r>
              <a:rPr lang="en-US" dirty="0">
                <a:solidFill>
                  <a:srgbClr val="FF6600"/>
                </a:solidFill>
              </a:rPr>
              <a:t>Development (SD)</a:t>
            </a:r>
            <a:r>
              <a:rPr lang="en-US" dirty="0"/>
              <a:t>: programs under development.</a:t>
            </a:r>
            <a:br>
              <a:rPr lang="en-US" dirty="0"/>
            </a:br>
            <a:r>
              <a:rPr lang="en-US" dirty="0">
                <a:solidFill>
                  <a:srgbClr val="FF6600"/>
                </a:solidFill>
              </a:rPr>
              <a:t>System Development (SSD)</a:t>
            </a:r>
            <a:r>
              <a:rPr lang="en-US" dirty="0"/>
              <a:t>: system programs in development.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Lipner’s Model (Cont.) </a:t>
            </a:r>
            <a:endParaRPr lang="en-US"/>
          </a:p>
        </p:txBody>
      </p:sp>
      <p:sp>
        <p:nvSpPr>
          <p:cNvPr id="5" name="Shape_225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26"/>
          <p:cNvSpPr/>
          <p:nvPr/>
        </p:nvSpPr>
        <p:spPr>
          <a:xfrm>
            <a:off x="6604000" y="6794500"/>
            <a:ext cx="229098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27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670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Lipner’s</a:t>
            </a:r>
            <a:r>
              <a:rPr lang="en-US" dirty="0"/>
              <a:t> Model (Cont.)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In addition to the confidentiality constraints, we also impose integrity constraints. There are three integrity classification (highest to lowest): </a:t>
            </a:r>
          </a:p>
          <a:p>
            <a:r>
              <a:rPr lang="en-US" dirty="0">
                <a:solidFill>
                  <a:srgbClr val="FF6600"/>
                </a:solidFill>
              </a:rPr>
              <a:t>System Program (ISP):</a:t>
            </a:r>
            <a:r>
              <a:rPr lang="en-US" dirty="0"/>
              <a:t> system </a:t>
            </a:r>
            <a:r>
              <a:rPr lang="en-US" dirty="0" smtClean="0"/>
              <a:t>software</a:t>
            </a:r>
            <a:endParaRPr lang="en-US" dirty="0"/>
          </a:p>
          <a:p>
            <a:r>
              <a:rPr lang="en-US" dirty="0" smtClean="0">
                <a:solidFill>
                  <a:srgbClr val="FF6600"/>
                </a:solidFill>
              </a:rPr>
              <a:t>Operational </a:t>
            </a:r>
            <a:r>
              <a:rPr lang="en-US" dirty="0">
                <a:solidFill>
                  <a:srgbClr val="FF6600"/>
                </a:solidFill>
              </a:rPr>
              <a:t>(IO)</a:t>
            </a:r>
            <a:r>
              <a:rPr lang="en-US" dirty="0"/>
              <a:t>: production programs and development software </a:t>
            </a:r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System </a:t>
            </a:r>
            <a:r>
              <a:rPr lang="en-US" dirty="0">
                <a:solidFill>
                  <a:srgbClr val="FF6600"/>
                </a:solidFill>
              </a:rPr>
              <a:t>Low (ISL)</a:t>
            </a:r>
            <a:r>
              <a:rPr lang="en-US" dirty="0"/>
              <a:t>: user level behavior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Two </a:t>
            </a:r>
            <a:r>
              <a:rPr lang="en-US" dirty="0"/>
              <a:t>integrity categories: 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Development (ID) </a:t>
            </a:r>
            <a:endParaRPr lang="en-US" dirty="0" smtClean="0">
              <a:solidFill>
                <a:srgbClr val="FF6600"/>
              </a:solidFill>
            </a:endParaRP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Production </a:t>
            </a:r>
            <a:r>
              <a:rPr lang="en-US" dirty="0">
                <a:solidFill>
                  <a:srgbClr val="FF6600"/>
                </a:solidFill>
              </a:rPr>
              <a:t>(IP)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Subject Levels </a:t>
            </a:r>
            <a:endParaRPr lang="en-US"/>
          </a:p>
        </p:txBody>
      </p:sp>
      <p:sp>
        <p:nvSpPr>
          <p:cNvPr id="5" name="Shape_228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29"/>
          <p:cNvSpPr/>
          <p:nvPr/>
        </p:nvSpPr>
        <p:spPr>
          <a:xfrm>
            <a:off x="6604000" y="6794500"/>
            <a:ext cx="2340784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30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42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Integrity </a:t>
            </a:r>
            <a:r>
              <a:rPr lang="en-US" dirty="0" smtClean="0"/>
              <a:t>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As we did with </a:t>
            </a:r>
            <a:r>
              <a:rPr lang="en-US" dirty="0" smtClean="0"/>
              <a:t>confidentiality, </a:t>
            </a:r>
            <a:r>
              <a:rPr lang="en-US" dirty="0"/>
              <a:t>we might assign </a:t>
            </a:r>
            <a:r>
              <a:rPr lang="en-US" i="1" dirty="0">
                <a:solidFill>
                  <a:srgbClr val="FF0000"/>
                </a:solidFill>
              </a:rPr>
              <a:t>integrity labels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An object’s label characterizes the degree of “trustworthiness</a:t>
            </a:r>
            <a:r>
              <a:rPr lang="en-US" dirty="0" smtClean="0"/>
              <a:t>” of </a:t>
            </a:r>
            <a:r>
              <a:rPr lang="en-US" dirty="0"/>
              <a:t>the information contained in that </a:t>
            </a:r>
            <a:r>
              <a:rPr lang="en-US" dirty="0" smtClean="0"/>
              <a:t>object.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Gossip </a:t>
            </a:r>
            <a:r>
              <a:rPr lang="en-US" dirty="0"/>
              <a:t>overheard on the subway should have lower </a:t>
            </a:r>
            <a:r>
              <a:rPr lang="en-US" dirty="0" smtClean="0"/>
              <a:t>credibility than </a:t>
            </a:r>
            <a:r>
              <a:rPr lang="en-US" dirty="0"/>
              <a:t>a report from a panel of experts.</a:t>
            </a:r>
          </a:p>
          <a:p>
            <a:endParaRPr lang="en-US" dirty="0"/>
          </a:p>
          <a:p>
            <a:r>
              <a:rPr lang="en-US" dirty="0"/>
              <a:t>A subject’s label measures the conﬁdence one places in </a:t>
            </a:r>
            <a:r>
              <a:rPr lang="en-US" dirty="0" smtClean="0"/>
              <a:t>its ability </a:t>
            </a:r>
            <a:r>
              <a:rPr lang="en-US" dirty="0"/>
              <a:t>to produce / handle information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certiﬁed application may have more integrity than </a:t>
            </a:r>
            <a:r>
              <a:rPr lang="en-US" dirty="0" smtClean="0"/>
              <a:t>freeware downloaded </a:t>
            </a:r>
            <a:r>
              <a:rPr lang="en-US" dirty="0"/>
              <a:t>from the Internet.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Commercial Concerns</a:t>
            </a:r>
            <a:endParaRPr lang="en-US"/>
          </a:p>
        </p:txBody>
      </p:sp>
      <p:sp>
        <p:nvSpPr>
          <p:cNvPr id="5" name="Shape_102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03"/>
          <p:cNvSpPr/>
          <p:nvPr/>
        </p:nvSpPr>
        <p:spPr>
          <a:xfrm>
            <a:off x="6604000" y="6794500"/>
            <a:ext cx="24902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04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10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 Levels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Security levels (both confidentiality and integrity) are assigned to subjects based on their roles in the organization and their need to know.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Here </a:t>
            </a:r>
            <a:r>
              <a:rPr lang="en-US" i="1" dirty="0"/>
              <a:t>downgrade</a:t>
            </a:r>
            <a:r>
              <a:rPr lang="en-US" dirty="0"/>
              <a:t> means the ability to move software (objects) from development to production. </a:t>
            </a:r>
          </a:p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184534"/>
              </p:ext>
            </p:extLst>
          </p:nvPr>
        </p:nvGraphicFramePr>
        <p:xfrm>
          <a:off x="298442" y="2911151"/>
          <a:ext cx="7921677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1866"/>
                <a:gridCol w="2134408"/>
                <a:gridCol w="257540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User 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Confidentiality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Integrity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Ordinary Users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(SL, {SP})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(ISL, {IP})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 Developers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(SL, {SD})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(ISL, {ID})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System programmers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(SL, {SSD})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(ISL, {ID})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System managers/auditors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(AM, {SP,SD,SSD})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(ISL, {IP, ID})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System controllers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(SL, {SP,SD}) and downgrade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(ISP, {IP,</a:t>
                      </a:r>
                      <a:r>
                        <a:rPr lang="en-US" baseline="0" dirty="0" smtClean="0"/>
                        <a:t> ID</a:t>
                      </a:r>
                      <a:r>
                        <a:rPr lang="en-US" dirty="0" smtClean="0"/>
                        <a:t>})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Object Levels </a:t>
            </a:r>
            <a:endParaRPr lang="en-US"/>
          </a:p>
        </p:txBody>
      </p:sp>
      <p:sp>
        <p:nvSpPr>
          <p:cNvPr id="5" name="Shape_231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32"/>
          <p:cNvSpPr/>
          <p:nvPr/>
        </p:nvSpPr>
        <p:spPr>
          <a:xfrm>
            <a:off x="6604000" y="6794500"/>
            <a:ext cx="2390588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_233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12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Levels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Security levels (both confidentiality and </a:t>
            </a:r>
            <a:r>
              <a:rPr lang="en-US" dirty="0" smtClean="0"/>
              <a:t>integrity) </a:t>
            </a:r>
            <a:r>
              <a:rPr lang="en-US" dirty="0"/>
              <a:t>are assigned to objects based on who should access them.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679635"/>
              </p:ext>
            </p:extLst>
          </p:nvPr>
        </p:nvGraphicFramePr>
        <p:xfrm>
          <a:off x="218661" y="2825933"/>
          <a:ext cx="785853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9847"/>
                <a:gridCol w="1859179"/>
                <a:gridCol w="261951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Confidentiality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Integrity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 code/test data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(SL, {SD})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(ISL,</a:t>
                      </a:r>
                      <a:r>
                        <a:rPr lang="en-US" baseline="0" dirty="0" smtClean="0"/>
                        <a:t> {ID})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Production code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(SL, {SP})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(IO,</a:t>
                      </a:r>
                      <a:r>
                        <a:rPr lang="en-US" baseline="0" dirty="0" smtClean="0"/>
                        <a:t> {IP})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Production data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(SL, {SP})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(ISL,</a:t>
                      </a:r>
                      <a:r>
                        <a:rPr lang="en-US" baseline="0" dirty="0" smtClean="0"/>
                        <a:t> {IP})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Software tools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(SL, 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(IO,</a:t>
                      </a:r>
                      <a:r>
                        <a:rPr lang="en-US" baseline="0" dirty="0" smtClean="0"/>
                        <a:t> {ID})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programs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(SL, 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(ISL,</a:t>
                      </a:r>
                      <a:r>
                        <a:rPr lang="en-US" baseline="0" dirty="0" smtClean="0"/>
                        <a:t> {IP,ID})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programs in modification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(SL, {SSD})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(ISL,</a:t>
                      </a:r>
                      <a:r>
                        <a:rPr lang="en-US" baseline="0" dirty="0" smtClean="0"/>
                        <a:t> {ID})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and application logs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(AM, {categories})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(ISL,</a:t>
                      </a:r>
                      <a:r>
                        <a:rPr lang="en-US" baseline="0" dirty="0" smtClean="0"/>
                        <a:t> 0)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Lipner’s Model</a:t>
            </a:r>
            <a:endParaRPr lang="en-US"/>
          </a:p>
        </p:txBody>
      </p:sp>
      <p:sp>
        <p:nvSpPr>
          <p:cNvPr id="6" name="Shape_234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35"/>
          <p:cNvSpPr/>
          <p:nvPr/>
        </p:nvSpPr>
        <p:spPr>
          <a:xfrm>
            <a:off x="6604000" y="6794500"/>
            <a:ext cx="2440392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_236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104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Lipner’s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/>
              <a:t>Some questions: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Can </a:t>
            </a:r>
            <a:r>
              <a:rPr lang="en-US" dirty="0"/>
              <a:t>an ordinary user utilize a system program? Modify it?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Can a system programmer use production software? Modify it?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Why </a:t>
            </a:r>
            <a:r>
              <a:rPr lang="en-US" dirty="0"/>
              <a:t>is that special downgrade permission required? Could it be done with BLP and </a:t>
            </a:r>
            <a:r>
              <a:rPr lang="en-US" dirty="0" err="1"/>
              <a:t>Biba</a:t>
            </a:r>
            <a:r>
              <a:rPr lang="en-US" dirty="0"/>
              <a:t> alone? </a:t>
            </a:r>
          </a:p>
          <a:p>
            <a:pPr marL="114300" indent="0">
              <a:buNone/>
            </a:pPr>
            <a:r>
              <a:rPr lang="en-US" dirty="0" smtClean="0"/>
              <a:t>The </a:t>
            </a:r>
            <a:r>
              <a:rPr lang="en-US" dirty="0"/>
              <a:t>answers: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That </a:t>
            </a:r>
            <a:r>
              <a:rPr lang="en-US" dirty="0"/>
              <a:t>depends on what “utilize” means. If “utilize” means “read” then he can read, but not modify.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Neither</a:t>
            </a:r>
            <a:r>
              <a:rPr lang="en-US" dirty="0"/>
              <a:t>.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Moving objects from the development to production world means changing their labels. There’s no obvious way to do that in BLP or </a:t>
            </a:r>
            <a:r>
              <a:rPr lang="en-US" dirty="0" err="1"/>
              <a:t>Biba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Lessons</a:t>
            </a:r>
            <a:endParaRPr lang="en-US"/>
          </a:p>
        </p:txBody>
      </p:sp>
      <p:sp>
        <p:nvSpPr>
          <p:cNvPr id="5" name="Shape_237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38"/>
          <p:cNvSpPr/>
          <p:nvPr/>
        </p:nvSpPr>
        <p:spPr>
          <a:xfrm>
            <a:off x="6604000" y="6794500"/>
            <a:ext cx="2490196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39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362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Lipner</a:t>
            </a:r>
            <a:r>
              <a:rPr lang="en-US" dirty="0"/>
              <a:t> developed a hybrid policy using both BLP and </a:t>
            </a:r>
            <a:r>
              <a:rPr lang="en-US" dirty="0" err="1"/>
              <a:t>Biba’s</a:t>
            </a:r>
            <a:r>
              <a:rPr lang="en-US" dirty="0"/>
              <a:t> Strict Integrity to address commercial integrity concerns.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Some modifications relating to tranquility were required to allow moving applications from the development to production domains.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The result is acceptable but not entirely intuitive. Perhaps an entirely new modeling paradigm would be preferable.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End of presentation</a:t>
            </a:r>
            <a:endParaRPr lang="en-US"/>
          </a:p>
        </p:txBody>
      </p:sp>
      <p:sp>
        <p:nvSpPr>
          <p:cNvPr id="5" name="Shape_240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41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42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51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68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Commercial </a:t>
            </a:r>
            <a:r>
              <a:rPr lang="en-US" dirty="0" smtClean="0"/>
              <a:t>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/>
              <a:t>Integrity concerns are frequently more important </a:t>
            </a:r>
            <a:r>
              <a:rPr lang="en-US" dirty="0" smtClean="0"/>
              <a:t>than conﬁdentiality </a:t>
            </a:r>
            <a:r>
              <a:rPr lang="en-US" dirty="0"/>
              <a:t>concerns in commercial settings.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For example, Steve </a:t>
            </a:r>
            <a:r>
              <a:rPr lang="en-US" dirty="0" err="1"/>
              <a:t>Lipner</a:t>
            </a:r>
            <a:r>
              <a:rPr lang="en-US" dirty="0"/>
              <a:t> (Microsoft) </a:t>
            </a:r>
            <a:r>
              <a:rPr lang="en-US" dirty="0" smtClean="0"/>
              <a:t>describes several commercial requirements: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Users </a:t>
            </a:r>
            <a:r>
              <a:rPr lang="en-US" dirty="0"/>
              <a:t>will not write their own programs, but use </a:t>
            </a:r>
            <a:r>
              <a:rPr lang="en-US" dirty="0" smtClean="0"/>
              <a:t>existing production </a:t>
            </a:r>
            <a:r>
              <a:rPr lang="en-US" dirty="0"/>
              <a:t>software</a:t>
            </a:r>
            <a:r>
              <a:rPr lang="en-US" dirty="0" smtClean="0"/>
              <a:t>.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Programmers </a:t>
            </a:r>
            <a:r>
              <a:rPr lang="en-US" dirty="0"/>
              <a:t>develop and test applications on </a:t>
            </a:r>
            <a:r>
              <a:rPr lang="en-US" dirty="0" smtClean="0"/>
              <a:t>a nonproduction </a:t>
            </a:r>
            <a:r>
              <a:rPr lang="en-US" dirty="0"/>
              <a:t>system, possibly using contrived data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Why not use production?</a:t>
            </a:r>
            <a:endParaRPr lang="en-US" dirty="0">
              <a:solidFill>
                <a:srgbClr val="FF0000"/>
              </a:solidFill>
            </a:endParaRP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Moving </a:t>
            </a:r>
            <a:r>
              <a:rPr lang="en-US" dirty="0"/>
              <a:t>applications from development to production </a:t>
            </a:r>
            <a:r>
              <a:rPr lang="en-US" dirty="0" smtClean="0"/>
              <a:t>requires a </a:t>
            </a:r>
            <a:r>
              <a:rPr lang="en-US" dirty="0"/>
              <a:t>special </a:t>
            </a:r>
            <a:r>
              <a:rPr lang="en-US" dirty="0" smtClean="0"/>
              <a:t>process. This </a:t>
            </a:r>
            <a:r>
              <a:rPr lang="en-US" dirty="0"/>
              <a:t>process must be controlled and audited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Why?</a:t>
            </a:r>
            <a:endParaRPr lang="en-US" dirty="0">
              <a:solidFill>
                <a:srgbClr val="FF0000"/>
              </a:solidFill>
            </a:endParaRP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Managers </a:t>
            </a:r>
            <a:r>
              <a:rPr lang="en-US" dirty="0"/>
              <a:t>and auditors must have access to system state </a:t>
            </a:r>
            <a:r>
              <a:rPr lang="en-US" dirty="0" smtClean="0"/>
              <a:t>and system </a:t>
            </a:r>
            <a:r>
              <a:rPr lang="en-US" dirty="0"/>
              <a:t>logs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Why do they care?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Some Integrity Principles</a:t>
            </a:r>
            <a:endParaRPr lang="en-US"/>
          </a:p>
        </p:txBody>
      </p:sp>
      <p:sp>
        <p:nvSpPr>
          <p:cNvPr id="5" name="Shape_105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06"/>
          <p:cNvSpPr/>
          <p:nvPr/>
        </p:nvSpPr>
        <p:spPr>
          <a:xfrm>
            <a:off x="6604000" y="6794500"/>
            <a:ext cx="298824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07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5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Integrity </a:t>
            </a:r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en-US" dirty="0"/>
              <a:t>Intuitively, integrity relates to how much you trust an entity </a:t>
            </a:r>
            <a:r>
              <a:rPr lang="en-US" dirty="0" smtClean="0"/>
              <a:t>to produce</a:t>
            </a:r>
            <a:r>
              <a:rPr lang="en-US" dirty="0"/>
              <a:t>, protect, or modify data.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Some integrity principles:</a:t>
            </a:r>
          </a:p>
          <a:p>
            <a:pPr marL="114300" indent="0">
              <a:buNone/>
            </a:pPr>
            <a:endParaRPr lang="en-US" dirty="0"/>
          </a:p>
          <a:p>
            <a:pPr marL="1198563" indent="-1084263">
              <a:buNone/>
            </a:pPr>
            <a:r>
              <a:rPr lang="en-US" dirty="0">
                <a:solidFill>
                  <a:srgbClr val="FF6600"/>
                </a:solidFill>
              </a:rPr>
              <a:t>Separation of Duty</a:t>
            </a:r>
            <a:r>
              <a:rPr lang="en-US" dirty="0"/>
              <a:t>: </a:t>
            </a:r>
            <a:r>
              <a:rPr lang="en-US" dirty="0" smtClean="0"/>
              <a:t>different steps in a critical process should be done by different people.</a:t>
            </a:r>
            <a:endParaRPr lang="en-US" dirty="0"/>
          </a:p>
          <a:p>
            <a:pPr marL="1198563" indent="-1084263">
              <a:buNone/>
            </a:pPr>
            <a:endParaRPr lang="en-US" dirty="0"/>
          </a:p>
          <a:p>
            <a:pPr marL="1198563" indent="-1084263">
              <a:buNone/>
            </a:pPr>
            <a:r>
              <a:rPr lang="en-US" dirty="0">
                <a:solidFill>
                  <a:srgbClr val="FF6600"/>
                </a:solidFill>
              </a:rPr>
              <a:t>Separation of Function</a:t>
            </a:r>
            <a:r>
              <a:rPr lang="en-US" dirty="0"/>
              <a:t>: </a:t>
            </a:r>
            <a:r>
              <a:rPr lang="en-US" dirty="0" smtClean="0"/>
              <a:t>different functions should be separated as much as possible (don’t develop on production box, don’t process real production data on development box).</a:t>
            </a:r>
            <a:endParaRPr lang="en-US" dirty="0"/>
          </a:p>
          <a:p>
            <a:pPr marL="1198563" indent="-1084263">
              <a:buNone/>
            </a:pPr>
            <a:endParaRPr lang="en-US" dirty="0"/>
          </a:p>
          <a:p>
            <a:pPr marL="1198563" indent="-1084263">
              <a:buNone/>
            </a:pPr>
            <a:r>
              <a:rPr lang="en-US" dirty="0">
                <a:solidFill>
                  <a:srgbClr val="FF6600"/>
                </a:solidFill>
              </a:rPr>
              <a:t>Auditing</a:t>
            </a:r>
            <a:r>
              <a:rPr lang="en-US" dirty="0"/>
              <a:t>: recoverability and accountability require </a:t>
            </a:r>
            <a:r>
              <a:rPr lang="en-US" dirty="0" smtClean="0"/>
              <a:t>maintaining an </a:t>
            </a:r>
            <a:r>
              <a:rPr lang="en-US" dirty="0"/>
              <a:t>audit trail.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Often commercial security controls are discretionary, procedural</a:t>
            </a:r>
            <a:r>
              <a:rPr lang="en-US" dirty="0" smtClean="0"/>
              <a:t>, and decentralized – you need the info, you get it.. but you don’t have a “level”.</a:t>
            </a:r>
          </a:p>
          <a:p>
            <a:pPr marL="114300" indent="0">
              <a:buNone/>
            </a:pPr>
            <a:r>
              <a:rPr lang="en-US" dirty="0" smtClean="0"/>
              <a:t>MLS is much more mandatory </a:t>
            </a:r>
            <a:r>
              <a:rPr lang="en-US" dirty="0"/>
              <a:t>and centralized.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Lessons</a:t>
            </a:r>
            <a:endParaRPr lang="en-US"/>
          </a:p>
        </p:txBody>
      </p:sp>
      <p:sp>
        <p:nvSpPr>
          <p:cNvPr id="5" name="Shape_108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09"/>
          <p:cNvSpPr/>
          <p:nvPr/>
        </p:nvSpPr>
        <p:spPr>
          <a:xfrm>
            <a:off x="6604001" y="6794500"/>
            <a:ext cx="34862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10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12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Integrity relates to how much we trust an entity to produce</a:t>
            </a:r>
            <a:r>
              <a:rPr lang="en-US" dirty="0" smtClean="0"/>
              <a:t>, protect</a:t>
            </a:r>
            <a:r>
              <a:rPr lang="en-US" dirty="0"/>
              <a:t>, or modify data.</a:t>
            </a:r>
          </a:p>
          <a:p>
            <a:endParaRPr lang="en-US" dirty="0"/>
          </a:p>
          <a:p>
            <a:r>
              <a:rPr lang="en-US" dirty="0"/>
              <a:t>Unlike conﬁdentiality, violations of integrity don’t </a:t>
            </a:r>
            <a:r>
              <a:rPr lang="en-US" dirty="0" smtClean="0"/>
              <a:t>require external </a:t>
            </a:r>
            <a:r>
              <a:rPr lang="en-US" dirty="0"/>
              <a:t>action.</a:t>
            </a:r>
          </a:p>
          <a:p>
            <a:endParaRPr lang="en-US" dirty="0"/>
          </a:p>
          <a:p>
            <a:r>
              <a:rPr lang="en-US" dirty="0"/>
              <a:t>In some applications, particularly in the commercial world</a:t>
            </a:r>
            <a:r>
              <a:rPr lang="en-US" dirty="0" smtClean="0"/>
              <a:t>, integrity </a:t>
            </a:r>
            <a:r>
              <a:rPr lang="en-US" dirty="0"/>
              <a:t>is more important than conﬁdentiality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Integrity Labels</a:t>
            </a:r>
            <a:endParaRPr lang="en-US"/>
          </a:p>
        </p:txBody>
      </p:sp>
      <p:sp>
        <p:nvSpPr>
          <p:cNvPr id="5" name="Shape_111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12"/>
          <p:cNvSpPr/>
          <p:nvPr/>
        </p:nvSpPr>
        <p:spPr>
          <a:xfrm>
            <a:off x="6604000" y="6794500"/>
            <a:ext cx="398431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13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06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Integrity 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Suppose we associate </a:t>
            </a:r>
            <a:r>
              <a:rPr lang="en-US" i="1" dirty="0">
                <a:solidFill>
                  <a:srgbClr val="FF0000"/>
                </a:solidFill>
              </a:rPr>
              <a:t>integrity labels </a:t>
            </a:r>
            <a:r>
              <a:rPr lang="en-US" dirty="0"/>
              <a:t>with subjects and </a:t>
            </a:r>
            <a:r>
              <a:rPr lang="en-US" dirty="0" smtClean="0"/>
              <a:t>with objects </a:t>
            </a:r>
            <a:r>
              <a:rPr lang="en-US" dirty="0"/>
              <a:t>in our system. The label should reﬂect the </a:t>
            </a:r>
            <a:r>
              <a:rPr lang="en-US" dirty="0" smtClean="0"/>
              <a:t>trustworthiness of </a:t>
            </a:r>
            <a:r>
              <a:rPr lang="en-US" dirty="0"/>
              <a:t>the subject or reliability of the information in the object.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/>
              <a:t>Important proviso:</a:t>
            </a:r>
            <a:r>
              <a:rPr lang="en-US" dirty="0"/>
              <a:t> integrity labels are </a:t>
            </a:r>
            <a:r>
              <a:rPr lang="en-US" i="1" dirty="0">
                <a:solidFill>
                  <a:srgbClr val="FF0000"/>
                </a:solidFill>
              </a:rPr>
              <a:t>not also clearance labels</a:t>
            </a:r>
            <a:r>
              <a:rPr lang="en-US" dirty="0" smtClean="0"/>
              <a:t>. In </a:t>
            </a:r>
            <a:r>
              <a:rPr lang="en-US" dirty="0"/>
              <a:t>a system that enforces both integrity and conﬁdentiality</a:t>
            </a:r>
            <a:r>
              <a:rPr lang="en-US" dirty="0" smtClean="0"/>
              <a:t>, subjects</a:t>
            </a:r>
            <a:r>
              <a:rPr lang="en-US" dirty="0"/>
              <a:t>/objects must have labels for each.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For example, a piece of information may be of dubious validity </a:t>
            </a:r>
            <a:r>
              <a:rPr lang="en-US" dirty="0" smtClean="0"/>
              <a:t>but very </a:t>
            </a:r>
            <a:r>
              <a:rPr lang="en-US" dirty="0"/>
              <a:t>sensitive, or highly reliable and of little sensitivity.</a:t>
            </a:r>
            <a:endParaRPr lang="en-US" i="1" dirty="0"/>
          </a:p>
        </p:txBody>
      </p:sp>
      <p:sp>
        <p:nvSpPr>
          <p:cNvPr id="4" name="Rectangle 3"/>
          <p:cNvSpPr/>
          <p:nvPr/>
        </p:nvSpPr>
        <p:spPr>
          <a:xfrm>
            <a:off x="4500103" y="5659403"/>
            <a:ext cx="3239339" cy="4377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 you think of an example?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Structure of Integrity Labels</a:t>
            </a:r>
            <a:endParaRPr lang="en-US"/>
          </a:p>
        </p:txBody>
      </p:sp>
      <p:sp>
        <p:nvSpPr>
          <p:cNvPr id="6" name="Shape_114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15"/>
          <p:cNvSpPr/>
          <p:nvPr/>
        </p:nvSpPr>
        <p:spPr>
          <a:xfrm>
            <a:off x="6604000" y="6794500"/>
            <a:ext cx="448235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_116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11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2753</TotalTime>
  <Words>4014</Words>
  <Application>Microsoft Macintosh PowerPoint</Application>
  <PresentationFormat>On-screen Show (4:3)</PresentationFormat>
  <Paragraphs>579</Paragraphs>
  <Slides>53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Adjacency</vt:lpstr>
      <vt:lpstr>What is Integrity?</vt:lpstr>
      <vt:lpstr>Meaning of Computer Security</vt:lpstr>
      <vt:lpstr>Integrity</vt:lpstr>
      <vt:lpstr>Integrity Thought Experiment</vt:lpstr>
      <vt:lpstr>Integrity Labels</vt:lpstr>
      <vt:lpstr>Commercial Concerns</vt:lpstr>
      <vt:lpstr>Some Integrity Principles</vt:lpstr>
      <vt:lpstr>Lessons</vt:lpstr>
      <vt:lpstr>Integrity Labels</vt:lpstr>
      <vt:lpstr>Structure of Integrity Labels</vt:lpstr>
      <vt:lpstr>Dominates</vt:lpstr>
      <vt:lpstr>The Integrity Metapolicy</vt:lpstr>
      <vt:lpstr>The Metapolicy: Implications</vt:lpstr>
      <vt:lpstr>Lessons</vt:lpstr>
      <vt:lpstr>Biba’s Integrity Models</vt:lpstr>
      <vt:lpstr>Strict Integrity Policy</vt:lpstr>
      <vt:lpstr>Interpreting the Rules</vt:lpstr>
      <vt:lpstr>Strict Integrity ACM</vt:lpstr>
      <vt:lpstr>Combining BLP and Strict Integrity</vt:lpstr>
      <vt:lpstr>Lessons</vt:lpstr>
      <vt:lpstr>Biba’s Other Models</vt:lpstr>
      <vt:lpstr>Lipner’s Model</vt:lpstr>
      <vt:lpstr>Clark-Wilson Model</vt:lpstr>
      <vt:lpstr>Commercial Concerns </vt:lpstr>
      <vt:lpstr>Four Basic Concerns </vt:lpstr>
      <vt:lpstr>Key Concepts </vt:lpstr>
      <vt:lpstr>Policy Rules </vt:lpstr>
      <vt:lpstr>Policy Rules  (Cont.)</vt:lpstr>
      <vt:lpstr>Clark-Wilson (Cont.) </vt:lpstr>
      <vt:lpstr>Lessons </vt:lpstr>
      <vt:lpstr>Role Based Access</vt:lpstr>
      <vt:lpstr>Role-Based Access Control </vt:lpstr>
      <vt:lpstr>Roles and Transactions </vt:lpstr>
      <vt:lpstr>Primary Rules</vt:lpstr>
      <vt:lpstr>Subsumption and Separation of Duty </vt:lpstr>
      <vt:lpstr>Example</vt:lpstr>
      <vt:lpstr>RBAC Advantages </vt:lpstr>
      <vt:lpstr>Lessons</vt:lpstr>
      <vt:lpstr>PowerPoint Presentation</vt:lpstr>
      <vt:lpstr>Biba’s Other Policies</vt:lpstr>
      <vt:lpstr>Biba’s Integrity Models</vt:lpstr>
      <vt:lpstr>Biba’s Low Water Mark Integrity Policy </vt:lpstr>
      <vt:lpstr>Low Water Mark Policy </vt:lpstr>
      <vt:lpstr>Ring Policy </vt:lpstr>
      <vt:lpstr>Lessons </vt:lpstr>
      <vt:lpstr>Lipner’s Model</vt:lpstr>
      <vt:lpstr>Commercial Integrity Constraints </vt:lpstr>
      <vt:lpstr>Lipner’s Integrity Matrix Model </vt:lpstr>
      <vt:lpstr>Lipner’s Model (Cont.) </vt:lpstr>
      <vt:lpstr>Subject Levels </vt:lpstr>
      <vt:lpstr>Object Levels </vt:lpstr>
      <vt:lpstr>Lipner’s Model</vt:lpstr>
      <vt:lpstr>Lessons</vt:lpstr>
    </vt:vector>
  </TitlesOfParts>
  <Company>George Mason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Dan Fleck</dc:creator>
  <cp:lastModifiedBy>Dan Fleck</cp:lastModifiedBy>
  <cp:revision>159</cp:revision>
  <dcterms:created xsi:type="dcterms:W3CDTF">2013-07-03T16:36:50Z</dcterms:created>
  <dcterms:modified xsi:type="dcterms:W3CDTF">2013-10-06T23:34:09Z</dcterms:modified>
</cp:coreProperties>
</file>