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embeddings/oleObject5.bin" ContentType="application/vnd.openxmlformats-officedocument.oleObject"/>
  <Override PartName="/ppt/notesSlides/notesSlide2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4" r:id="rId11"/>
    <p:sldId id="265" r:id="rId12"/>
    <p:sldId id="272" r:id="rId13"/>
    <p:sldId id="266" r:id="rId14"/>
    <p:sldId id="274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6" autoAdjust="0"/>
    <p:restoredTop sz="77578" autoAdjust="0"/>
  </p:normalViewPr>
  <p:slideViewPr>
    <p:cSldViewPr snapToGrid="0" snapToObjects="1">
      <p:cViewPr varScale="1">
        <p:scale>
          <a:sx n="119" d="100"/>
          <a:sy n="119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emf"/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FC525-C05F-634F-923E-951A4AD217A4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E13C4-57DE-4F44-B9A5-7C51E94A99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698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2E708-5310-5B49-A62B-0C30A6B3A3B2}" type="datetimeFigureOut">
              <a:rPr lang="en-US" smtClean="0"/>
              <a:t>9/16/13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77E66-A95B-404C-891E-26BCD55F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4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Reason: star property allows writing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7E66-A95B-404C-891E-26BCD55F6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276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Yes. Consider that S2 is an</a:t>
            </a:r>
            <a:r>
              <a:rPr lang="en-US" baseline="0" dirty="0" smtClean="0"/>
              <a:t> encryption module. You want to force </a:t>
            </a:r>
            <a:r>
              <a:rPr lang="en-US" baseline="0" dirty="0" err="1" smtClean="0"/>
              <a:t>comms</a:t>
            </a:r>
            <a:r>
              <a:rPr lang="en-US" baseline="0" dirty="0" smtClean="0"/>
              <a:t> through S2!</a:t>
            </a:r>
          </a:p>
          <a:p>
            <a:r>
              <a:rPr lang="en-US" baseline="0" dirty="0" smtClean="0"/>
              <a:t>Another example: A </a:t>
            </a:r>
            <a:r>
              <a:rPr lang="en-US" baseline="0" dirty="0" err="1" smtClean="0"/>
              <a:t>downgrader</a:t>
            </a:r>
            <a:r>
              <a:rPr lang="en-US" baseline="0" dirty="0" smtClean="0"/>
              <a:t> node in an MLS network. Info can easily flow </a:t>
            </a:r>
            <a:r>
              <a:rPr lang="en-US" baseline="0" dirty="0" err="1" smtClean="0"/>
              <a:t>unclass</a:t>
            </a:r>
            <a:r>
              <a:rPr lang="en-US" baseline="0" dirty="0" smtClean="0"/>
              <a:t>-&gt;</a:t>
            </a:r>
            <a:r>
              <a:rPr lang="en-US" baseline="0" dirty="0" err="1" smtClean="0"/>
              <a:t>conf</a:t>
            </a:r>
            <a:r>
              <a:rPr lang="en-US" baseline="0" dirty="0" smtClean="0"/>
              <a:t>-&gt;secret-&gt;TS no problem. But you want to allow info through the </a:t>
            </a:r>
            <a:r>
              <a:rPr lang="en-US" baseline="0" dirty="0" err="1" smtClean="0"/>
              <a:t>downgrader</a:t>
            </a:r>
            <a:r>
              <a:rPr lang="en-US" baseline="0" dirty="0" smtClean="0"/>
              <a:t> to go TS-&gt;</a:t>
            </a:r>
            <a:r>
              <a:rPr lang="en-US" baseline="0" dirty="0" err="1" smtClean="0"/>
              <a:t>downgrader</a:t>
            </a:r>
            <a:r>
              <a:rPr lang="en-US" baseline="0" dirty="0" smtClean="0"/>
              <a:t>-&gt;Secret (for example) [http://</a:t>
            </a:r>
            <a:r>
              <a:rPr lang="en-US" baseline="0" dirty="0" err="1" smtClean="0"/>
              <a:t>csl.sri.com</a:t>
            </a:r>
            <a:r>
              <a:rPr lang="en-US" baseline="0" dirty="0" smtClean="0"/>
              <a:t>/papers/csl-92-2/csl-92-2.pdf]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77E66-A95B-404C-891E-26BCD55F6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355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10F3-053A-524A-8E4D-BDEA99639A9C}" type="datetime1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B3E1-EDA9-F443-8E68-F287E8C5A9BC}" type="datetime1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C614C-B529-B441-987E-F56DC7955FB1}" type="datetime1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A376-074B-0D48-B74A-67BED79921C0}" type="datetime1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853A-580F-9E4E-B0FF-752BEBCACD73}" type="datetime1">
              <a:rPr lang="en-US" smtClean="0"/>
              <a:t>9/16/13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526B6-F861-4D54-BBE9-4BB519D3F3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944-1E0E-FB4C-9C83-BC19CBC275C9}" type="datetime1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0D83A-DA92-194D-906C-C3207D2C65F2}" type="datetime1">
              <a:rPr lang="en-US" smtClean="0"/>
              <a:t>9/16/13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67B0F-55A5-7047-A373-A3A78EC9C0F4}" type="datetime1">
              <a:rPr lang="en-US" smtClean="0"/>
              <a:t>9/16/13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44FF3-A6A7-8B4A-ADB4-86461E3EBB3D}" type="datetime1">
              <a:rPr lang="en-US" smtClean="0"/>
              <a:t>9/16/13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A455-4C69-F949-9B58-65F86435A454}" type="datetime1">
              <a:rPr lang="en-US" smtClean="0"/>
              <a:t>9/16/13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46540-F3D0-A24F-928E-CEA3C3BDC634}" type="datetime1">
              <a:rPr lang="en-US" smtClean="0"/>
              <a:t>9/16/13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AAA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294E06-3CC4-A341-9D39-953F7BFF72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05136"/>
            <a:ext cx="388134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AAA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A5D983-849E-7040-972C-BBAEEB3FAEAE}" type="datetime1">
              <a:rPr lang="en-US" smtClean="0"/>
              <a:t>9/16/13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oleObject" Target="../embeddings/oleObject6.bin"/><Relationship Id="rId5" Type="http://schemas.openxmlformats.org/officeDocument/2006/relationships/image" Target="../media/image4.emf"/><Relationship Id="rId6" Type="http://schemas.openxmlformats.org/officeDocument/2006/relationships/oleObject" Target="../embeddings/oleObject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Non-Interference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 Fleck</a:t>
            </a:r>
          </a:p>
          <a:p>
            <a:r>
              <a:rPr lang="en-US" dirty="0" smtClean="0"/>
              <a:t>CS 469: Security Engineering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43243" y="6581001"/>
            <a:ext cx="4712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These slides are modified with permission from Bill Young (</a:t>
            </a:r>
            <a:r>
              <a:rPr lang="en-US" sz="1200" dirty="0" err="1" smtClean="0"/>
              <a:t>Univ</a:t>
            </a:r>
            <a:r>
              <a:rPr lang="en-US" sz="1200" dirty="0" smtClean="0"/>
              <a:t> of Texas)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Communication</a:t>
            </a:r>
            <a:endParaRPr lang="en-US"/>
          </a:p>
        </p:txBody>
      </p:sp>
      <p:sp>
        <p:nvSpPr>
          <p:cNvPr id="6" name="Shape_21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17"/>
          <p:cNvSpPr/>
          <p:nvPr/>
        </p:nvSpPr>
        <p:spPr>
          <a:xfrm>
            <a:off x="6604000" y="6794500"/>
            <a:ext cx="18142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1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9" name="Shape_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1"/>
          <p:cNvSpPr/>
          <p:nvPr/>
        </p:nvSpPr>
        <p:spPr>
          <a:xfrm>
            <a:off x="6604000" y="6794500"/>
            <a:ext cx="169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  <p:sp>
        <p:nvSpPr>
          <p:cNvPr id="12" name="Shape_4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46"/>
          <p:cNvSpPr/>
          <p:nvPr/>
        </p:nvSpPr>
        <p:spPr>
          <a:xfrm>
            <a:off x="6604000" y="6794500"/>
            <a:ext cx="169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4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11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Non-Interference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Under BLP, the </a:t>
            </a:r>
            <a:r>
              <a:rPr lang="en-US" dirty="0" err="1"/>
              <a:t>metapolicy</a:t>
            </a:r>
            <a:r>
              <a:rPr lang="en-US" dirty="0"/>
              <a:t> for </a:t>
            </a:r>
            <a:r>
              <a:rPr lang="en-US" dirty="0" smtClean="0"/>
              <a:t>the system </a:t>
            </a:r>
            <a:r>
              <a:rPr lang="en-US" dirty="0"/>
              <a:t>on the right is: </a:t>
            </a:r>
            <a:r>
              <a:rPr lang="en-US" i="1" dirty="0">
                <a:solidFill>
                  <a:srgbClr val="FF0000"/>
                </a:solidFill>
              </a:rPr>
              <a:t>information </a:t>
            </a:r>
            <a:r>
              <a:rPr lang="en-US" i="1" dirty="0" smtClean="0">
                <a:solidFill>
                  <a:srgbClr val="FF0000"/>
                </a:solidFill>
              </a:rPr>
              <a:t>may ﬂow </a:t>
            </a:r>
            <a:r>
              <a:rPr lang="en-US" i="1" dirty="0">
                <a:solidFill>
                  <a:srgbClr val="FF0000"/>
                </a:solidFill>
              </a:rPr>
              <a:t>from L to H</a:t>
            </a:r>
            <a:r>
              <a:rPr lang="en-US" dirty="0"/>
              <a:t>, but not vice versa.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Non-Interference version is just: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		L       H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Notice how closely the NI policy </a:t>
            </a:r>
            <a:r>
              <a:rPr lang="en-US" dirty="0" smtClean="0"/>
              <a:t>mimics the </a:t>
            </a:r>
            <a:r>
              <a:rPr lang="en-US" dirty="0"/>
              <a:t>conﬁdentiality </a:t>
            </a:r>
            <a:r>
              <a:rPr lang="en-US" dirty="0" err="1"/>
              <a:t>metapolicy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There’re no rules about which subjects can read/write </a:t>
            </a:r>
            <a:r>
              <a:rPr lang="en-US" dirty="0" smtClean="0"/>
              <a:t>which objects</a:t>
            </a:r>
            <a:r>
              <a:rPr lang="en-US" dirty="0"/>
              <a:t>. In fact, nothing about objects or actions at all.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888817" y="2513194"/>
            <a:ext cx="17762" cy="15274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571680" y="1835412"/>
            <a:ext cx="6520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/>
                <a:cs typeface="Times New Roman"/>
              </a:rPr>
              <a:t>H</a:t>
            </a:r>
            <a:endParaRPr lang="en-US" sz="4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62800" y="3934076"/>
            <a:ext cx="669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/>
                <a:cs typeface="Times New Roman"/>
              </a:rPr>
              <a:t>L</a:t>
            </a:r>
            <a:endParaRPr lang="en-US" sz="4400" dirty="0">
              <a:latin typeface="Times New Roman"/>
              <a:cs typeface="Times New Roman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106280"/>
              </p:ext>
            </p:extLst>
          </p:nvPr>
        </p:nvGraphicFramePr>
        <p:xfrm>
          <a:off x="2556925" y="3638801"/>
          <a:ext cx="3952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3" imgW="203200" imgH="152400" progId="Equation.3">
                  <p:embed/>
                </p:oleObj>
              </mc:Choice>
              <mc:Fallback>
                <p:oleObj name="Equation" r:id="rId3" imgW="2032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56925" y="3638801"/>
                        <a:ext cx="395287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Verifying NI</a:t>
            </a:r>
            <a:endParaRPr lang="en-US"/>
          </a:p>
        </p:txBody>
      </p:sp>
      <p:sp>
        <p:nvSpPr>
          <p:cNvPr id="9" name="Shape_24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41"/>
          <p:cNvSpPr/>
          <p:nvPr/>
        </p:nvSpPr>
        <p:spPr>
          <a:xfrm>
            <a:off x="6604000" y="6794500"/>
            <a:ext cx="163285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24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  <p:sp>
        <p:nvSpPr>
          <p:cNvPr id="12" name="Shape_2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8"/>
          <p:cNvSpPr/>
          <p:nvPr/>
        </p:nvSpPr>
        <p:spPr>
          <a:xfrm>
            <a:off x="6604000" y="6794500"/>
            <a:ext cx="1693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2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  <p:sp>
        <p:nvSpPr>
          <p:cNvPr id="15" name="Shape_7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hape_73"/>
          <p:cNvSpPr/>
          <p:nvPr/>
        </p:nvSpPr>
        <p:spPr>
          <a:xfrm>
            <a:off x="6604000" y="6794500"/>
            <a:ext cx="1693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hape_7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30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An NI policy is nicely abstract. </a:t>
            </a:r>
            <a:r>
              <a:rPr lang="en-US" i="1" dirty="0">
                <a:solidFill>
                  <a:srgbClr val="FF0000"/>
                </a:solidFill>
              </a:rPr>
              <a:t>But how could one show that </a:t>
            </a:r>
            <a:r>
              <a:rPr lang="en-US" i="1" dirty="0" smtClean="0">
                <a:solidFill>
                  <a:srgbClr val="FF0000"/>
                </a:solidFill>
              </a:rPr>
              <a:t>a system </a:t>
            </a:r>
            <a:r>
              <a:rPr lang="en-US" i="1" dirty="0">
                <a:solidFill>
                  <a:srgbClr val="FF0000"/>
                </a:solidFill>
              </a:rPr>
              <a:t>satisﬁes it?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Suppose L and H were the only users in your system and you </a:t>
            </a:r>
            <a:r>
              <a:rPr lang="en-US" dirty="0" smtClean="0"/>
              <a:t>need to </a:t>
            </a:r>
            <a:r>
              <a:rPr lang="en-US" dirty="0"/>
              <a:t>show that system satisﬁes the NI policy: </a:t>
            </a:r>
            <a:r>
              <a:rPr lang="en-US" dirty="0" smtClean="0"/>
              <a:t>L       H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194940"/>
              </p:ext>
            </p:extLst>
          </p:nvPr>
        </p:nvGraphicFramePr>
        <p:xfrm>
          <a:off x="6349071" y="3168132"/>
          <a:ext cx="3952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3" imgW="203200" imgH="152400" progId="Equation.3">
                  <p:embed/>
                </p:oleObj>
              </mc:Choice>
              <mc:Fallback>
                <p:oleObj name="Equation" r:id="rId3" imgW="2032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49071" y="3168132"/>
                        <a:ext cx="395287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Verifying NI</a:t>
            </a:r>
            <a:endParaRPr lang="en-US"/>
          </a:p>
        </p:txBody>
      </p:sp>
      <p:sp>
        <p:nvSpPr>
          <p:cNvPr id="6" name="Shape_24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44"/>
          <p:cNvSpPr/>
          <p:nvPr/>
        </p:nvSpPr>
        <p:spPr>
          <a:xfrm>
            <a:off x="6604000" y="6794500"/>
            <a:ext cx="181428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24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10</a:t>
            </a:r>
            <a:endParaRPr lang="en-US"/>
          </a:p>
        </p:txBody>
      </p:sp>
      <p:sp>
        <p:nvSpPr>
          <p:cNvPr id="9" name="Shape_3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31"/>
          <p:cNvSpPr/>
          <p:nvPr/>
        </p:nvSpPr>
        <p:spPr>
          <a:xfrm>
            <a:off x="6604000" y="6794500"/>
            <a:ext cx="1862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3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  <p:sp>
        <p:nvSpPr>
          <p:cNvPr id="12" name="Shape_7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76"/>
          <p:cNvSpPr/>
          <p:nvPr/>
        </p:nvSpPr>
        <p:spPr>
          <a:xfrm>
            <a:off x="6604000" y="6794500"/>
            <a:ext cx="1862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7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739682" y="4428819"/>
            <a:ext cx="5643440" cy="12592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>
              <a:buNone/>
            </a:pPr>
            <a:r>
              <a:rPr lang="en-US" sz="2000" dirty="0"/>
              <a:t>In a system satisfying that policy, no actions by H should have any eﬀect visible to 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38106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Verifying </a:t>
            </a:r>
            <a:r>
              <a:rPr lang="en-US" dirty="0" smtClean="0"/>
              <a:t>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Imagine an arbitrary interleaving of actions by the two subjects:</a:t>
            </a:r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/>
              <a:t>l</a:t>
            </a:r>
            <a:r>
              <a:rPr lang="en-US" baseline="-25000" dirty="0"/>
              <a:t>1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en-US" baseline="-25000" dirty="0" smtClean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en-US" baseline="-25000" dirty="0"/>
              <a:t>3</a:t>
            </a:r>
            <a:r>
              <a:rPr lang="en-US" dirty="0" smtClean="0"/>
              <a:t>, h</a:t>
            </a:r>
            <a:r>
              <a:rPr lang="en-US" baseline="-25000" dirty="0"/>
              <a:t>2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,….</a:t>
            </a:r>
            <a:r>
              <a:rPr lang="en-US" dirty="0"/>
              <a:t>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k</a:t>
            </a:r>
            <a:r>
              <a:rPr lang="en-US" dirty="0" smtClean="0"/>
              <a:t>,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j</a:t>
            </a:r>
            <a:r>
              <a:rPr lang="en-US" dirty="0" smtClean="0"/>
              <a:t>…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where l</a:t>
            </a:r>
            <a:r>
              <a:rPr lang="en-US" baseline="-25000" dirty="0"/>
              <a:t>i</a:t>
            </a:r>
            <a:r>
              <a:rPr lang="en-US" dirty="0"/>
              <a:t> and h</a:t>
            </a:r>
            <a:r>
              <a:rPr lang="en-US" baseline="-25000" dirty="0"/>
              <a:t>i</a:t>
            </a:r>
            <a:r>
              <a:rPr lang="en-US" dirty="0"/>
              <a:t> are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actions </a:t>
            </a:r>
            <a:r>
              <a:rPr lang="en-US" dirty="0"/>
              <a:t>by L and H, respectively.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What L sees after this system runs should be exactly what L </a:t>
            </a:r>
            <a:r>
              <a:rPr lang="en-US" dirty="0" smtClean="0"/>
              <a:t>sees after </a:t>
            </a:r>
            <a:r>
              <a:rPr lang="en-US" dirty="0"/>
              <a:t>the system runs the following instruction sequence: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l</a:t>
            </a:r>
            <a:r>
              <a:rPr lang="en-US" baseline="-25000" dirty="0"/>
              <a:t>1</a:t>
            </a:r>
            <a:r>
              <a:rPr lang="en-US" dirty="0"/>
              <a:t>, l</a:t>
            </a:r>
            <a:r>
              <a:rPr lang="en-US" baseline="-25000" dirty="0"/>
              <a:t>2</a:t>
            </a:r>
            <a:r>
              <a:rPr lang="en-US" dirty="0"/>
              <a:t>, l</a:t>
            </a:r>
            <a:r>
              <a:rPr lang="en-US" baseline="-25000" dirty="0"/>
              <a:t>3</a:t>
            </a:r>
            <a:r>
              <a:rPr lang="en-US" dirty="0"/>
              <a:t>, . . ., </a:t>
            </a:r>
            <a:r>
              <a:rPr lang="en-US" dirty="0" err="1"/>
              <a:t>l</a:t>
            </a:r>
            <a:r>
              <a:rPr lang="en-US" baseline="-25000" dirty="0" err="1"/>
              <a:t>k</a:t>
            </a:r>
            <a:r>
              <a:rPr lang="en-US" dirty="0"/>
              <a:t> , . . 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This observation gives a way, at least conceptually, of </a:t>
            </a:r>
            <a:r>
              <a:rPr lang="en-US" dirty="0" smtClean="0"/>
              <a:t>verifying whether </a:t>
            </a:r>
            <a:r>
              <a:rPr lang="en-US" dirty="0"/>
              <a:t>the NI policy is satisﬁed. If you could prove that </a:t>
            </a:r>
            <a:r>
              <a:rPr lang="en-US" dirty="0" smtClean="0"/>
              <a:t>L’s “</a:t>
            </a:r>
            <a:r>
              <a:rPr lang="en-US" dirty="0"/>
              <a:t>view” of the two runs will always be identical, the policy holds.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Verifying NI</a:t>
            </a:r>
            <a:endParaRPr lang="en-US"/>
          </a:p>
        </p:txBody>
      </p:sp>
      <p:sp>
        <p:nvSpPr>
          <p:cNvPr id="5" name="Shape_24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47"/>
          <p:cNvSpPr/>
          <p:nvPr/>
        </p:nvSpPr>
        <p:spPr>
          <a:xfrm>
            <a:off x="6604000" y="6794500"/>
            <a:ext cx="199571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4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11</a:t>
            </a:r>
            <a:endParaRPr lang="en-US"/>
          </a:p>
        </p:txBody>
      </p:sp>
      <p:sp>
        <p:nvSpPr>
          <p:cNvPr id="8" name="Shape_3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34"/>
          <p:cNvSpPr/>
          <p:nvPr/>
        </p:nvSpPr>
        <p:spPr>
          <a:xfrm>
            <a:off x="6604000" y="6794500"/>
            <a:ext cx="2032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3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  <p:sp>
        <p:nvSpPr>
          <p:cNvPr id="11" name="Shape_7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79"/>
          <p:cNvSpPr/>
          <p:nvPr/>
        </p:nvSpPr>
        <p:spPr>
          <a:xfrm>
            <a:off x="6604000" y="6794500"/>
            <a:ext cx="2032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8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9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648229"/>
          </a:xfrm>
        </p:spPr>
        <p:txBody>
          <a:bodyPr/>
          <a:lstStyle/>
          <a:p>
            <a:r>
              <a:rPr lang="en-US" dirty="0"/>
              <a:t>Verifying </a:t>
            </a:r>
            <a:r>
              <a:rPr lang="en-US" dirty="0" smtClean="0"/>
              <a:t>NI in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4343400"/>
          </a:xfrm>
        </p:spPr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dirty="0"/>
              <a:t>Anything L might “view” are things that H’s actions may </a:t>
            </a:r>
            <a:r>
              <a:rPr lang="en-US" dirty="0" smtClean="0"/>
              <a:t>not aﬀect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So, the policy can be made stronger by enlarging L’s “view.”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Include within L’s view only the contents of ﬁles L could </a:t>
            </a:r>
            <a:r>
              <a:rPr lang="en-US" dirty="0" smtClean="0"/>
              <a:t>see under </a:t>
            </a:r>
            <a:r>
              <a:rPr lang="en-US" dirty="0"/>
              <a:t>BLP, then you have exactly BLP.</a:t>
            </a:r>
          </a:p>
          <a:p>
            <a:r>
              <a:rPr lang="en-US" dirty="0" smtClean="0"/>
              <a:t>Include </a:t>
            </a:r>
            <a:r>
              <a:rPr lang="en-US" dirty="0"/>
              <a:t>within L’s view the values of all system ﬂags, </a:t>
            </a:r>
            <a:r>
              <a:rPr lang="en-US" dirty="0" smtClean="0"/>
              <a:t>then those </a:t>
            </a:r>
            <a:r>
              <a:rPr lang="en-US" dirty="0"/>
              <a:t>can’t be used in any covert channel to L.</a:t>
            </a:r>
          </a:p>
          <a:p>
            <a:r>
              <a:rPr lang="en-US" dirty="0" smtClean="0"/>
              <a:t>Include </a:t>
            </a:r>
            <a:r>
              <a:rPr lang="en-US" dirty="0"/>
              <a:t>the system clock, then that can’t be used in </a:t>
            </a:r>
            <a:r>
              <a:rPr lang="en-US" dirty="0" smtClean="0"/>
              <a:t>any timing </a:t>
            </a:r>
            <a:r>
              <a:rPr lang="en-US" dirty="0"/>
              <a:t>covert channel to L.</a:t>
            </a:r>
          </a:p>
          <a:p>
            <a:r>
              <a:rPr lang="en-US" dirty="0" smtClean="0"/>
              <a:t>If </a:t>
            </a:r>
            <a:r>
              <a:rPr lang="en-US" dirty="0"/>
              <a:t>you include </a:t>
            </a:r>
            <a:r>
              <a:rPr lang="en-US" i="1" dirty="0">
                <a:solidFill>
                  <a:srgbClr val="FF0000"/>
                </a:solidFill>
              </a:rPr>
              <a:t>everything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L could ever observe, then </a:t>
            </a:r>
            <a:r>
              <a:rPr lang="en-US" dirty="0" smtClean="0"/>
              <a:t>there’s </a:t>
            </a:r>
            <a:r>
              <a:rPr lang="en-US" i="1" dirty="0" smtClean="0">
                <a:solidFill>
                  <a:srgbClr val="FF0000"/>
                </a:solidFill>
              </a:rPr>
              <a:t>nothing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H can use to send information to 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Verifying NI in Programs</a:t>
            </a:r>
            <a:endParaRPr lang="en-US"/>
          </a:p>
        </p:txBody>
      </p:sp>
      <p:sp>
        <p:nvSpPr>
          <p:cNvPr id="5" name="Shape_24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50"/>
          <p:cNvSpPr/>
          <p:nvPr/>
        </p:nvSpPr>
        <p:spPr>
          <a:xfrm>
            <a:off x="6604000" y="6794500"/>
            <a:ext cx="217714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5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12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51000" y="5266267"/>
            <a:ext cx="5401733" cy="8043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 algn="ctr">
              <a:buNone/>
            </a:pPr>
            <a:r>
              <a:rPr lang="en-US" dirty="0" smtClean="0"/>
              <a:t>Conceptually simple -- proving </a:t>
            </a:r>
            <a:r>
              <a:rPr lang="en-US" dirty="0"/>
              <a:t>NI for realistic systems is </a:t>
            </a:r>
            <a:r>
              <a:rPr lang="en-US" dirty="0" smtClean="0"/>
              <a:t>diﬃcult because “everything” is a lot!</a:t>
            </a:r>
            <a:endParaRPr lang="en-US" dirty="0"/>
          </a:p>
        </p:txBody>
      </p:sp>
      <p:sp>
        <p:nvSpPr>
          <p:cNvPr id="9" name="Shape_3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37"/>
          <p:cNvSpPr/>
          <p:nvPr/>
        </p:nvSpPr>
        <p:spPr>
          <a:xfrm>
            <a:off x="6604000" y="6794500"/>
            <a:ext cx="2201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3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13</a:t>
            </a:r>
            <a:endParaRPr lang="en-US"/>
          </a:p>
        </p:txBody>
      </p:sp>
      <p:sp>
        <p:nvSpPr>
          <p:cNvPr id="12" name="Shape_8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82"/>
          <p:cNvSpPr/>
          <p:nvPr/>
        </p:nvSpPr>
        <p:spPr>
          <a:xfrm>
            <a:off x="6604000" y="6794500"/>
            <a:ext cx="2201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8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5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Verifying NI in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Model a programming language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Verify that assignment statements only assign High data to High variables and Low to Low.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Verify that when testing a High variable the result does not go into a low </a:t>
            </a:r>
            <a:r>
              <a:rPr lang="en-US" dirty="0" smtClean="0"/>
              <a:t>variable:</a:t>
            </a:r>
            <a:endParaRPr lang="en-US" dirty="0" smtClean="0"/>
          </a:p>
          <a:p>
            <a:pPr lvl="1"/>
            <a:r>
              <a:rPr lang="en-US" dirty="0" smtClean="0"/>
              <a:t>if (</a:t>
            </a:r>
            <a:r>
              <a:rPr lang="en-US" dirty="0" err="1" smtClean="0"/>
              <a:t>highVar</a:t>
            </a:r>
            <a:r>
              <a:rPr lang="en-US" dirty="0" smtClean="0"/>
              <a:t> &gt; 10) {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lowVar</a:t>
            </a:r>
            <a:r>
              <a:rPr lang="en-US" dirty="0" smtClean="0"/>
              <a:t> = True;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 lvl="1"/>
            <a:endParaRPr lang="en-US" dirty="0"/>
          </a:p>
          <a:p>
            <a:r>
              <a:rPr lang="en-US" dirty="0" smtClean="0"/>
              <a:t>Formal verifications of this can be done for simple languages and a “type system” to characterize operations.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5800" y="4275667"/>
            <a:ext cx="1625600" cy="635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VIOLATION!</a:t>
            </a:r>
            <a:endParaRPr lang="en-US" dirty="0"/>
          </a:p>
        </p:txBody>
      </p:sp>
      <p:sp>
        <p:nvSpPr>
          <p:cNvPr id="6" name="Shape_3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40"/>
          <p:cNvSpPr/>
          <p:nvPr/>
        </p:nvSpPr>
        <p:spPr>
          <a:xfrm>
            <a:off x="6604000" y="6794500"/>
            <a:ext cx="2370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hape_4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  <p:sp>
        <p:nvSpPr>
          <p:cNvPr id="9" name="Shape_8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85"/>
          <p:cNvSpPr/>
          <p:nvPr/>
        </p:nvSpPr>
        <p:spPr>
          <a:xfrm>
            <a:off x="6604000" y="6794500"/>
            <a:ext cx="2370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8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57726" y="6505136"/>
            <a:ext cx="47131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Ref: http</a:t>
            </a:r>
            <a:r>
              <a:rPr lang="en-US" sz="1200" dirty="0"/>
              <a:t>://</a:t>
            </a:r>
            <a:r>
              <a:rPr lang="en-US" sz="1200" dirty="0" err="1"/>
              <a:t>hal.archives-ouvertes.fr</a:t>
            </a:r>
            <a:r>
              <a:rPr lang="en-US" sz="1200" dirty="0"/>
              <a:t>/docs/00/07/23/34/PDF/RR-4254.pdf</a:t>
            </a:r>
          </a:p>
        </p:txBody>
      </p:sp>
    </p:spTree>
    <p:extLst>
      <p:ext uri="{BB962C8B-B14F-4D97-AF65-F5344CB8AC3E}">
        <p14:creationId xmlns:p14="http://schemas.microsoft.com/office/powerpoint/2010/main" val="1149913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Non-Interference is an expressive, intuitive policy that </a:t>
            </a:r>
            <a:r>
              <a:rPr lang="en-US" dirty="0" smtClean="0"/>
              <a:t>mimics the </a:t>
            </a:r>
            <a:r>
              <a:rPr lang="en-US" dirty="0"/>
              <a:t>conﬁdentiality </a:t>
            </a:r>
            <a:r>
              <a:rPr lang="en-US" dirty="0" err="1"/>
              <a:t>metapolicy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There are methods of establishing that a system satisﬁes NI.</a:t>
            </a:r>
          </a:p>
          <a:p>
            <a:endParaRPr lang="en-US" dirty="0"/>
          </a:p>
          <a:p>
            <a:r>
              <a:rPr lang="en-US" dirty="0"/>
              <a:t>However, realistic systems have many potential interferences.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End of presentation</a:t>
            </a:r>
            <a:endParaRPr lang="en-US"/>
          </a:p>
        </p:txBody>
      </p:sp>
      <p:sp>
        <p:nvSpPr>
          <p:cNvPr id="7" name="Shape_25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14</a:t>
            </a:r>
            <a:endParaRPr lang="en-US"/>
          </a:p>
        </p:txBody>
      </p:sp>
      <p:sp>
        <p:nvSpPr>
          <p:cNvPr id="10" name="Shape_4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15</a:t>
            </a:r>
            <a:endParaRPr lang="en-US"/>
          </a:p>
        </p:txBody>
      </p:sp>
      <p:sp>
        <p:nvSpPr>
          <p:cNvPr id="11" name="Shape_8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8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08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Recall that earlier we said:</a:t>
            </a:r>
          </a:p>
          <a:p>
            <a:pPr marL="114300" indent="0">
              <a:buNone/>
            </a:pPr>
            <a:endParaRPr lang="en-US" dirty="0"/>
          </a:p>
          <a:p>
            <a:pPr marL="411480" lvl="1" indent="0">
              <a:buNone/>
            </a:pPr>
            <a:r>
              <a:rPr lang="en-US" i="1" dirty="0"/>
              <a:t>If S</a:t>
            </a:r>
            <a:r>
              <a:rPr lang="en-US" i="1" baseline="-25000" dirty="0"/>
              <a:t>L</a:t>
            </a:r>
            <a:r>
              <a:rPr lang="en-US" i="1" dirty="0"/>
              <a:t> ever sees varying results depending on </a:t>
            </a:r>
            <a:r>
              <a:rPr lang="en-US" i="1" dirty="0" smtClean="0"/>
              <a:t>varying actions </a:t>
            </a:r>
            <a:r>
              <a:rPr lang="en-US" i="1" dirty="0"/>
              <a:t>by S</a:t>
            </a:r>
            <a:r>
              <a:rPr lang="en-US" i="1" baseline="-25000" dirty="0"/>
              <a:t>H</a:t>
            </a:r>
            <a:r>
              <a:rPr lang="en-US" i="1" dirty="0"/>
              <a:t>, that can be used to send a bit </a:t>
            </a:r>
            <a:r>
              <a:rPr lang="en-US" i="1" dirty="0" smtClean="0"/>
              <a:t>of information </a:t>
            </a:r>
            <a:r>
              <a:rPr lang="en-US" i="1" dirty="0"/>
              <a:t>from S</a:t>
            </a:r>
            <a:r>
              <a:rPr lang="en-US" i="1" baseline="-25000" dirty="0"/>
              <a:t>H</a:t>
            </a:r>
            <a:r>
              <a:rPr lang="en-US" i="1" dirty="0"/>
              <a:t> to S</a:t>
            </a:r>
            <a:r>
              <a:rPr lang="en-US" i="1" baseline="-25000" dirty="0"/>
              <a:t>L</a:t>
            </a:r>
            <a:r>
              <a:rPr lang="en-US" i="1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That applies whether the action by </a:t>
            </a:r>
            <a:r>
              <a:rPr lang="en-US" dirty="0" smtClean="0"/>
              <a:t>S</a:t>
            </a:r>
            <a:r>
              <a:rPr lang="en-US" baseline="-25000" dirty="0" smtClean="0"/>
              <a:t>H</a:t>
            </a:r>
            <a:r>
              <a:rPr lang="en-US" dirty="0" smtClean="0"/>
              <a:t> </a:t>
            </a:r>
            <a:r>
              <a:rPr lang="en-US" dirty="0"/>
              <a:t>is to write into a ﬁle or </a:t>
            </a:r>
            <a:r>
              <a:rPr lang="en-US" dirty="0" smtClean="0"/>
              <a:t>to modulate </a:t>
            </a:r>
            <a:r>
              <a:rPr lang="en-US" dirty="0"/>
              <a:t>some system attribute.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If security demands that S</a:t>
            </a:r>
            <a:r>
              <a:rPr lang="en-US" baseline="-25000" dirty="0"/>
              <a:t>H</a:t>
            </a:r>
            <a:r>
              <a:rPr lang="en-US" dirty="0"/>
              <a:t> must never communicate with S</a:t>
            </a:r>
            <a:r>
              <a:rPr lang="en-US" baseline="-25000" dirty="0"/>
              <a:t>L</a:t>
            </a:r>
            <a:r>
              <a:rPr lang="en-US" dirty="0" smtClean="0"/>
              <a:t>, there </a:t>
            </a:r>
            <a:r>
              <a:rPr lang="en-US" dirty="0"/>
              <a:t>shouldn’t be </a:t>
            </a:r>
            <a:r>
              <a:rPr lang="en-US" i="1" dirty="0">
                <a:solidFill>
                  <a:srgbClr val="FF0000"/>
                </a:solidFill>
              </a:rPr>
              <a:t>anything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S</a:t>
            </a:r>
            <a:r>
              <a:rPr lang="en-US" baseline="-25000" dirty="0"/>
              <a:t>H</a:t>
            </a:r>
            <a:r>
              <a:rPr lang="en-US" dirty="0"/>
              <a:t> can do that has eﬀects </a:t>
            </a:r>
            <a:r>
              <a:rPr lang="en-US" dirty="0" smtClean="0"/>
              <a:t>visible to </a:t>
            </a:r>
            <a:r>
              <a:rPr lang="en-US" dirty="0"/>
              <a:t>S</a:t>
            </a:r>
            <a:r>
              <a:rPr lang="en-US" baseline="-25000" dirty="0"/>
              <a:t>L</a:t>
            </a:r>
            <a:r>
              <a:rPr lang="en-US" dirty="0"/>
              <a:t>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This observation is the basis of a very general security policy </a:t>
            </a:r>
            <a:r>
              <a:rPr lang="en-US" dirty="0" smtClean="0"/>
              <a:t>called </a:t>
            </a:r>
            <a:r>
              <a:rPr lang="en-US" i="1" dirty="0" smtClean="0">
                <a:solidFill>
                  <a:srgbClr val="FF0000"/>
                </a:solidFill>
              </a:rPr>
              <a:t>Non</a:t>
            </a:r>
            <a:r>
              <a:rPr lang="en-US" i="1" dirty="0">
                <a:solidFill>
                  <a:srgbClr val="FF0000"/>
                </a:solidFill>
              </a:rPr>
              <a:t>-Interference</a:t>
            </a:r>
            <a:r>
              <a:rPr lang="en-US" dirty="0" smtClean="0"/>
              <a:t>. </a:t>
            </a:r>
            <a:r>
              <a:rPr lang="en-US" dirty="0"/>
              <a:t>- </a:t>
            </a:r>
            <a:r>
              <a:rPr lang="en-US" sz="1600" dirty="0" err="1"/>
              <a:t>Goguen</a:t>
            </a:r>
            <a:r>
              <a:rPr lang="en-US" sz="1600" dirty="0"/>
              <a:t> and </a:t>
            </a:r>
            <a:r>
              <a:rPr lang="en-US" sz="1600" dirty="0" err="1"/>
              <a:t>Meseguer</a:t>
            </a:r>
            <a:r>
              <a:rPr lang="en-US" sz="1600" dirty="0"/>
              <a:t> in 1982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Non-Interference</a:t>
            </a:r>
            <a:endParaRPr lang="en-US"/>
          </a:p>
        </p:txBody>
      </p:sp>
      <p:sp>
        <p:nvSpPr>
          <p:cNvPr id="5" name="Shape_21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0"/>
          <p:cNvSpPr/>
          <p:nvPr/>
        </p:nvSpPr>
        <p:spPr>
          <a:xfrm>
            <a:off x="6604000" y="6794500"/>
            <a:ext cx="36285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8" name="Shape_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4"/>
          <p:cNvSpPr/>
          <p:nvPr/>
        </p:nvSpPr>
        <p:spPr>
          <a:xfrm>
            <a:off x="6604000" y="6794500"/>
            <a:ext cx="338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  <p:sp>
        <p:nvSpPr>
          <p:cNvPr id="11" name="Shape_4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49"/>
          <p:cNvSpPr/>
          <p:nvPr/>
        </p:nvSpPr>
        <p:spPr>
          <a:xfrm>
            <a:off x="6604000" y="6794500"/>
            <a:ext cx="338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5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4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</a:t>
            </a:r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Non-Interference is the best known instance of a class of </a:t>
            </a:r>
            <a:r>
              <a:rPr lang="en-US" dirty="0" smtClean="0"/>
              <a:t>policies called </a:t>
            </a:r>
            <a:r>
              <a:rPr lang="en-US" i="1" dirty="0">
                <a:solidFill>
                  <a:srgbClr val="FF0000"/>
                </a:solidFill>
              </a:rPr>
              <a:t>information ﬂow</a:t>
            </a:r>
            <a:r>
              <a:rPr lang="en-US" dirty="0">
                <a:solidFill>
                  <a:srgbClr val="FF0000"/>
                </a:solidFill>
              </a:rPr>
              <a:t> policies.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Rather than constraining subject actions, we specify which </a:t>
            </a:r>
            <a:r>
              <a:rPr lang="en-US" dirty="0" smtClean="0"/>
              <a:t>subjects are </a:t>
            </a:r>
            <a:r>
              <a:rPr lang="en-US" dirty="0"/>
              <a:t>allowed to “interfere with” which other subjects.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You can think of “interfere with” as meaning “do something </a:t>
            </a:r>
            <a:r>
              <a:rPr lang="en-US" dirty="0" smtClean="0"/>
              <a:t>that has </a:t>
            </a:r>
            <a:r>
              <a:rPr lang="en-US" dirty="0"/>
              <a:t>an eﬀect visible to.</a:t>
            </a:r>
            <a:r>
              <a:rPr lang="en-US" dirty="0" smtClean="0"/>
              <a:t>”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Specifying Non-Interference</a:t>
            </a:r>
            <a:endParaRPr lang="en-US"/>
          </a:p>
        </p:txBody>
      </p:sp>
      <p:sp>
        <p:nvSpPr>
          <p:cNvPr id="5" name="Shape_22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23"/>
          <p:cNvSpPr/>
          <p:nvPr/>
        </p:nvSpPr>
        <p:spPr>
          <a:xfrm>
            <a:off x="6603999" y="6794500"/>
            <a:ext cx="544286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2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9667" y="4944533"/>
            <a:ext cx="7213600" cy="121496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" indent="0">
              <a:buNone/>
            </a:pPr>
            <a:r>
              <a:rPr lang="en-US" dirty="0"/>
              <a:t>Why? Because covert channels may still satisfy BLP policies (simple security and *-policy) but they are not allowed by NI policies!</a:t>
            </a:r>
          </a:p>
        </p:txBody>
      </p:sp>
      <p:sp>
        <p:nvSpPr>
          <p:cNvPr id="9" name="Shape_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7"/>
          <p:cNvSpPr/>
          <p:nvPr/>
        </p:nvSpPr>
        <p:spPr>
          <a:xfrm>
            <a:off x="6604000" y="6794500"/>
            <a:ext cx="508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  <p:sp>
        <p:nvSpPr>
          <p:cNvPr id="12" name="Shape_5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52"/>
          <p:cNvSpPr/>
          <p:nvPr/>
        </p:nvSpPr>
        <p:spPr>
          <a:xfrm>
            <a:off x="6604000" y="6794500"/>
            <a:ext cx="508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5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5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Non-</a:t>
            </a:r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000" dirty="0"/>
              <a:t>The system </a:t>
            </a:r>
            <a:r>
              <a:rPr lang="en-US" sz="2000" i="1" dirty="0">
                <a:solidFill>
                  <a:srgbClr val="FF0000"/>
                </a:solidFill>
              </a:rPr>
              <a:t>policy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is a reﬂexive binary relation </a:t>
            </a:r>
            <a:r>
              <a:rPr lang="en-US" sz="2000" dirty="0" smtClean="0"/>
              <a:t>(	    ) </a:t>
            </a:r>
            <a:r>
              <a:rPr lang="en-US" sz="2000" dirty="0"/>
              <a:t>over </a:t>
            </a:r>
            <a:r>
              <a:rPr lang="en-US" sz="2000" dirty="0" smtClean="0"/>
              <a:t>the subjects </a:t>
            </a:r>
            <a:r>
              <a:rPr lang="en-US" sz="2000" dirty="0"/>
              <a:t>of the system that says which subjects are permitted </a:t>
            </a:r>
            <a:r>
              <a:rPr lang="en-US" sz="2000" dirty="0" smtClean="0"/>
              <a:t>to “</a:t>
            </a:r>
            <a:r>
              <a:rPr lang="en-US" sz="2000" dirty="0"/>
              <a:t>interfere with” which other subjects.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For example, given subjects S</a:t>
            </a:r>
            <a:r>
              <a:rPr lang="en-US" sz="2000" baseline="-25000" dirty="0"/>
              <a:t>1</a:t>
            </a:r>
            <a:r>
              <a:rPr lang="en-US" sz="2000" dirty="0"/>
              <a:t>, S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 smtClean="0"/>
              <a:t>and S</a:t>
            </a:r>
            <a:r>
              <a:rPr lang="en-US" sz="2000" baseline="-25000" dirty="0" smtClean="0"/>
              <a:t>3</a:t>
            </a:r>
            <a:r>
              <a:rPr lang="en-US" sz="2000" dirty="0"/>
              <a:t>, a potential non-interference policy is</a:t>
            </a:r>
            <a:r>
              <a:rPr lang="en-US" sz="2000" dirty="0" smtClean="0"/>
              <a:t>: 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graphed to the right.</a:t>
            </a:r>
          </a:p>
          <a:p>
            <a:pPr marL="114300" indent="0">
              <a:buNone/>
            </a:pPr>
            <a:endParaRPr lang="en-US" sz="2000" dirty="0"/>
          </a:p>
          <a:p>
            <a:pPr marL="114300" indent="0">
              <a:buNone/>
            </a:pPr>
            <a:r>
              <a:rPr lang="en-US" sz="2000" dirty="0"/>
              <a:t>Since </a:t>
            </a:r>
            <a:r>
              <a:rPr lang="en-US" sz="2000" dirty="0" smtClean="0"/>
              <a:t>         </a:t>
            </a:r>
            <a:r>
              <a:rPr lang="en-US" sz="2000" dirty="0"/>
              <a:t>is reﬂexive, we </a:t>
            </a:r>
            <a:r>
              <a:rPr lang="en-US" sz="2000" dirty="0" smtClean="0"/>
              <a:t>don’t bother </a:t>
            </a:r>
            <a:r>
              <a:rPr lang="en-US" sz="2000" dirty="0"/>
              <a:t>to specify the additional clauses:</a:t>
            </a:r>
          </a:p>
          <a:p>
            <a:pPr marL="114300" indent="0">
              <a:buNone/>
            </a:pP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836315"/>
              </p:ext>
            </p:extLst>
          </p:nvPr>
        </p:nvGraphicFramePr>
        <p:xfrm>
          <a:off x="5490325" y="1636738"/>
          <a:ext cx="813983" cy="34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3" imgW="419100" imgH="177800" progId="Equation.3">
                  <p:embed/>
                </p:oleObj>
              </mc:Choice>
              <mc:Fallback>
                <p:oleObj name="Equation" r:id="rId3" imgW="419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90325" y="1636738"/>
                        <a:ext cx="813983" cy="345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943183"/>
              </p:ext>
            </p:extLst>
          </p:nvPr>
        </p:nvGraphicFramePr>
        <p:xfrm>
          <a:off x="2269139" y="3759812"/>
          <a:ext cx="2019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5" imgW="1041400" imgH="215900" progId="Equation.3">
                  <p:embed/>
                </p:oleObj>
              </mc:Choice>
              <mc:Fallback>
                <p:oleObj name="Equation" r:id="rId5" imgW="1041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9139" y="3759812"/>
                        <a:ext cx="20193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985556"/>
              </p:ext>
            </p:extLst>
          </p:nvPr>
        </p:nvGraphicFramePr>
        <p:xfrm>
          <a:off x="1304718" y="5123822"/>
          <a:ext cx="3952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7" imgW="203200" imgH="152400" progId="Equation.3">
                  <p:embed/>
                </p:oleObj>
              </mc:Choice>
              <mc:Fallback>
                <p:oleObj name="Equation" r:id="rId7" imgW="2032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04718" y="5123822"/>
                        <a:ext cx="395287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521592"/>
              </p:ext>
            </p:extLst>
          </p:nvPr>
        </p:nvGraphicFramePr>
        <p:xfrm>
          <a:off x="2269139" y="6012334"/>
          <a:ext cx="30035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9" imgW="1549400" imgH="215900" progId="Equation.3">
                  <p:embed/>
                </p:oleObj>
              </mc:Choice>
              <mc:Fallback>
                <p:oleObj name="Equation" r:id="rId9" imgW="15494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69139" y="6012334"/>
                        <a:ext cx="300355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/>
          <p:nvPr/>
        </p:nvSpPr>
        <p:spPr>
          <a:xfrm>
            <a:off x="5763706" y="3498934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9" name="Oval 8"/>
          <p:cNvSpPr/>
          <p:nvPr/>
        </p:nvSpPr>
        <p:spPr>
          <a:xfrm>
            <a:off x="6520008" y="4031767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798205" y="4599870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3</a:t>
            </a:r>
          </a:p>
        </p:txBody>
      </p:sp>
      <p:cxnSp>
        <p:nvCxnSpPr>
          <p:cNvPr id="12" name="Straight Arrow Connector 11"/>
          <p:cNvCxnSpPr>
            <a:endCxn id="9" idx="2"/>
          </p:cNvCxnSpPr>
          <p:nvPr/>
        </p:nvCxnSpPr>
        <p:spPr>
          <a:xfrm>
            <a:off x="6234394" y="4031767"/>
            <a:ext cx="285614" cy="2664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3"/>
            <a:endCxn id="10" idx="7"/>
          </p:cNvCxnSpPr>
          <p:nvPr/>
        </p:nvCxnSpPr>
        <p:spPr>
          <a:xfrm flipH="1">
            <a:off x="6259638" y="4486568"/>
            <a:ext cx="339539" cy="191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MLS to Non-Interference</a:t>
            </a:r>
            <a:endParaRPr lang="en-US"/>
          </a:p>
        </p:txBody>
      </p:sp>
      <p:sp>
        <p:nvSpPr>
          <p:cNvPr id="13" name="Shape_22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hape_226"/>
          <p:cNvSpPr/>
          <p:nvPr/>
        </p:nvSpPr>
        <p:spPr>
          <a:xfrm>
            <a:off x="6604000" y="6794500"/>
            <a:ext cx="725714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hape_22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17" name="Shape_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_10"/>
          <p:cNvSpPr/>
          <p:nvPr/>
        </p:nvSpPr>
        <p:spPr>
          <a:xfrm>
            <a:off x="6604000" y="6794500"/>
            <a:ext cx="677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hape_1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  <p:sp>
        <p:nvSpPr>
          <p:cNvPr id="20" name="Shape_5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hape_55"/>
          <p:cNvSpPr/>
          <p:nvPr/>
        </p:nvSpPr>
        <p:spPr>
          <a:xfrm>
            <a:off x="6604000" y="6794500"/>
            <a:ext cx="677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hape_5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MLS to Non-</a:t>
            </a:r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/>
              <a:t>It is possible to take </a:t>
            </a:r>
            <a:r>
              <a:rPr lang="en-US" i="1" dirty="0" smtClean="0">
                <a:solidFill>
                  <a:srgbClr val="FF0000"/>
                </a:solidFill>
              </a:rPr>
              <a:t>any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MLS policy </a:t>
            </a:r>
            <a:r>
              <a:rPr lang="en-US" dirty="0" smtClean="0"/>
              <a:t>and turn </a:t>
            </a:r>
            <a:r>
              <a:rPr lang="en-US" dirty="0"/>
              <a:t>it into a Non-Interference policy.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 BLP system with subjects:</a:t>
            </a:r>
          </a:p>
          <a:p>
            <a:r>
              <a:rPr lang="en-US" dirty="0" smtClean="0"/>
              <a:t>A </a:t>
            </a:r>
            <a:r>
              <a:rPr lang="en-US" dirty="0"/>
              <a:t>at (Secret: {Crypto, Nuclear}),</a:t>
            </a:r>
          </a:p>
          <a:p>
            <a:r>
              <a:rPr lang="en-US" dirty="0" smtClean="0"/>
              <a:t>B </a:t>
            </a:r>
            <a:r>
              <a:rPr lang="en-US" dirty="0"/>
              <a:t>at (Secret: {Crypto}), and</a:t>
            </a:r>
          </a:p>
          <a:p>
            <a:r>
              <a:rPr lang="en-US" dirty="0" smtClean="0"/>
              <a:t>C </a:t>
            </a:r>
            <a:r>
              <a:rPr lang="en-US" dirty="0"/>
              <a:t>at (Unclassiﬁed: { }).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yields the NI policy on the right.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In general</a:t>
            </a:r>
            <a:r>
              <a:rPr lang="en-US" dirty="0" smtClean="0"/>
              <a:t>,          </a:t>
            </a:r>
            <a:r>
              <a:rPr lang="en-US" dirty="0"/>
              <a:t> </a:t>
            </a:r>
            <a:r>
              <a:rPr lang="en-US" dirty="0" smtClean="0"/>
              <a:t>     if </a:t>
            </a:r>
            <a:r>
              <a:rPr lang="en-US" dirty="0"/>
              <a:t>the level of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j</a:t>
            </a:r>
            <a:r>
              <a:rPr lang="en-US" dirty="0" smtClean="0"/>
              <a:t> dominates </a:t>
            </a:r>
            <a:r>
              <a:rPr lang="en-US" dirty="0"/>
              <a:t>the level of </a:t>
            </a:r>
            <a:r>
              <a:rPr lang="en-US" dirty="0" smtClean="0"/>
              <a:t>S</a:t>
            </a:r>
            <a:r>
              <a:rPr lang="en-US" baseline="-25000" dirty="0" smtClean="0"/>
              <a:t>i</a:t>
            </a:r>
            <a:r>
              <a:rPr lang="en-US" dirty="0" smtClean="0"/>
              <a:t>. </a:t>
            </a:r>
            <a:r>
              <a:rPr lang="en-US" dirty="0"/>
              <a:t>Think about why that’s so.</a:t>
            </a:r>
          </a:p>
        </p:txBody>
      </p:sp>
      <p:sp>
        <p:nvSpPr>
          <p:cNvPr id="4" name="Oval 3"/>
          <p:cNvSpPr/>
          <p:nvPr/>
        </p:nvSpPr>
        <p:spPr>
          <a:xfrm>
            <a:off x="5896919" y="2229016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6653221" y="2761849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6" name="Oval 5"/>
          <p:cNvSpPr/>
          <p:nvPr/>
        </p:nvSpPr>
        <p:spPr>
          <a:xfrm>
            <a:off x="5931418" y="3329952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baseline="-25000" dirty="0"/>
          </a:p>
        </p:txBody>
      </p:sp>
      <p:cxnSp>
        <p:nvCxnSpPr>
          <p:cNvPr id="8" name="Straight Arrow Connector 7"/>
          <p:cNvCxnSpPr>
            <a:stCxn id="5" idx="1"/>
            <a:endCxn id="4" idx="6"/>
          </p:cNvCxnSpPr>
          <p:nvPr/>
        </p:nvCxnSpPr>
        <p:spPr>
          <a:xfrm flipH="1" flipV="1">
            <a:off x="6437521" y="2495433"/>
            <a:ext cx="294869" cy="3444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  <a:endCxn id="4" idx="4"/>
          </p:cNvCxnSpPr>
          <p:nvPr/>
        </p:nvCxnSpPr>
        <p:spPr>
          <a:xfrm flipH="1" flipV="1">
            <a:off x="6167220" y="2761849"/>
            <a:ext cx="34499" cy="5681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" idx="3"/>
          </p:cNvCxnSpPr>
          <p:nvPr/>
        </p:nvCxnSpPr>
        <p:spPr>
          <a:xfrm flipV="1">
            <a:off x="6472021" y="3216650"/>
            <a:ext cx="260369" cy="2657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5120101"/>
              </p:ext>
            </p:extLst>
          </p:nvPr>
        </p:nvGraphicFramePr>
        <p:xfrm>
          <a:off x="1861967" y="5594679"/>
          <a:ext cx="9858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" imgW="508000" imgH="228600" progId="Equation.3">
                  <p:embed/>
                </p:oleObj>
              </mc:Choice>
              <mc:Fallback>
                <p:oleObj name="Equation" r:id="rId4" imgW="508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61967" y="5594679"/>
                        <a:ext cx="985838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Non-Interference Example</a:t>
            </a:r>
            <a:endParaRPr lang="en-US"/>
          </a:p>
        </p:txBody>
      </p:sp>
      <p:sp>
        <p:nvSpPr>
          <p:cNvPr id="9" name="Shape_22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29"/>
          <p:cNvSpPr/>
          <p:nvPr/>
        </p:nvSpPr>
        <p:spPr>
          <a:xfrm>
            <a:off x="6604000" y="6794500"/>
            <a:ext cx="90714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3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13" name="Shape_12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13"/>
          <p:cNvSpPr/>
          <p:nvPr/>
        </p:nvSpPr>
        <p:spPr>
          <a:xfrm>
            <a:off x="6604000" y="6794500"/>
            <a:ext cx="846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hape_14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16" name="Shape_5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_58"/>
          <p:cNvSpPr/>
          <p:nvPr/>
        </p:nvSpPr>
        <p:spPr>
          <a:xfrm>
            <a:off x="6604000" y="6794500"/>
            <a:ext cx="846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hape_5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3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Non-Interference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 BLP system with subjects:</a:t>
            </a:r>
          </a:p>
          <a:p>
            <a:r>
              <a:rPr lang="en-US" dirty="0"/>
              <a:t>A at (Secret: </a:t>
            </a:r>
            <a:r>
              <a:rPr lang="en-US" dirty="0" smtClean="0"/>
              <a:t>{}</a:t>
            </a:r>
            <a:r>
              <a:rPr lang="en-US" dirty="0"/>
              <a:t>),</a:t>
            </a:r>
          </a:p>
          <a:p>
            <a:r>
              <a:rPr lang="en-US" dirty="0"/>
              <a:t>B at </a:t>
            </a:r>
            <a:r>
              <a:rPr lang="en-US" dirty="0" smtClean="0"/>
              <a:t>(Top Secret</a:t>
            </a:r>
            <a:r>
              <a:rPr lang="en-US" dirty="0"/>
              <a:t>: </a:t>
            </a:r>
            <a:r>
              <a:rPr lang="en-US" dirty="0" smtClean="0"/>
              <a:t>{Payroll, Records}</a:t>
            </a:r>
            <a:r>
              <a:rPr lang="en-US" dirty="0"/>
              <a:t>)</a:t>
            </a:r>
            <a:r>
              <a:rPr lang="en-US" dirty="0" smtClean="0"/>
              <a:t>,</a:t>
            </a:r>
            <a:endParaRPr lang="en-US" dirty="0"/>
          </a:p>
          <a:p>
            <a:r>
              <a:rPr lang="en-US" dirty="0"/>
              <a:t>C at </a:t>
            </a:r>
            <a:r>
              <a:rPr lang="en-US" dirty="0" smtClean="0"/>
              <a:t>(Secret: {Records})</a:t>
            </a:r>
            <a:endParaRPr lang="en-US" dirty="0"/>
          </a:p>
          <a:p>
            <a:r>
              <a:rPr lang="en-US" dirty="0" smtClean="0"/>
              <a:t>D </a:t>
            </a:r>
            <a:r>
              <a:rPr lang="en-US" dirty="0"/>
              <a:t>at (Secret: </a:t>
            </a:r>
            <a:r>
              <a:rPr lang="en-US" dirty="0" smtClean="0"/>
              <a:t>{Payroll, Records</a:t>
            </a:r>
            <a:r>
              <a:rPr lang="en-US" dirty="0"/>
              <a:t>}</a:t>
            </a:r>
            <a:r>
              <a:rPr lang="en-US" dirty="0" smtClean="0"/>
              <a:t>)</a:t>
            </a:r>
          </a:p>
          <a:p>
            <a:r>
              <a:rPr lang="en-US" dirty="0" smtClean="0"/>
              <a:t>E </a:t>
            </a:r>
            <a:r>
              <a:rPr lang="en-US" dirty="0"/>
              <a:t>at </a:t>
            </a:r>
            <a:r>
              <a:rPr lang="en-US" dirty="0" smtClean="0"/>
              <a:t>(Classified: </a:t>
            </a:r>
            <a:r>
              <a:rPr lang="en-US" dirty="0"/>
              <a:t>{Payroll, </a:t>
            </a:r>
            <a:r>
              <a:rPr lang="en-US" dirty="0" smtClean="0"/>
              <a:t>Records, Personnel}</a:t>
            </a:r>
            <a:r>
              <a:rPr lang="en-US" dirty="0"/>
              <a:t>)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Draw the NI relationship graph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MLS and Non-Interference</a:t>
            </a:r>
            <a:endParaRPr lang="en-US" dirty="0"/>
          </a:p>
        </p:txBody>
      </p:sp>
      <p:sp>
        <p:nvSpPr>
          <p:cNvPr id="5" name="Shape_15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16"/>
          <p:cNvSpPr/>
          <p:nvPr/>
        </p:nvSpPr>
        <p:spPr>
          <a:xfrm>
            <a:off x="6604000" y="6794500"/>
            <a:ext cx="1016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17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8" name="Shape_60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61"/>
          <p:cNvSpPr/>
          <p:nvPr/>
        </p:nvSpPr>
        <p:spPr>
          <a:xfrm>
            <a:off x="6604000" y="6794500"/>
            <a:ext cx="1016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62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85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MLS and Non-</a:t>
            </a:r>
            <a:r>
              <a:rPr lang="en-US" dirty="0" smtClean="0"/>
              <a:t>Interference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6066723" cy="4800600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It is </a:t>
            </a:r>
            <a:r>
              <a:rPr lang="en-US" b="1" dirty="0"/>
              <a:t>not</a:t>
            </a:r>
            <a:r>
              <a:rPr lang="en-US" dirty="0"/>
              <a:t> true that any Non-</a:t>
            </a:r>
            <a:r>
              <a:rPr lang="en-US" dirty="0" smtClean="0"/>
              <a:t>interference policy </a:t>
            </a:r>
            <a:r>
              <a:rPr lang="en-US" dirty="0"/>
              <a:t>can be reformulated into an MLS policy.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For example, the NI policy on the right is </a:t>
            </a:r>
            <a:r>
              <a:rPr lang="en-US" dirty="0" smtClean="0"/>
              <a:t>not transitive</a:t>
            </a:r>
            <a:r>
              <a:rPr lang="en-US" dirty="0"/>
              <a:t>, since there is no arrow from S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to S</a:t>
            </a:r>
            <a:r>
              <a:rPr lang="en-US" baseline="-25000" dirty="0" smtClean="0"/>
              <a:t>3</a:t>
            </a:r>
            <a:r>
              <a:rPr lang="en-US" dirty="0"/>
              <a:t>. All MLS policies are transitive by deﬁnition.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i="1" dirty="0">
                <a:solidFill>
                  <a:srgbClr val="FF0000"/>
                </a:solidFill>
              </a:rPr>
              <a:t>Would anyone ever want a non-transitive policy?</a:t>
            </a:r>
          </a:p>
        </p:txBody>
      </p:sp>
      <p:sp>
        <p:nvSpPr>
          <p:cNvPr id="4" name="Oval 3"/>
          <p:cNvSpPr/>
          <p:nvPr/>
        </p:nvSpPr>
        <p:spPr>
          <a:xfrm>
            <a:off x="6599177" y="2202374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5" name="Oval 4"/>
          <p:cNvSpPr/>
          <p:nvPr/>
        </p:nvSpPr>
        <p:spPr>
          <a:xfrm>
            <a:off x="7355479" y="2735207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2</a:t>
            </a:r>
          </a:p>
        </p:txBody>
      </p:sp>
      <p:sp>
        <p:nvSpPr>
          <p:cNvPr id="6" name="Oval 5"/>
          <p:cNvSpPr/>
          <p:nvPr/>
        </p:nvSpPr>
        <p:spPr>
          <a:xfrm>
            <a:off x="6633676" y="3303310"/>
            <a:ext cx="540602" cy="53283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r>
              <a:rPr lang="en-US" baseline="-25000" dirty="0"/>
              <a:t>3</a:t>
            </a:r>
          </a:p>
        </p:txBody>
      </p:sp>
      <p:cxnSp>
        <p:nvCxnSpPr>
          <p:cNvPr id="7" name="Straight Arrow Connector 6"/>
          <p:cNvCxnSpPr>
            <a:endCxn id="5" idx="2"/>
          </p:cNvCxnSpPr>
          <p:nvPr/>
        </p:nvCxnSpPr>
        <p:spPr>
          <a:xfrm>
            <a:off x="7069865" y="2735207"/>
            <a:ext cx="285614" cy="266417"/>
          </a:xfrm>
          <a:prstGeom prst="straightConnector1">
            <a:avLst/>
          </a:prstGeom>
          <a:ln>
            <a:solidFill>
              <a:srgbClr val="2F2B2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3"/>
            <a:endCxn id="6" idx="7"/>
          </p:cNvCxnSpPr>
          <p:nvPr/>
        </p:nvCxnSpPr>
        <p:spPr>
          <a:xfrm flipH="1">
            <a:off x="7095109" y="3190008"/>
            <a:ext cx="339539" cy="191334"/>
          </a:xfrm>
          <a:prstGeom prst="straightConnector1">
            <a:avLst/>
          </a:prstGeom>
          <a:ln>
            <a:solidFill>
              <a:srgbClr val="2F2B2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Non-Transitive Policies</a:t>
            </a:r>
            <a:endParaRPr lang="en-US"/>
          </a:p>
        </p:txBody>
      </p:sp>
      <p:sp>
        <p:nvSpPr>
          <p:cNvPr id="10" name="Shape_23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hape_232"/>
          <p:cNvSpPr/>
          <p:nvPr/>
        </p:nvSpPr>
        <p:spPr>
          <a:xfrm>
            <a:off x="6604001" y="6794500"/>
            <a:ext cx="1088571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3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6</a:t>
            </a:r>
            <a:endParaRPr lang="en-US"/>
          </a:p>
        </p:txBody>
      </p:sp>
      <p:sp>
        <p:nvSpPr>
          <p:cNvPr id="13" name="Shape_18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hape_19"/>
          <p:cNvSpPr/>
          <p:nvPr/>
        </p:nvSpPr>
        <p:spPr>
          <a:xfrm>
            <a:off x="6604000" y="6794500"/>
            <a:ext cx="1185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hape_20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  <p:sp>
        <p:nvSpPr>
          <p:cNvPr id="16" name="Shape_63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hape_64"/>
          <p:cNvSpPr/>
          <p:nvPr/>
        </p:nvSpPr>
        <p:spPr>
          <a:xfrm>
            <a:off x="6604000" y="6794500"/>
            <a:ext cx="1185333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hape_65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Non-Transitive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4240" y="1600200"/>
            <a:ext cx="414296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Consider, a ﬁrewall system that </a:t>
            </a:r>
            <a:r>
              <a:rPr lang="en-US" dirty="0" smtClean="0"/>
              <a:t>mediates all </a:t>
            </a:r>
            <a:r>
              <a:rPr lang="en-US" dirty="0"/>
              <a:t>traﬃc from the Internet into your LAN.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The appropriate policy is:</a:t>
            </a:r>
          </a:p>
          <a:p>
            <a:pPr marL="114300" indent="0">
              <a:buNone/>
            </a:pPr>
            <a:r>
              <a:rPr lang="en-US" dirty="0" smtClean="0"/>
              <a:t>INTERNET       Firewall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Firewall      LAN</a:t>
            </a: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We explicitly don’t want a </a:t>
            </a:r>
            <a:r>
              <a:rPr lang="en-US" dirty="0" smtClean="0"/>
              <a:t>channel from </a:t>
            </a:r>
            <a:r>
              <a:rPr lang="en-US" dirty="0"/>
              <a:t>the Internet directly into the LAN. </a:t>
            </a:r>
            <a:r>
              <a:rPr lang="en-US" dirty="0" smtClean="0"/>
              <a:t>But there’s </a:t>
            </a:r>
            <a:r>
              <a:rPr lang="en-US" dirty="0"/>
              <a:t>no way in MLS to specify this policy.</a:t>
            </a:r>
          </a:p>
        </p:txBody>
      </p:sp>
      <p:pic>
        <p:nvPicPr>
          <p:cNvPr id="4" name="Picture 3" descr="Screen Shot 2013-07-22 at 3.12.3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88" y="1417638"/>
            <a:ext cx="3022600" cy="3987800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948622"/>
              </p:ext>
            </p:extLst>
          </p:nvPr>
        </p:nvGraphicFramePr>
        <p:xfrm>
          <a:off x="5327767" y="3392116"/>
          <a:ext cx="3952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4" imgW="203200" imgH="152400" progId="Equation.3">
                  <p:embed/>
                </p:oleObj>
              </mc:Choice>
              <mc:Fallback>
                <p:oleObj name="Equation" r:id="rId4" imgW="2032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27767" y="3392116"/>
                        <a:ext cx="395287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832005"/>
              </p:ext>
            </p:extLst>
          </p:nvPr>
        </p:nvGraphicFramePr>
        <p:xfrm>
          <a:off x="5052459" y="3713781"/>
          <a:ext cx="395287" cy="29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6" imgW="203200" imgH="152400" progId="Equation.3">
                  <p:embed/>
                </p:oleObj>
              </mc:Choice>
              <mc:Fallback>
                <p:oleObj name="Equation" r:id="rId6" imgW="203200" imgH="15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52459" y="3713781"/>
                        <a:ext cx="395287" cy="295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Lessons</a:t>
            </a:r>
            <a:endParaRPr lang="en-US"/>
          </a:p>
        </p:txBody>
      </p:sp>
      <p:sp>
        <p:nvSpPr>
          <p:cNvPr id="8" name="Shape_23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235"/>
          <p:cNvSpPr/>
          <p:nvPr/>
        </p:nvSpPr>
        <p:spPr>
          <a:xfrm>
            <a:off x="6604000" y="6794500"/>
            <a:ext cx="1270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3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7</a:t>
            </a:r>
            <a:endParaRPr lang="en-US"/>
          </a:p>
        </p:txBody>
      </p:sp>
      <p:sp>
        <p:nvSpPr>
          <p:cNvPr id="11" name="Shape_21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22"/>
          <p:cNvSpPr/>
          <p:nvPr/>
        </p:nvSpPr>
        <p:spPr>
          <a:xfrm>
            <a:off x="6604000" y="6794500"/>
            <a:ext cx="1354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23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  <p:sp>
        <p:nvSpPr>
          <p:cNvPr id="14" name="Shape_66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hape_67"/>
          <p:cNvSpPr/>
          <p:nvPr/>
        </p:nvSpPr>
        <p:spPr>
          <a:xfrm>
            <a:off x="6604000" y="6794500"/>
            <a:ext cx="1354667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hape_68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39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Non-interference is </a:t>
            </a:r>
            <a:r>
              <a:rPr lang="en-US" dirty="0">
                <a:solidFill>
                  <a:srgbClr val="FF0000"/>
                </a:solidFill>
              </a:rPr>
              <a:t>an </a:t>
            </a:r>
            <a:r>
              <a:rPr lang="en-US" i="1" dirty="0">
                <a:solidFill>
                  <a:srgbClr val="FF0000"/>
                </a:solidFill>
              </a:rPr>
              <a:t>information ﬂow policy</a:t>
            </a:r>
            <a:r>
              <a:rPr lang="en-US" dirty="0"/>
              <a:t>, meaning that </a:t>
            </a:r>
            <a:r>
              <a:rPr lang="en-US" dirty="0" smtClean="0"/>
              <a:t>it speciﬁes </a:t>
            </a:r>
            <a:r>
              <a:rPr lang="en-US" dirty="0"/>
              <a:t>the security of the system by stating which ﬂows </a:t>
            </a:r>
            <a:r>
              <a:rPr lang="en-US" dirty="0" smtClean="0"/>
              <a:t>are allowed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policy is speciﬁed by a reﬂexive relation over the </a:t>
            </a:r>
            <a:r>
              <a:rPr lang="en-US" dirty="0" smtClean="0"/>
              <a:t>subjects of </a:t>
            </a:r>
            <a:r>
              <a:rPr lang="en-US" dirty="0"/>
              <a:t>the system stating which can “interfere” with which others.</a:t>
            </a:r>
          </a:p>
          <a:p>
            <a:endParaRPr lang="en-US" dirty="0"/>
          </a:p>
          <a:p>
            <a:r>
              <a:rPr lang="en-US" dirty="0"/>
              <a:t>NI is very general. Any MLS policy can be rewritten as an </a:t>
            </a:r>
            <a:r>
              <a:rPr lang="en-US" dirty="0" smtClean="0"/>
              <a:t>NI policy</a:t>
            </a:r>
            <a:r>
              <a:rPr lang="en-US" dirty="0"/>
              <a:t>, but not vice versa.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Coming up: Non-Interference Policies</a:t>
            </a:r>
            <a:endParaRPr lang="en-US"/>
          </a:p>
        </p:txBody>
      </p:sp>
      <p:sp>
        <p:nvSpPr>
          <p:cNvPr id="5" name="Shape_237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hape_238"/>
          <p:cNvSpPr/>
          <p:nvPr/>
        </p:nvSpPr>
        <p:spPr>
          <a:xfrm>
            <a:off x="6604000" y="6794500"/>
            <a:ext cx="1451429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hape_239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8</a:t>
            </a:r>
            <a:endParaRPr lang="en-US"/>
          </a:p>
        </p:txBody>
      </p:sp>
      <p:sp>
        <p:nvSpPr>
          <p:cNvPr id="8" name="Shape_24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hape_25"/>
          <p:cNvSpPr/>
          <p:nvPr/>
        </p:nvSpPr>
        <p:spPr>
          <a:xfrm>
            <a:off x="6604000" y="6794500"/>
            <a:ext cx="1524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hape_26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  <p:sp>
        <p:nvSpPr>
          <p:cNvPr id="11" name="Shape_69"/>
          <p:cNvSpPr/>
          <p:nvPr/>
        </p:nvSpPr>
        <p:spPr>
          <a:xfrm>
            <a:off x="6604000" y="6794500"/>
            <a:ext cx="2540000" cy="635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hape_70"/>
          <p:cNvSpPr/>
          <p:nvPr/>
        </p:nvSpPr>
        <p:spPr>
          <a:xfrm>
            <a:off x="6604000" y="6794500"/>
            <a:ext cx="1524000" cy="63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hape_71"/>
          <p:cNvSpPr/>
          <p:nvPr/>
        </p:nvSpPr>
        <p:spPr>
          <a:xfrm>
            <a:off x="8470900" y="5486400"/>
            <a:ext cx="673100" cy="6731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1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909</TotalTime>
  <Words>1253</Words>
  <Application>Microsoft Macintosh PowerPoint</Application>
  <PresentationFormat>On-screen Show (4:3)</PresentationFormat>
  <Paragraphs>194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Adjacency</vt:lpstr>
      <vt:lpstr>Equation</vt:lpstr>
      <vt:lpstr>Non-Interference</vt:lpstr>
      <vt:lpstr>Communication</vt:lpstr>
      <vt:lpstr>Non-Interference</vt:lpstr>
      <vt:lpstr>Specifying Non-Interference</vt:lpstr>
      <vt:lpstr>MLS to Non-Interference</vt:lpstr>
      <vt:lpstr>Non-Interference Example</vt:lpstr>
      <vt:lpstr>MLS and Non-Interference</vt:lpstr>
      <vt:lpstr>Non-Transitive Policies</vt:lpstr>
      <vt:lpstr>Lessons</vt:lpstr>
      <vt:lpstr>Non-Interference Policies</vt:lpstr>
      <vt:lpstr>Verifying NI</vt:lpstr>
      <vt:lpstr>Verifying NI</vt:lpstr>
      <vt:lpstr>Verifying NI in Systems</vt:lpstr>
      <vt:lpstr>Verifying NI in Programs</vt:lpstr>
      <vt:lpstr>Lessons</vt:lpstr>
    </vt:vector>
  </TitlesOfParts>
  <Company>George Mason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Dan Fleck</dc:creator>
  <cp:lastModifiedBy>Dan Fleck</cp:lastModifiedBy>
  <cp:revision>150</cp:revision>
  <dcterms:created xsi:type="dcterms:W3CDTF">2013-07-03T16:36:50Z</dcterms:created>
  <dcterms:modified xsi:type="dcterms:W3CDTF">2013-09-16T17:36:26Z</dcterms:modified>
</cp:coreProperties>
</file>