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306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5" r:id="rId34"/>
    <p:sldId id="296" r:id="rId35"/>
    <p:sldId id="297" r:id="rId36"/>
    <p:sldId id="298" r:id="rId37"/>
    <p:sldId id="299" r:id="rId38"/>
    <p:sldId id="300" r:id="rId39"/>
    <p:sldId id="302" r:id="rId40"/>
    <p:sldId id="303" r:id="rId41"/>
    <p:sldId id="261" r:id="rId42"/>
    <p:sldId id="271" r:id="rId43"/>
    <p:sldId id="272" r:id="rId44"/>
    <p:sldId id="304" r:id="rId45"/>
    <p:sldId id="305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10/7/13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240"/>
            <a:ext cx="5428812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F2B2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AFC048E-3ACE-C14C-AEEF-877DDE3CF6DA}" type="datetimeFigureOut">
              <a:rPr lang="en-US" smtClean="0"/>
              <a:t>10/7/13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Ciphers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 Fleck</a:t>
            </a:r>
          </a:p>
          <a:p>
            <a:r>
              <a:rPr lang="en-US" dirty="0" smtClean="0"/>
              <a:t>CS 469: Security Engineering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43243" y="6581001"/>
            <a:ext cx="4712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These slides are modified with permission from Bill Young (</a:t>
            </a:r>
            <a:r>
              <a:rPr lang="en-US" sz="1200" dirty="0" err="1" smtClean="0"/>
              <a:t>Univ</a:t>
            </a:r>
            <a:r>
              <a:rPr lang="en-US" sz="1200" dirty="0" smtClean="0"/>
              <a:t> of Texas)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What is Good Encryption?</a:t>
            </a:r>
            <a:endParaRPr lang="en-US"/>
          </a:p>
        </p:txBody>
      </p:sp>
      <p:sp>
        <p:nvSpPr>
          <p:cNvPr id="6" name="Shape_22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29"/>
          <p:cNvSpPr/>
          <p:nvPr/>
        </p:nvSpPr>
        <p:spPr>
          <a:xfrm>
            <a:off x="6604000" y="6794500"/>
            <a:ext cx="5644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23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  <p:sp>
        <p:nvSpPr>
          <p:cNvPr id="9" name="Shape_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1"/>
          <p:cNvSpPr/>
          <p:nvPr/>
        </p:nvSpPr>
        <p:spPr>
          <a:xfrm>
            <a:off x="6604001" y="6794500"/>
            <a:ext cx="5521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hape_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  <p:sp>
        <p:nvSpPr>
          <p:cNvPr id="12" name="Shape_13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139"/>
          <p:cNvSpPr/>
          <p:nvPr/>
        </p:nvSpPr>
        <p:spPr>
          <a:xfrm>
            <a:off x="6604001" y="6794500"/>
            <a:ext cx="5521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_14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11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Caesar </a:t>
            </a:r>
            <a:r>
              <a:rPr lang="en-US" dirty="0" smtClean="0"/>
              <a:t>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The Caesar Cipher is a </a:t>
            </a:r>
            <a:r>
              <a:rPr lang="en-US" dirty="0" err="1"/>
              <a:t>monoalphabetic</a:t>
            </a:r>
            <a:r>
              <a:rPr lang="en-US" dirty="0"/>
              <a:t> cipher in which each </a:t>
            </a:r>
            <a:r>
              <a:rPr lang="en-US" dirty="0" smtClean="0"/>
              <a:t>letter is </a:t>
            </a:r>
            <a:r>
              <a:rPr lang="en-US" dirty="0"/>
              <a:t>replaced in the encryption by another letter a ﬁxed “distance</a:t>
            </a:r>
            <a:r>
              <a:rPr lang="en-US" dirty="0" smtClean="0"/>
              <a:t>” away </a:t>
            </a:r>
            <a:r>
              <a:rPr lang="en-US" dirty="0"/>
              <a:t>in the alphabet.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For example, A is replaced by C, B by D, ..., Y by A, Z by B, etc</a:t>
            </a:r>
            <a:r>
              <a:rPr lang="en-US" dirty="0" smtClean="0"/>
              <a:t>. </a:t>
            </a:r>
            <a:r>
              <a:rPr lang="en-US" i="1" dirty="0" smtClean="0">
                <a:solidFill>
                  <a:srgbClr val="FF0000"/>
                </a:solidFill>
              </a:rPr>
              <a:t>What </a:t>
            </a:r>
            <a:r>
              <a:rPr lang="en-US" i="1" dirty="0">
                <a:solidFill>
                  <a:srgbClr val="FF0000"/>
                </a:solidFill>
              </a:rPr>
              <a:t>is the key?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i="1" dirty="0">
                <a:solidFill>
                  <a:srgbClr val="FF0000"/>
                </a:solidFill>
              </a:rPr>
              <a:t>What is the size of the </a:t>
            </a:r>
            <a:r>
              <a:rPr lang="en-US" i="1" dirty="0" err="1">
                <a:solidFill>
                  <a:srgbClr val="FF0000"/>
                </a:solidFill>
              </a:rPr>
              <a:t>keyspace</a:t>
            </a:r>
            <a:r>
              <a:rPr lang="en-US" i="1" dirty="0">
                <a:solidFill>
                  <a:srgbClr val="FF0000"/>
                </a:solidFill>
              </a:rPr>
              <a:t>?</a:t>
            </a:r>
            <a:r>
              <a:rPr lang="en-US" i="1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Vigenère Cipher</a:t>
            </a:r>
            <a:endParaRPr lang="en-US"/>
          </a:p>
        </p:txBody>
      </p:sp>
      <p:sp>
        <p:nvSpPr>
          <p:cNvPr id="5" name="Shape_25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53"/>
          <p:cNvSpPr/>
          <p:nvPr/>
        </p:nvSpPr>
        <p:spPr>
          <a:xfrm>
            <a:off x="6604000" y="6794500"/>
            <a:ext cx="508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5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9</a:t>
            </a:r>
            <a:endParaRPr lang="en-US"/>
          </a:p>
        </p:txBody>
      </p:sp>
      <p:sp>
        <p:nvSpPr>
          <p:cNvPr id="8" name="Shape_2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28"/>
          <p:cNvSpPr/>
          <p:nvPr/>
        </p:nvSpPr>
        <p:spPr>
          <a:xfrm>
            <a:off x="6604000" y="6794500"/>
            <a:ext cx="55217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2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10</a:t>
            </a:r>
            <a:endParaRPr lang="en-US"/>
          </a:p>
        </p:txBody>
      </p:sp>
      <p:sp>
        <p:nvSpPr>
          <p:cNvPr id="11" name="Shape_16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166"/>
          <p:cNvSpPr/>
          <p:nvPr/>
        </p:nvSpPr>
        <p:spPr>
          <a:xfrm>
            <a:off x="6604000" y="6794500"/>
            <a:ext cx="55217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16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63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5420" y="0"/>
            <a:ext cx="1778580" cy="2298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Vigenère</a:t>
            </a:r>
            <a:r>
              <a:rPr lang="en-US" dirty="0" smtClean="0"/>
              <a:t>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/>
              <a:t>The </a:t>
            </a:r>
            <a:r>
              <a:rPr lang="en-US" dirty="0" err="1" smtClean="0"/>
              <a:t>Vigen</a:t>
            </a:r>
            <a:r>
              <a:rPr lang="en-US" dirty="0" err="1"/>
              <a:t>è</a:t>
            </a:r>
            <a:r>
              <a:rPr lang="en-US" dirty="0" err="1" smtClean="0"/>
              <a:t>re</a:t>
            </a:r>
            <a:r>
              <a:rPr lang="en-US" dirty="0" smtClean="0"/>
              <a:t> </a:t>
            </a:r>
            <a:r>
              <a:rPr lang="en-US" dirty="0"/>
              <a:t>Cipher is an example of a polyalphabetic cipher</a:t>
            </a:r>
            <a:r>
              <a:rPr lang="en-US" dirty="0" smtClean="0"/>
              <a:t>, sometimes </a:t>
            </a:r>
            <a:r>
              <a:rPr lang="en-US" dirty="0"/>
              <a:t>called a running key cipher because the key is </a:t>
            </a:r>
            <a:r>
              <a:rPr lang="en-US" dirty="0" smtClean="0"/>
              <a:t>another text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Start with a key string: “monitors to go to the bathroom” and </a:t>
            </a:r>
            <a:r>
              <a:rPr lang="en-US" dirty="0" smtClean="0"/>
              <a:t>a plaintext </a:t>
            </a:r>
            <a:r>
              <a:rPr lang="en-US" dirty="0"/>
              <a:t>to encrypt: “four score and seven years ago.” Align </a:t>
            </a:r>
            <a:r>
              <a:rPr lang="en-US" dirty="0" smtClean="0"/>
              <a:t>the two </a:t>
            </a:r>
            <a:r>
              <a:rPr lang="en-US" dirty="0"/>
              <a:t>texts, possibly removing spaces: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plaintext: </a:t>
            </a:r>
            <a:r>
              <a:rPr lang="en-US" dirty="0" smtClean="0"/>
              <a:t>	</a:t>
            </a:r>
            <a:r>
              <a:rPr lang="en-US" dirty="0" smtClean="0">
                <a:latin typeface="Courier"/>
                <a:cs typeface="Courier"/>
              </a:rPr>
              <a:t>fours </a:t>
            </a:r>
            <a:r>
              <a:rPr lang="en-US" dirty="0" err="1">
                <a:latin typeface="Courier"/>
                <a:cs typeface="Courier"/>
              </a:rPr>
              <a:t>corea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ndsev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enyea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rsago</a:t>
            </a:r>
            <a:endParaRPr lang="en-US" dirty="0">
              <a:latin typeface="Courier"/>
              <a:cs typeface="Courier"/>
            </a:endParaRPr>
          </a:p>
          <a:p>
            <a:pPr marL="114300" indent="0">
              <a:buNone/>
            </a:pPr>
            <a:r>
              <a:rPr lang="en-US" dirty="0" smtClean="0"/>
              <a:t>key</a:t>
            </a:r>
            <a:r>
              <a:rPr lang="en-US" dirty="0"/>
              <a:t>: </a:t>
            </a:r>
            <a:r>
              <a:rPr lang="en-US" dirty="0" smtClean="0"/>
              <a:t>		</a:t>
            </a:r>
            <a:r>
              <a:rPr lang="en-US" dirty="0" err="1" smtClean="0">
                <a:latin typeface="Courier"/>
                <a:cs typeface="Courier"/>
              </a:rPr>
              <a:t>monit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orsto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gotot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hebat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hroom</a:t>
            </a:r>
            <a:endParaRPr lang="en-US" dirty="0">
              <a:latin typeface="Courier"/>
              <a:cs typeface="Courier"/>
            </a:endParaRPr>
          </a:p>
          <a:p>
            <a:pPr marL="114300" indent="0">
              <a:buNone/>
            </a:pPr>
            <a:r>
              <a:rPr lang="en-US" dirty="0" err="1" smtClean="0"/>
              <a:t>ciphertext</a:t>
            </a:r>
            <a:r>
              <a:rPr lang="en-US" dirty="0"/>
              <a:t>: </a:t>
            </a:r>
            <a:r>
              <a:rPr lang="en-US" dirty="0" smtClean="0"/>
              <a:t>	</a:t>
            </a:r>
            <a:r>
              <a:rPr lang="en-US" dirty="0" err="1" smtClean="0">
                <a:latin typeface="Courier"/>
                <a:cs typeface="Courier"/>
              </a:rPr>
              <a:t>rcizl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qfkxo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trlso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lrzet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yjoua</a:t>
            </a:r>
            <a:endParaRPr lang="en-US" dirty="0">
              <a:latin typeface="Courier"/>
              <a:cs typeface="Courier"/>
            </a:endParaRP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Then use the letter pairs to look up an encryption in a </a:t>
            </a:r>
            <a:r>
              <a:rPr lang="en-US" dirty="0" smtClean="0"/>
              <a:t>table 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(called a </a:t>
            </a:r>
            <a:r>
              <a:rPr lang="en-US" dirty="0" err="1" smtClean="0"/>
              <a:t>Vigenère</a:t>
            </a:r>
            <a:r>
              <a:rPr lang="en-US" dirty="0" smtClean="0"/>
              <a:t> </a:t>
            </a:r>
            <a:r>
              <a:rPr lang="en-US" dirty="0"/>
              <a:t>Tableau or tabula recta).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What is the corresponding decryption algorithm?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Vigenère  Tableau</a:t>
            </a:r>
            <a:endParaRPr lang="en-US"/>
          </a:p>
        </p:txBody>
      </p:sp>
      <p:sp>
        <p:nvSpPr>
          <p:cNvPr id="5" name="Shape_25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56"/>
          <p:cNvSpPr/>
          <p:nvPr/>
        </p:nvSpPr>
        <p:spPr>
          <a:xfrm>
            <a:off x="6604000" y="6794500"/>
            <a:ext cx="56444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5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10</a:t>
            </a:r>
            <a:endParaRPr lang="en-US"/>
          </a:p>
        </p:txBody>
      </p:sp>
      <p:sp>
        <p:nvSpPr>
          <p:cNvPr id="8" name="Shape_3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31"/>
          <p:cNvSpPr/>
          <p:nvPr/>
        </p:nvSpPr>
        <p:spPr>
          <a:xfrm>
            <a:off x="6604001" y="6794500"/>
            <a:ext cx="607391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3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11</a:t>
            </a:r>
            <a:endParaRPr lang="en-US"/>
          </a:p>
        </p:txBody>
      </p:sp>
      <p:sp>
        <p:nvSpPr>
          <p:cNvPr id="11" name="Shape_16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169"/>
          <p:cNvSpPr/>
          <p:nvPr/>
        </p:nvSpPr>
        <p:spPr>
          <a:xfrm>
            <a:off x="6604001" y="6794500"/>
            <a:ext cx="607391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17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09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436"/>
            <a:ext cx="7620000" cy="360403"/>
          </a:xfrm>
        </p:spPr>
        <p:txBody>
          <a:bodyPr/>
          <a:lstStyle/>
          <a:p>
            <a:r>
              <a:rPr lang="en-US" dirty="0" err="1"/>
              <a:t>Vigenère</a:t>
            </a:r>
            <a:r>
              <a:rPr lang="en-US" dirty="0"/>
              <a:t> </a:t>
            </a:r>
            <a:r>
              <a:rPr lang="en-US" dirty="0" smtClean="0"/>
              <a:t> Tableau</a:t>
            </a:r>
            <a:endParaRPr lang="en-US" dirty="0"/>
          </a:p>
        </p:txBody>
      </p:sp>
      <p:pic>
        <p:nvPicPr>
          <p:cNvPr id="12" name="Picture 11" descr="Vigenère_square_shading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74" y="820005"/>
            <a:ext cx="6743686" cy="603799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Cryptanalysis on Vigenère Cipher</a:t>
            </a:r>
            <a:endParaRPr lang="en-US"/>
          </a:p>
        </p:txBody>
      </p:sp>
      <p:sp>
        <p:nvSpPr>
          <p:cNvPr id="4" name="Shape_25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hape_259"/>
          <p:cNvSpPr/>
          <p:nvPr/>
        </p:nvSpPr>
        <p:spPr>
          <a:xfrm>
            <a:off x="6604000" y="6794500"/>
            <a:ext cx="620889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6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11</a:t>
            </a:r>
            <a:endParaRPr lang="en-US"/>
          </a:p>
        </p:txBody>
      </p:sp>
      <p:sp>
        <p:nvSpPr>
          <p:cNvPr id="7" name="Shape_3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34"/>
          <p:cNvSpPr/>
          <p:nvPr/>
        </p:nvSpPr>
        <p:spPr>
          <a:xfrm>
            <a:off x="6604000" y="6794500"/>
            <a:ext cx="662609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3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12</a:t>
            </a:r>
            <a:endParaRPr lang="en-US"/>
          </a:p>
        </p:txBody>
      </p:sp>
      <p:sp>
        <p:nvSpPr>
          <p:cNvPr id="10" name="Shape_17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hape_172"/>
          <p:cNvSpPr/>
          <p:nvPr/>
        </p:nvSpPr>
        <p:spPr>
          <a:xfrm>
            <a:off x="6604000" y="6794500"/>
            <a:ext cx="662609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17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56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Cryptanalysis on </a:t>
            </a:r>
            <a:r>
              <a:rPr lang="en-US" dirty="0" err="1"/>
              <a:t>Vigenère</a:t>
            </a:r>
            <a:r>
              <a:rPr lang="en-US" dirty="0"/>
              <a:t> </a:t>
            </a:r>
            <a:r>
              <a:rPr lang="en-US" dirty="0" smtClean="0"/>
              <a:t>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The </a:t>
            </a:r>
            <a:r>
              <a:rPr lang="en-US" dirty="0" err="1"/>
              <a:t>Vigenère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Cipher selects one of twenty-six diﬀerent </a:t>
            </a:r>
            <a:r>
              <a:rPr lang="en-US" dirty="0" smtClean="0"/>
              <a:t>Caesar Ciphers</a:t>
            </a:r>
            <a:r>
              <a:rPr lang="en-US" dirty="0"/>
              <a:t>, depending upon the corresponding letter in the key.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Running key ciphers are susceptible to statistical analysis. </a:t>
            </a:r>
            <a:r>
              <a:rPr lang="en-US" dirty="0" smtClean="0"/>
              <a:t>Both key </a:t>
            </a:r>
            <a:r>
              <a:rPr lang="en-US" dirty="0"/>
              <a:t>and plaintext are English language strings and so have </a:t>
            </a:r>
            <a:r>
              <a:rPr lang="en-US" dirty="0" smtClean="0"/>
              <a:t>the entropy </a:t>
            </a:r>
            <a:r>
              <a:rPr lang="en-US" dirty="0"/>
              <a:t>characteristics of English. In particular, the letters A, E, O</a:t>
            </a:r>
            <a:r>
              <a:rPr lang="en-US" dirty="0" smtClean="0"/>
              <a:t>, T</a:t>
            </a:r>
            <a:r>
              <a:rPr lang="en-US" dirty="0"/>
              <a:t>, N, I make up approximately 50% of English text. Thus, </a:t>
            </a:r>
            <a:r>
              <a:rPr lang="en-US" dirty="0" smtClean="0"/>
              <a:t>at approximately </a:t>
            </a:r>
            <a:r>
              <a:rPr lang="en-US" dirty="0"/>
              <a:t>25% of indices, these can be expected to </a:t>
            </a:r>
            <a:r>
              <a:rPr lang="en-US" dirty="0" smtClean="0"/>
              <a:t> coincide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This is an example of a </a:t>
            </a:r>
            <a:r>
              <a:rPr lang="en-US" i="1" dirty="0">
                <a:solidFill>
                  <a:srgbClr val="FF0000"/>
                </a:solidFill>
              </a:rPr>
              <a:t>regularity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 the </a:t>
            </a:r>
            <a:r>
              <a:rPr lang="en-US" dirty="0" err="1"/>
              <a:t>ciphertext</a:t>
            </a:r>
            <a:r>
              <a:rPr lang="en-US" dirty="0"/>
              <a:t> that would </a:t>
            </a:r>
            <a:r>
              <a:rPr lang="en-US" dirty="0" smtClean="0"/>
              <a:t>not be </a:t>
            </a:r>
            <a:r>
              <a:rPr lang="en-US" dirty="0"/>
              <a:t>expected merely from chance.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AES Substitution Step</a:t>
            </a:r>
            <a:endParaRPr lang="en-US"/>
          </a:p>
        </p:txBody>
      </p:sp>
      <p:sp>
        <p:nvSpPr>
          <p:cNvPr id="5" name="Shape_26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62"/>
          <p:cNvSpPr/>
          <p:nvPr/>
        </p:nvSpPr>
        <p:spPr>
          <a:xfrm>
            <a:off x="6604000" y="6794500"/>
            <a:ext cx="67733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6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12</a:t>
            </a:r>
            <a:endParaRPr lang="en-US"/>
          </a:p>
        </p:txBody>
      </p:sp>
      <p:sp>
        <p:nvSpPr>
          <p:cNvPr id="8" name="Shape_3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37"/>
          <p:cNvSpPr/>
          <p:nvPr/>
        </p:nvSpPr>
        <p:spPr>
          <a:xfrm>
            <a:off x="6604000" y="6794500"/>
            <a:ext cx="71782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3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13</a:t>
            </a:r>
            <a:endParaRPr lang="en-US"/>
          </a:p>
        </p:txBody>
      </p:sp>
      <p:sp>
        <p:nvSpPr>
          <p:cNvPr id="11" name="Shape_17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175"/>
          <p:cNvSpPr/>
          <p:nvPr/>
        </p:nvSpPr>
        <p:spPr>
          <a:xfrm>
            <a:off x="6604000" y="6794500"/>
            <a:ext cx="71782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17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63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 Substitution </a:t>
            </a:r>
            <a:r>
              <a:rPr lang="en-US" dirty="0" smtClean="0"/>
              <a:t>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Substitution need not only apply to symbols in a text.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The Advanced Encryption Standard (AES) contains a </a:t>
            </a:r>
            <a:r>
              <a:rPr lang="en-US" dirty="0" smtClean="0"/>
              <a:t>substitution step</a:t>
            </a:r>
            <a:r>
              <a:rPr lang="en-US" dirty="0"/>
              <a:t>; each byte in a 16-byte array is replaced with a </a:t>
            </a:r>
            <a:r>
              <a:rPr lang="en-US" dirty="0" smtClean="0"/>
              <a:t> corresponding entry </a:t>
            </a:r>
            <a:r>
              <a:rPr lang="en-US" dirty="0"/>
              <a:t>from a ﬁxed 8-bit lookup table.</a:t>
            </a:r>
          </a:p>
        </p:txBody>
      </p:sp>
      <p:pic>
        <p:nvPicPr>
          <p:cNvPr id="5" name="Picture 4" descr="AES-SubBytes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55139"/>
            <a:ext cx="6783877" cy="351913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Lessons</a:t>
            </a:r>
            <a:endParaRPr lang="en-US"/>
          </a:p>
        </p:txBody>
      </p:sp>
      <p:sp>
        <p:nvSpPr>
          <p:cNvPr id="6" name="Shape_26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65"/>
          <p:cNvSpPr/>
          <p:nvPr/>
        </p:nvSpPr>
        <p:spPr>
          <a:xfrm>
            <a:off x="6604000" y="6794500"/>
            <a:ext cx="733778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26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13</a:t>
            </a:r>
            <a:endParaRPr lang="en-US"/>
          </a:p>
        </p:txBody>
      </p:sp>
      <p:sp>
        <p:nvSpPr>
          <p:cNvPr id="9" name="Shape_3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40"/>
          <p:cNvSpPr/>
          <p:nvPr/>
        </p:nvSpPr>
        <p:spPr>
          <a:xfrm>
            <a:off x="6604001" y="6794500"/>
            <a:ext cx="77304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hape_4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14</a:t>
            </a:r>
            <a:endParaRPr lang="en-US"/>
          </a:p>
        </p:txBody>
      </p:sp>
      <p:sp>
        <p:nvSpPr>
          <p:cNvPr id="12" name="Shape_17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178"/>
          <p:cNvSpPr/>
          <p:nvPr/>
        </p:nvSpPr>
        <p:spPr>
          <a:xfrm>
            <a:off x="6604001" y="6794500"/>
            <a:ext cx="77304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_17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29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Substitution is one of the building blocks of encryption.</a:t>
            </a:r>
          </a:p>
          <a:p>
            <a:endParaRPr lang="en-US" dirty="0"/>
          </a:p>
          <a:p>
            <a:r>
              <a:rPr lang="en-US" dirty="0"/>
              <a:t>Simple substitution means replacing symbols uniformly </a:t>
            </a:r>
            <a:r>
              <a:rPr lang="en-US" dirty="0" smtClean="0"/>
              <a:t>by others</a:t>
            </a:r>
            <a:r>
              <a:rPr lang="en-US" dirty="0"/>
              <a:t>. The Caesar Cipher and our pirate example </a:t>
            </a:r>
            <a:r>
              <a:rPr lang="en-US" dirty="0" smtClean="0"/>
              <a:t>are instances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Polyalphabetic substitution means that the substitution </a:t>
            </a:r>
            <a:r>
              <a:rPr lang="en-US" dirty="0" smtClean="0"/>
              <a:t>varies according </a:t>
            </a:r>
            <a:r>
              <a:rPr lang="en-US" dirty="0"/>
              <a:t>to the position in the text. The </a:t>
            </a:r>
            <a:r>
              <a:rPr lang="en-US" dirty="0" err="1"/>
              <a:t>Vigenère</a:t>
            </a:r>
            <a:r>
              <a:rPr lang="en-US" dirty="0"/>
              <a:t> </a:t>
            </a:r>
            <a:r>
              <a:rPr lang="en-US" dirty="0" smtClean="0"/>
              <a:t>Cipher is an </a:t>
            </a:r>
            <a:r>
              <a:rPr lang="en-US" dirty="0"/>
              <a:t>example.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Thought Experiment: Using Information</a:t>
            </a:r>
            <a:endParaRPr lang="en-US"/>
          </a:p>
        </p:txBody>
      </p:sp>
      <p:sp>
        <p:nvSpPr>
          <p:cNvPr id="5" name="Shape_26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68"/>
          <p:cNvSpPr/>
          <p:nvPr/>
        </p:nvSpPr>
        <p:spPr>
          <a:xfrm>
            <a:off x="6604000" y="6794500"/>
            <a:ext cx="790222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6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14</a:t>
            </a:r>
            <a:endParaRPr lang="en-US"/>
          </a:p>
        </p:txBody>
      </p:sp>
      <p:sp>
        <p:nvSpPr>
          <p:cNvPr id="8" name="Shape_4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43"/>
          <p:cNvSpPr/>
          <p:nvPr/>
        </p:nvSpPr>
        <p:spPr>
          <a:xfrm>
            <a:off x="6604000" y="6794500"/>
            <a:ext cx="828261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4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15</a:t>
            </a:r>
            <a:endParaRPr lang="en-US"/>
          </a:p>
        </p:txBody>
      </p:sp>
      <p:sp>
        <p:nvSpPr>
          <p:cNvPr id="11" name="Shape_18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181"/>
          <p:cNvSpPr/>
          <p:nvPr/>
        </p:nvSpPr>
        <p:spPr>
          <a:xfrm>
            <a:off x="6604000" y="6794500"/>
            <a:ext cx="828261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18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12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 Experiment: Using </a:t>
            </a: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b="1" dirty="0"/>
              <a:t>Question 1</a:t>
            </a:r>
            <a:r>
              <a:rPr lang="en-US" dirty="0"/>
              <a:t>: Suppose you know that “</a:t>
            </a:r>
            <a:r>
              <a:rPr lang="en-US" dirty="0" err="1"/>
              <a:t>xyy</a:t>
            </a:r>
            <a:r>
              <a:rPr lang="en-US" dirty="0"/>
              <a:t>” encodes a string </a:t>
            </a:r>
            <a:r>
              <a:rPr lang="en-US" dirty="0" smtClean="0"/>
              <a:t>in the </a:t>
            </a:r>
            <a:r>
              <a:rPr lang="en-US" dirty="0"/>
              <a:t>English alphabet (26 letters) using a substitution cipher. </a:t>
            </a:r>
            <a:r>
              <a:rPr lang="en-US" dirty="0" smtClean="0"/>
              <a:t>How many </a:t>
            </a:r>
            <a:r>
              <a:rPr lang="en-US" dirty="0"/>
              <a:t>decryptions are possible?</a:t>
            </a:r>
          </a:p>
          <a:p>
            <a:pPr marL="114300" indent="0">
              <a:buNone/>
            </a:pPr>
            <a:r>
              <a:rPr lang="en-US" b="1" dirty="0" smtClean="0"/>
              <a:t>Answer </a:t>
            </a:r>
            <a:r>
              <a:rPr lang="en-US" b="1" dirty="0"/>
              <a:t>1</a:t>
            </a:r>
            <a:r>
              <a:rPr lang="en-US" dirty="0"/>
              <a:t>: </a:t>
            </a:r>
            <a:r>
              <a:rPr lang="en-US" dirty="0" smtClean="0"/>
              <a:t>26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= 17576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/>
              <a:t>Question 2</a:t>
            </a:r>
            <a:r>
              <a:rPr lang="en-US" dirty="0"/>
              <a:t>: Add the information that it’s a simple </a:t>
            </a:r>
            <a:r>
              <a:rPr lang="en-US" dirty="0" smtClean="0"/>
              <a:t>substitution cipher</a:t>
            </a:r>
            <a:r>
              <a:rPr lang="en-US" dirty="0"/>
              <a:t>.</a:t>
            </a:r>
          </a:p>
          <a:p>
            <a:pPr marL="114300" indent="0">
              <a:buNone/>
            </a:pPr>
            <a:r>
              <a:rPr lang="en-US" b="1" dirty="0" smtClean="0"/>
              <a:t>Answer </a:t>
            </a:r>
            <a:r>
              <a:rPr lang="en-US" b="1" dirty="0"/>
              <a:t>2</a:t>
            </a:r>
            <a:r>
              <a:rPr lang="en-US" dirty="0"/>
              <a:t>: 26 × 25 = 650. (Reduce search space by a factor </a:t>
            </a:r>
            <a:r>
              <a:rPr lang="en-US" dirty="0" smtClean="0"/>
              <a:t>of 27</a:t>
            </a:r>
            <a:r>
              <a:rPr lang="en-US" dirty="0"/>
              <a:t>.)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/>
              <a:t>Question 3</a:t>
            </a:r>
            <a:r>
              <a:rPr lang="en-US" dirty="0"/>
              <a:t>: Add that you know the plaintext is an English word:</a:t>
            </a:r>
          </a:p>
          <a:p>
            <a:pPr marL="114300" indent="0">
              <a:buNone/>
            </a:pPr>
            <a:r>
              <a:rPr lang="en-US" b="1" dirty="0" smtClean="0"/>
              <a:t>Answer </a:t>
            </a:r>
            <a:r>
              <a:rPr lang="en-US" b="1" dirty="0"/>
              <a:t>3</a:t>
            </a:r>
            <a:r>
              <a:rPr lang="en-US" dirty="0"/>
              <a:t>: around 40. (Reduce original search space by a factor </a:t>
            </a:r>
            <a:r>
              <a:rPr lang="en-US" dirty="0" smtClean="0"/>
              <a:t>of 439</a:t>
            </a:r>
            <a:r>
              <a:rPr lang="en-US" dirty="0"/>
              <a:t>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Perfect Ciphers</a:t>
            </a:r>
            <a:endParaRPr lang="en-US"/>
          </a:p>
        </p:txBody>
      </p:sp>
      <p:sp>
        <p:nvSpPr>
          <p:cNvPr id="5" name="Shape_27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71"/>
          <p:cNvSpPr/>
          <p:nvPr/>
        </p:nvSpPr>
        <p:spPr>
          <a:xfrm>
            <a:off x="6604000" y="6794500"/>
            <a:ext cx="84666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7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15</a:t>
            </a:r>
            <a:endParaRPr lang="en-US"/>
          </a:p>
        </p:txBody>
      </p:sp>
      <p:sp>
        <p:nvSpPr>
          <p:cNvPr id="8" name="Shape_4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46"/>
          <p:cNvSpPr/>
          <p:nvPr/>
        </p:nvSpPr>
        <p:spPr>
          <a:xfrm>
            <a:off x="6604000" y="6794500"/>
            <a:ext cx="883478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4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16</a:t>
            </a:r>
            <a:endParaRPr lang="en-US"/>
          </a:p>
        </p:txBody>
      </p:sp>
      <p:sp>
        <p:nvSpPr>
          <p:cNvPr id="11" name="Shape_18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184"/>
          <p:cNvSpPr/>
          <p:nvPr/>
        </p:nvSpPr>
        <p:spPr>
          <a:xfrm>
            <a:off x="6604000" y="6794500"/>
            <a:ext cx="883478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18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16</a:t>
            </a: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03906" y="2669605"/>
            <a:ext cx="1775044" cy="3751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03906" y="3990860"/>
            <a:ext cx="1775044" cy="3751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803906" y="5486400"/>
            <a:ext cx="1775044" cy="3751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75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A perfect cipher would be one for which no reduction of the </a:t>
            </a:r>
            <a:r>
              <a:rPr lang="en-US" dirty="0" smtClean="0"/>
              <a:t>search space </a:t>
            </a:r>
            <a:r>
              <a:rPr lang="en-US" dirty="0"/>
              <a:t>is gained from knowing:</a:t>
            </a:r>
          </a:p>
          <a:p>
            <a:pPr marL="114300" indent="0">
              <a:buNone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encryption algorithm, and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/>
              <a:t>ciphertext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The attacker’s uncertainty (the likelihood of guessing </a:t>
            </a:r>
            <a:r>
              <a:rPr lang="en-US" dirty="0" smtClean="0"/>
              <a:t>the plaintext</a:t>
            </a:r>
            <a:r>
              <a:rPr lang="en-US" dirty="0"/>
              <a:t>) of the message is exactly the same </a:t>
            </a:r>
            <a:r>
              <a:rPr lang="en-US" i="1" dirty="0"/>
              <a:t>whether or not </a:t>
            </a:r>
            <a:r>
              <a:rPr lang="en-US" i="1" dirty="0" smtClean="0"/>
              <a:t>she has </a:t>
            </a:r>
            <a:r>
              <a:rPr lang="en-US" i="1" dirty="0"/>
              <a:t>access to the </a:t>
            </a:r>
            <a:r>
              <a:rPr lang="en-US" i="1" dirty="0" err="1"/>
              <a:t>ciphertext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i="1" dirty="0"/>
              <a:t>Do you think a perfect cipher is possible?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A Perfect Cipher: One Time Pad</a:t>
            </a:r>
            <a:endParaRPr lang="en-US"/>
          </a:p>
        </p:txBody>
      </p:sp>
      <p:sp>
        <p:nvSpPr>
          <p:cNvPr id="5" name="Shape_27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74"/>
          <p:cNvSpPr/>
          <p:nvPr/>
        </p:nvSpPr>
        <p:spPr>
          <a:xfrm>
            <a:off x="6604000" y="6794500"/>
            <a:ext cx="903111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7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16</a:t>
            </a:r>
            <a:endParaRPr lang="en-US"/>
          </a:p>
        </p:txBody>
      </p:sp>
      <p:sp>
        <p:nvSpPr>
          <p:cNvPr id="8" name="Shape_4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49"/>
          <p:cNvSpPr/>
          <p:nvPr/>
        </p:nvSpPr>
        <p:spPr>
          <a:xfrm>
            <a:off x="6603999" y="6794500"/>
            <a:ext cx="93869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5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17</a:t>
            </a:r>
            <a:endParaRPr lang="en-US"/>
          </a:p>
        </p:txBody>
      </p:sp>
      <p:sp>
        <p:nvSpPr>
          <p:cNvPr id="11" name="Shape_18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187"/>
          <p:cNvSpPr/>
          <p:nvPr/>
        </p:nvSpPr>
        <p:spPr>
          <a:xfrm>
            <a:off x="6603999" y="6794500"/>
            <a:ext cx="93869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18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16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Perfect Cipher: One 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/>
              <a:t>A </a:t>
            </a:r>
            <a:r>
              <a:rPr lang="en-US" i="1" dirty="0"/>
              <a:t>one-time pad</a:t>
            </a:r>
            <a:r>
              <a:rPr lang="en-US" dirty="0"/>
              <a:t>, invented by Miller (1882) and independently </a:t>
            </a:r>
            <a:r>
              <a:rPr lang="en-US" dirty="0" smtClean="0"/>
              <a:t>by </a:t>
            </a:r>
            <a:r>
              <a:rPr lang="en-US" dirty="0" err="1" smtClean="0"/>
              <a:t>Vernam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Mauborgne</a:t>
            </a:r>
            <a:r>
              <a:rPr lang="en-US" dirty="0"/>
              <a:t> (1917), is a theoretically perfect cipher.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The idea is to use a key that is the same length as the plaintext</a:t>
            </a:r>
            <a:r>
              <a:rPr lang="en-US" dirty="0" smtClean="0"/>
              <a:t>, and </a:t>
            </a:r>
            <a:r>
              <a:rPr lang="en-US" dirty="0"/>
              <a:t>to use it only once. The key is </a:t>
            </a:r>
            <a:r>
              <a:rPr lang="en-US" dirty="0" err="1"/>
              <a:t>XOR’d</a:t>
            </a:r>
            <a:r>
              <a:rPr lang="en-US" dirty="0"/>
              <a:t> with the plaintext.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Example: Given a 15-bit binary message: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>
                <a:latin typeface="Courier"/>
                <a:cs typeface="Courier"/>
              </a:rPr>
              <a:t>plaintext: </a:t>
            </a:r>
            <a:r>
              <a:rPr lang="en-US" dirty="0" smtClean="0">
                <a:latin typeface="Courier"/>
                <a:cs typeface="Courier"/>
              </a:rPr>
              <a:t>	10110010111001</a:t>
            </a:r>
            <a:endParaRPr lang="en-US" dirty="0">
              <a:latin typeface="Courier"/>
              <a:cs typeface="Courier"/>
            </a:endParaRPr>
          </a:p>
          <a:p>
            <a:pPr marL="114300" indent="0">
              <a:buNone/>
            </a:pPr>
            <a:r>
              <a:rPr lang="en-US" dirty="0" smtClean="0">
                <a:latin typeface="Courier"/>
                <a:cs typeface="Courier"/>
              </a:rPr>
              <a:t>key</a:t>
            </a:r>
            <a:r>
              <a:rPr lang="en-US" dirty="0">
                <a:latin typeface="Courier"/>
                <a:cs typeface="Courier"/>
              </a:rPr>
              <a:t>: </a:t>
            </a:r>
            <a:r>
              <a:rPr lang="en-US" dirty="0" smtClean="0">
                <a:latin typeface="Courier"/>
                <a:cs typeface="Courier"/>
              </a:rPr>
              <a:t>		11010001010100</a:t>
            </a:r>
            <a:endParaRPr lang="en-US" dirty="0">
              <a:latin typeface="Courier"/>
              <a:cs typeface="Courier"/>
            </a:endParaRPr>
          </a:p>
          <a:p>
            <a:pPr marL="114300" indent="0">
              <a:buNone/>
            </a:pPr>
            <a:r>
              <a:rPr lang="en-US" dirty="0" err="1" smtClean="0">
                <a:latin typeface="Courier"/>
                <a:cs typeface="Courier"/>
              </a:rPr>
              <a:t>ciphertext</a:t>
            </a:r>
            <a:r>
              <a:rPr lang="en-US" dirty="0" smtClean="0">
                <a:latin typeface="Courier"/>
                <a:cs typeface="Courier"/>
              </a:rPr>
              <a:t>:	01100011101101</a:t>
            </a:r>
            <a:endParaRPr lang="en-US" dirty="0">
              <a:latin typeface="Courier"/>
              <a:cs typeface="Courier"/>
            </a:endParaRP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Notice the space of plaintexts, </a:t>
            </a:r>
            <a:r>
              <a:rPr lang="en-US" dirty="0" err="1"/>
              <a:t>ciphertexts</a:t>
            </a:r>
            <a:r>
              <a:rPr lang="en-US" dirty="0"/>
              <a:t>, and keys are all </a:t>
            </a:r>
            <a:r>
              <a:rPr lang="en-US" dirty="0" smtClean="0"/>
              <a:t>the same</a:t>
            </a:r>
            <a:r>
              <a:rPr lang="en-US" dirty="0"/>
              <a:t>: 15-bit binary strings.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One Time Pad</a:t>
            </a:r>
            <a:endParaRPr lang="en-US"/>
          </a:p>
        </p:txBody>
      </p:sp>
      <p:sp>
        <p:nvSpPr>
          <p:cNvPr id="5" name="Shape_27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77"/>
          <p:cNvSpPr/>
          <p:nvPr/>
        </p:nvSpPr>
        <p:spPr>
          <a:xfrm>
            <a:off x="6603999" y="6794500"/>
            <a:ext cx="95955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7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17</a:t>
            </a:r>
            <a:endParaRPr lang="en-US"/>
          </a:p>
        </p:txBody>
      </p:sp>
      <p:sp>
        <p:nvSpPr>
          <p:cNvPr id="8" name="Shape_5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52"/>
          <p:cNvSpPr/>
          <p:nvPr/>
        </p:nvSpPr>
        <p:spPr>
          <a:xfrm>
            <a:off x="6604000" y="6794500"/>
            <a:ext cx="99391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5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18</a:t>
            </a:r>
            <a:endParaRPr lang="en-US"/>
          </a:p>
        </p:txBody>
      </p:sp>
      <p:sp>
        <p:nvSpPr>
          <p:cNvPr id="11" name="Shape_18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190"/>
          <p:cNvSpPr/>
          <p:nvPr/>
        </p:nvSpPr>
        <p:spPr>
          <a:xfrm>
            <a:off x="6604000" y="6794500"/>
            <a:ext cx="99391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19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11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Why is the one-time pad perfect? Consider the space of three-</a:t>
            </a:r>
            <a:r>
              <a:rPr lang="en-US" dirty="0" smtClean="0"/>
              <a:t>bit messages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Suppose the </a:t>
            </a:r>
            <a:r>
              <a:rPr lang="en-US" dirty="0" smtClean="0"/>
              <a:t>attacker intercepts </a:t>
            </a:r>
            <a:r>
              <a:rPr lang="en-US" dirty="0"/>
              <a:t>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ciphertext</a:t>
            </a:r>
            <a:r>
              <a:rPr lang="en-US" dirty="0" smtClean="0"/>
              <a:t> </a:t>
            </a:r>
            <a:r>
              <a:rPr lang="en-US" dirty="0"/>
              <a:t>(“101”</a:t>
            </a:r>
            <a:r>
              <a:rPr lang="en-US" dirty="0" smtClean="0"/>
              <a:t>) and </a:t>
            </a:r>
            <a:r>
              <a:rPr lang="en-US" dirty="0"/>
              <a:t>knows that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one</a:t>
            </a:r>
            <a:r>
              <a:rPr lang="en-US" dirty="0"/>
              <a:t>-time pad is in use.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Every possible </a:t>
            </a:r>
            <a:r>
              <a:rPr lang="en-US" dirty="0" smtClean="0"/>
              <a:t>plaintext could </a:t>
            </a:r>
            <a:r>
              <a:rPr lang="en-US" dirty="0"/>
              <a:t>be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</a:t>
            </a:r>
            <a:r>
              <a:rPr lang="en-US" dirty="0"/>
              <a:t>-image of that </a:t>
            </a:r>
            <a:r>
              <a:rPr lang="en-US" dirty="0" err="1" smtClean="0"/>
              <a:t>ciphertext</a:t>
            </a:r>
            <a:r>
              <a:rPr lang="en-US" dirty="0" smtClean="0"/>
              <a:t> under </a:t>
            </a:r>
            <a:r>
              <a:rPr lang="en-US" dirty="0"/>
              <a:t>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plausible </a:t>
            </a:r>
            <a:r>
              <a:rPr lang="en-US" dirty="0"/>
              <a:t>key. Therefore, </a:t>
            </a:r>
            <a:r>
              <a:rPr lang="en-US" dirty="0" smtClean="0"/>
              <a:t>no reduction </a:t>
            </a:r>
            <a:r>
              <a:rPr lang="en-US" dirty="0"/>
              <a:t>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search space is possible.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Why does it matter that the key </a:t>
            </a:r>
            <a:r>
              <a:rPr lang="en-US" dirty="0" smtClean="0"/>
              <a:t>be random</a:t>
            </a:r>
            <a:r>
              <a:rPr lang="en-US" dirty="0"/>
              <a:t>?</a:t>
            </a:r>
          </a:p>
        </p:txBody>
      </p:sp>
      <p:pic>
        <p:nvPicPr>
          <p:cNvPr id="4" name="Picture 3" descr="Screen Shot 2013-07-03 at 4.48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923" y="2110842"/>
            <a:ext cx="2792654" cy="356629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Key Distribution</a:t>
            </a:r>
            <a:endParaRPr lang="en-US"/>
          </a:p>
        </p:txBody>
      </p:sp>
      <p:sp>
        <p:nvSpPr>
          <p:cNvPr id="6" name="Shape_27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80"/>
          <p:cNvSpPr/>
          <p:nvPr/>
        </p:nvSpPr>
        <p:spPr>
          <a:xfrm>
            <a:off x="6604000" y="6794500"/>
            <a:ext cx="1016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28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18</a:t>
            </a:r>
            <a:endParaRPr lang="en-US"/>
          </a:p>
        </p:txBody>
      </p:sp>
      <p:sp>
        <p:nvSpPr>
          <p:cNvPr id="9" name="Shape_5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55"/>
          <p:cNvSpPr/>
          <p:nvPr/>
        </p:nvSpPr>
        <p:spPr>
          <a:xfrm>
            <a:off x="6604000" y="6794500"/>
            <a:ext cx="104913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hape_5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19</a:t>
            </a:r>
            <a:endParaRPr lang="en-US"/>
          </a:p>
        </p:txBody>
      </p:sp>
      <p:sp>
        <p:nvSpPr>
          <p:cNvPr id="12" name="Shape_19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193"/>
          <p:cNvSpPr/>
          <p:nvPr/>
        </p:nvSpPr>
        <p:spPr>
          <a:xfrm>
            <a:off x="6604000" y="6794500"/>
            <a:ext cx="104913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_19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67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Good Encryption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The following are suggested as tests of worth for </a:t>
            </a:r>
            <a:r>
              <a:rPr lang="en-US" dirty="0" smtClean="0"/>
              <a:t>current cryptographic </a:t>
            </a:r>
            <a:r>
              <a:rPr lang="en-US" dirty="0"/>
              <a:t>practice: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is based on sound mathematics;</a:t>
            </a:r>
          </a:p>
          <a:p>
            <a:r>
              <a:rPr lang="en-US" dirty="0" smtClean="0"/>
              <a:t>has </a:t>
            </a:r>
            <a:r>
              <a:rPr lang="en-US" dirty="0"/>
              <a:t>been analyzed by competent experts and found to </a:t>
            </a:r>
            <a:r>
              <a:rPr lang="en-US" dirty="0" smtClean="0"/>
              <a:t>be sound</a:t>
            </a:r>
            <a:r>
              <a:rPr lang="en-US" dirty="0"/>
              <a:t>;</a:t>
            </a:r>
          </a:p>
          <a:p>
            <a:r>
              <a:rPr lang="en-US" dirty="0" smtClean="0"/>
              <a:t>has </a:t>
            </a:r>
            <a:r>
              <a:rPr lang="en-US" dirty="0"/>
              <a:t>stood the test of time.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Breakable Encryption</a:t>
            </a:r>
            <a:endParaRPr lang="en-US"/>
          </a:p>
        </p:txBody>
      </p:sp>
      <p:sp>
        <p:nvSpPr>
          <p:cNvPr id="5" name="Shape_23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32"/>
          <p:cNvSpPr/>
          <p:nvPr/>
        </p:nvSpPr>
        <p:spPr>
          <a:xfrm>
            <a:off x="6604000" y="6794500"/>
            <a:ext cx="112889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3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en-US"/>
          </a:p>
        </p:txBody>
      </p:sp>
      <p:sp>
        <p:nvSpPr>
          <p:cNvPr id="8" name="Shape_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4"/>
          <p:cNvSpPr/>
          <p:nvPr/>
        </p:nvSpPr>
        <p:spPr>
          <a:xfrm>
            <a:off x="6604000" y="6794500"/>
            <a:ext cx="110435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en-US"/>
          </a:p>
        </p:txBody>
      </p:sp>
      <p:sp>
        <p:nvSpPr>
          <p:cNvPr id="11" name="Shape_14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142"/>
          <p:cNvSpPr/>
          <p:nvPr/>
        </p:nvSpPr>
        <p:spPr>
          <a:xfrm>
            <a:off x="6604000" y="6794500"/>
            <a:ext cx="110435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14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836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</a:t>
            </a:r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The main problem with the one-time pad is practical, rather </a:t>
            </a:r>
            <a:r>
              <a:rPr lang="en-US" dirty="0" smtClean="0"/>
              <a:t>than theoretical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Given the need to communicate securely, how do the sender </a:t>
            </a:r>
            <a:r>
              <a:rPr lang="en-US" dirty="0" smtClean="0"/>
              <a:t>and receiver </a:t>
            </a:r>
            <a:r>
              <a:rPr lang="en-US" dirty="0"/>
              <a:t>agree on a secret (key) that they can use in the algorithm.</a:t>
            </a:r>
          </a:p>
          <a:p>
            <a:r>
              <a:rPr lang="en-US" dirty="0" smtClean="0"/>
              <a:t>If </a:t>
            </a:r>
            <a:r>
              <a:rPr lang="en-US" dirty="0"/>
              <a:t>sender and receiver already have a secure channel, why </a:t>
            </a:r>
            <a:r>
              <a:rPr lang="en-US" dirty="0" smtClean="0"/>
              <a:t>do they </a:t>
            </a:r>
            <a:r>
              <a:rPr lang="en-US" dirty="0"/>
              <a:t>need the key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If they don’t, how do they distribute the key securely?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This </a:t>
            </a:r>
            <a:r>
              <a:rPr lang="en-US" dirty="0"/>
              <a:t>is the </a:t>
            </a:r>
            <a:r>
              <a:rPr lang="en-US" i="1" dirty="0">
                <a:solidFill>
                  <a:srgbClr val="FF6600"/>
                </a:solidFill>
              </a:rPr>
              <a:t>key distribution </a:t>
            </a:r>
            <a:r>
              <a:rPr lang="en-US" dirty="0"/>
              <a:t>problem.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Vernam Cipher</a:t>
            </a:r>
            <a:endParaRPr lang="en-US"/>
          </a:p>
        </p:txBody>
      </p:sp>
      <p:sp>
        <p:nvSpPr>
          <p:cNvPr id="5" name="Shape_28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83"/>
          <p:cNvSpPr/>
          <p:nvPr/>
        </p:nvSpPr>
        <p:spPr>
          <a:xfrm>
            <a:off x="6604000" y="6794500"/>
            <a:ext cx="107244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8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19</a:t>
            </a:r>
            <a:endParaRPr lang="en-US"/>
          </a:p>
        </p:txBody>
      </p:sp>
      <p:sp>
        <p:nvSpPr>
          <p:cNvPr id="8" name="Shape_5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58"/>
          <p:cNvSpPr/>
          <p:nvPr/>
        </p:nvSpPr>
        <p:spPr>
          <a:xfrm>
            <a:off x="6604000" y="6794500"/>
            <a:ext cx="1104348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5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20</a:t>
            </a:r>
            <a:endParaRPr lang="en-US"/>
          </a:p>
        </p:txBody>
      </p:sp>
      <p:sp>
        <p:nvSpPr>
          <p:cNvPr id="11" name="Shape_19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196"/>
          <p:cNvSpPr/>
          <p:nvPr/>
        </p:nvSpPr>
        <p:spPr>
          <a:xfrm>
            <a:off x="6604000" y="6794500"/>
            <a:ext cx="1104348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19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4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Vernam</a:t>
            </a:r>
            <a:r>
              <a:rPr lang="en-US" dirty="0" smtClean="0"/>
              <a:t>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The </a:t>
            </a:r>
            <a:r>
              <a:rPr lang="en-US" dirty="0" err="1"/>
              <a:t>Vernam</a:t>
            </a:r>
            <a:r>
              <a:rPr lang="en-US" dirty="0"/>
              <a:t> cipher is a type of one-time pad suitable for use </a:t>
            </a:r>
            <a:r>
              <a:rPr lang="en-US" dirty="0" smtClean="0"/>
              <a:t>on computers</a:t>
            </a:r>
            <a:r>
              <a:rPr lang="en-US" dirty="0"/>
              <a:t>.</a:t>
            </a:r>
          </a:p>
        </p:txBody>
      </p:sp>
      <p:pic>
        <p:nvPicPr>
          <p:cNvPr id="4" name="Picture 3" descr="Screen Shot 2013-07-03 at 4.50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34" y="2556877"/>
            <a:ext cx="7247897" cy="258288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One Time Pad Approximation</a:t>
            </a:r>
            <a:endParaRPr lang="en-US"/>
          </a:p>
        </p:txBody>
      </p:sp>
      <p:sp>
        <p:nvSpPr>
          <p:cNvPr id="6" name="Shape_28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86"/>
          <p:cNvSpPr/>
          <p:nvPr/>
        </p:nvSpPr>
        <p:spPr>
          <a:xfrm>
            <a:off x="6604000" y="6794500"/>
            <a:ext cx="1128889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28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20</a:t>
            </a:r>
            <a:endParaRPr lang="en-US"/>
          </a:p>
        </p:txBody>
      </p:sp>
      <p:sp>
        <p:nvSpPr>
          <p:cNvPr id="9" name="Shape_6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61"/>
          <p:cNvSpPr/>
          <p:nvPr/>
        </p:nvSpPr>
        <p:spPr>
          <a:xfrm>
            <a:off x="6604000" y="6794500"/>
            <a:ext cx="1159565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hape_6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21</a:t>
            </a:r>
            <a:endParaRPr lang="en-US"/>
          </a:p>
        </p:txBody>
      </p:sp>
      <p:sp>
        <p:nvSpPr>
          <p:cNvPr id="12" name="Shape_19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199"/>
          <p:cNvSpPr/>
          <p:nvPr/>
        </p:nvSpPr>
        <p:spPr>
          <a:xfrm>
            <a:off x="6604000" y="6794500"/>
            <a:ext cx="1159565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_20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03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Time Pad </a:t>
            </a:r>
            <a:r>
              <a:rPr lang="en-US" dirty="0" smtClean="0"/>
              <a:t>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Approximate the one-time pad using a PRNG to generate a key.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Another computer running the same random number </a:t>
            </a:r>
            <a:r>
              <a:rPr lang="en-US" dirty="0" smtClean="0"/>
              <a:t>generator function </a:t>
            </a:r>
            <a:r>
              <a:rPr lang="en-US" dirty="0"/>
              <a:t>can produce the key from the </a:t>
            </a:r>
            <a:r>
              <a:rPr lang="en-US" i="1" dirty="0"/>
              <a:t>seed</a:t>
            </a:r>
            <a:r>
              <a:rPr lang="en-US" dirty="0"/>
              <a:t>. This works </a:t>
            </a:r>
            <a:r>
              <a:rPr lang="en-US" dirty="0" smtClean="0"/>
              <a:t>well because </a:t>
            </a:r>
            <a:r>
              <a:rPr lang="en-US" dirty="0"/>
              <a:t>a pseudorandom sequence may have </a:t>
            </a:r>
            <a:r>
              <a:rPr lang="en-US" i="1" dirty="0"/>
              <a:t>a very </a:t>
            </a:r>
            <a:r>
              <a:rPr lang="en-US" i="1" dirty="0" smtClean="0"/>
              <a:t>long period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It is susceptible to compromise by someone who knows </a:t>
            </a:r>
            <a:r>
              <a:rPr lang="en-US" dirty="0" smtClean="0"/>
              <a:t>the algorithm </a:t>
            </a:r>
            <a:r>
              <a:rPr lang="en-US" dirty="0"/>
              <a:t>and the seed.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Lessons</a:t>
            </a:r>
            <a:endParaRPr lang="en-US"/>
          </a:p>
        </p:txBody>
      </p:sp>
      <p:sp>
        <p:nvSpPr>
          <p:cNvPr id="5" name="Shape_28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89"/>
          <p:cNvSpPr/>
          <p:nvPr/>
        </p:nvSpPr>
        <p:spPr>
          <a:xfrm>
            <a:off x="6604000" y="6794500"/>
            <a:ext cx="118533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9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21</a:t>
            </a:r>
            <a:endParaRPr lang="en-US"/>
          </a:p>
        </p:txBody>
      </p:sp>
      <p:sp>
        <p:nvSpPr>
          <p:cNvPr id="8" name="Shape_6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64"/>
          <p:cNvSpPr/>
          <p:nvPr/>
        </p:nvSpPr>
        <p:spPr>
          <a:xfrm>
            <a:off x="6604000" y="6794500"/>
            <a:ext cx="121478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6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22</a:t>
            </a:r>
            <a:endParaRPr lang="en-US"/>
          </a:p>
        </p:txBody>
      </p:sp>
      <p:sp>
        <p:nvSpPr>
          <p:cNvPr id="11" name="Shape_20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202"/>
          <p:cNvSpPr/>
          <p:nvPr/>
        </p:nvSpPr>
        <p:spPr>
          <a:xfrm>
            <a:off x="6604000" y="6794500"/>
            <a:ext cx="121478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0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08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The cryptanalytic task is to reduce the uncertainty in the message (plaintext) using all available information.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 perfect cipher would be one in which no reduction of the search space is possible, even given access to the </a:t>
            </a:r>
            <a:r>
              <a:rPr lang="en-US" dirty="0" err="1"/>
              <a:t>ciphertext</a:t>
            </a:r>
            <a:r>
              <a:rPr lang="en-US" dirty="0"/>
              <a:t> and algorithm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The </a:t>
            </a:r>
            <a:r>
              <a:rPr lang="en-US" dirty="0"/>
              <a:t>one-time pad is a theoretically perfect </a:t>
            </a:r>
            <a:r>
              <a:rPr lang="en-US" dirty="0" smtClean="0"/>
              <a:t>encryption algorithm. However</a:t>
            </a:r>
            <a:r>
              <a:rPr lang="en-US" dirty="0"/>
              <a:t>, it requires as much key material as there </a:t>
            </a:r>
            <a:r>
              <a:rPr lang="en-US" dirty="0" smtClean="0"/>
              <a:t>is plaintext</a:t>
            </a:r>
            <a:r>
              <a:rPr lang="en-US" dirty="0"/>
              <a:t>, and suﬀers from the key distribution problem.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An approximation suitable for computers uses a PRNG </a:t>
            </a:r>
            <a:r>
              <a:rPr lang="en-US" dirty="0" smtClean="0"/>
              <a:t>to generate </a:t>
            </a:r>
            <a:r>
              <a:rPr lang="en-US" dirty="0"/>
              <a:t>a seed.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Transposition Ciphers</a:t>
            </a:r>
            <a:endParaRPr lang="en-US"/>
          </a:p>
        </p:txBody>
      </p:sp>
      <p:sp>
        <p:nvSpPr>
          <p:cNvPr id="5" name="Shape_29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92"/>
          <p:cNvSpPr/>
          <p:nvPr/>
        </p:nvSpPr>
        <p:spPr>
          <a:xfrm>
            <a:off x="6604000" y="6794500"/>
            <a:ext cx="1241778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9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22</a:t>
            </a:r>
            <a:endParaRPr lang="en-US"/>
          </a:p>
        </p:txBody>
      </p:sp>
      <p:sp>
        <p:nvSpPr>
          <p:cNvPr id="8" name="Shape_6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67"/>
          <p:cNvSpPr/>
          <p:nvPr/>
        </p:nvSpPr>
        <p:spPr>
          <a:xfrm>
            <a:off x="6604000" y="6794500"/>
            <a:ext cx="1270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6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23</a:t>
            </a:r>
            <a:endParaRPr lang="en-US"/>
          </a:p>
        </p:txBody>
      </p:sp>
      <p:sp>
        <p:nvSpPr>
          <p:cNvPr id="11" name="Shape_20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205"/>
          <p:cNvSpPr/>
          <p:nvPr/>
        </p:nvSpPr>
        <p:spPr>
          <a:xfrm>
            <a:off x="6604000" y="6794500"/>
            <a:ext cx="1270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0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889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Transposition Ciphers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 Fleck</a:t>
            </a:r>
          </a:p>
          <a:p>
            <a:r>
              <a:rPr lang="en-US" dirty="0" smtClean="0"/>
              <a:t>CS 469: Security Engineering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43243" y="6581001"/>
            <a:ext cx="4712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These slides are modified with permission from Bill Young (</a:t>
            </a:r>
            <a:r>
              <a:rPr lang="en-US" sz="1200" dirty="0" err="1" smtClean="0"/>
              <a:t>Univ</a:t>
            </a:r>
            <a:r>
              <a:rPr lang="en-US" sz="1200" dirty="0" smtClean="0"/>
              <a:t> of Texas)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Transposition Ciphers</a:t>
            </a:r>
            <a:endParaRPr lang="en-US"/>
          </a:p>
        </p:txBody>
      </p:sp>
      <p:sp>
        <p:nvSpPr>
          <p:cNvPr id="6" name="Shape_29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95"/>
          <p:cNvSpPr/>
          <p:nvPr/>
        </p:nvSpPr>
        <p:spPr>
          <a:xfrm>
            <a:off x="6604000" y="6794500"/>
            <a:ext cx="1298222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29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23</a:t>
            </a:r>
            <a:endParaRPr lang="en-US"/>
          </a:p>
        </p:txBody>
      </p:sp>
      <p:sp>
        <p:nvSpPr>
          <p:cNvPr id="9" name="Shape_6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70"/>
          <p:cNvSpPr/>
          <p:nvPr/>
        </p:nvSpPr>
        <p:spPr>
          <a:xfrm>
            <a:off x="6604001" y="6794500"/>
            <a:ext cx="132521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hape_7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24</a:t>
            </a:r>
            <a:endParaRPr lang="en-US"/>
          </a:p>
        </p:txBody>
      </p:sp>
      <p:sp>
        <p:nvSpPr>
          <p:cNvPr id="12" name="Shape_20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08"/>
          <p:cNvSpPr/>
          <p:nvPr/>
        </p:nvSpPr>
        <p:spPr>
          <a:xfrm>
            <a:off x="6604001" y="6794500"/>
            <a:ext cx="132521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_20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1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Transposition </a:t>
            </a:r>
            <a:r>
              <a:rPr lang="en-US" dirty="0" smtClean="0"/>
              <a:t>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/>
              <a:t>A </a:t>
            </a:r>
            <a:r>
              <a:rPr lang="en-US" i="1" dirty="0">
                <a:solidFill>
                  <a:srgbClr val="FF0000"/>
                </a:solidFill>
              </a:rPr>
              <a:t>transposition cipher </a:t>
            </a:r>
            <a:r>
              <a:rPr lang="en-US" dirty="0"/>
              <a:t>hides information by reordering the </a:t>
            </a:r>
            <a:r>
              <a:rPr lang="en-US" dirty="0" smtClean="0"/>
              <a:t>symbols in </a:t>
            </a:r>
            <a:r>
              <a:rPr lang="en-US" dirty="0"/>
              <a:t>a message. The goal of transposition is </a:t>
            </a:r>
            <a:r>
              <a:rPr lang="en-US" i="1" dirty="0">
                <a:solidFill>
                  <a:srgbClr val="FF0000"/>
                </a:solidFill>
              </a:rPr>
              <a:t>diﬀusion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Example: </a:t>
            </a:r>
            <a:r>
              <a:rPr lang="en-US" i="1" dirty="0">
                <a:solidFill>
                  <a:srgbClr val="FF0000"/>
                </a:solidFill>
              </a:rPr>
              <a:t>Columnar transposition </a:t>
            </a:r>
            <a:r>
              <a:rPr lang="en-US" dirty="0"/>
              <a:t>involves writing the </a:t>
            </a:r>
            <a:r>
              <a:rPr lang="en-US" dirty="0" smtClean="0"/>
              <a:t>plaintext characters </a:t>
            </a:r>
            <a:r>
              <a:rPr lang="en-US" dirty="0"/>
              <a:t>in a number of ﬁxed length rows such as the following: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>
                <a:latin typeface="Courier"/>
                <a:cs typeface="Courier"/>
              </a:rPr>
              <a:t>		c</a:t>
            </a:r>
            <a:r>
              <a:rPr lang="en-US" baseline="-25000" dirty="0" smtClean="0">
                <a:latin typeface="Courier"/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  c</a:t>
            </a:r>
            <a:r>
              <a:rPr lang="en-US" baseline="-25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  c</a:t>
            </a:r>
            <a:r>
              <a:rPr lang="en-US" baseline="-25000" dirty="0" smtClean="0">
                <a:latin typeface="Courier"/>
                <a:cs typeface="Courier"/>
              </a:rPr>
              <a:t>3</a:t>
            </a:r>
            <a:r>
              <a:rPr lang="en-US" dirty="0" smtClean="0">
                <a:latin typeface="Courier"/>
                <a:cs typeface="Courier"/>
              </a:rPr>
              <a:t>  c</a:t>
            </a:r>
            <a:r>
              <a:rPr lang="en-US" baseline="-25000" dirty="0" smtClean="0">
                <a:latin typeface="Courier"/>
                <a:cs typeface="Courier"/>
              </a:rPr>
              <a:t>4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c</a:t>
            </a:r>
            <a:r>
              <a:rPr lang="en-US" baseline="-25000" dirty="0">
                <a:latin typeface="Courier"/>
                <a:cs typeface="Courier"/>
              </a:rPr>
              <a:t>5</a:t>
            </a:r>
          </a:p>
          <a:p>
            <a:pPr marL="114300" indent="0">
              <a:buNone/>
            </a:pPr>
            <a:r>
              <a:rPr lang="en-US" dirty="0" smtClean="0">
                <a:latin typeface="Courier"/>
                <a:cs typeface="Courier"/>
              </a:rPr>
              <a:t>		c</a:t>
            </a:r>
            <a:r>
              <a:rPr lang="en-US" baseline="-25000" dirty="0" smtClean="0">
                <a:latin typeface="Courier"/>
                <a:cs typeface="Courier"/>
              </a:rPr>
              <a:t>6</a:t>
            </a:r>
            <a:r>
              <a:rPr lang="en-US" dirty="0" smtClean="0">
                <a:latin typeface="Courier"/>
                <a:cs typeface="Courier"/>
              </a:rPr>
              <a:t>  c</a:t>
            </a:r>
            <a:r>
              <a:rPr lang="en-US" baseline="-25000" dirty="0" smtClean="0">
                <a:latin typeface="Courier"/>
                <a:cs typeface="Courier"/>
              </a:rPr>
              <a:t>7</a:t>
            </a:r>
            <a:r>
              <a:rPr lang="en-US" dirty="0" smtClean="0">
                <a:latin typeface="Courier"/>
                <a:cs typeface="Courier"/>
              </a:rPr>
              <a:t>  c</a:t>
            </a:r>
            <a:r>
              <a:rPr lang="en-US" baseline="-25000" dirty="0" smtClean="0">
                <a:latin typeface="Courier"/>
                <a:cs typeface="Courier"/>
              </a:rPr>
              <a:t>8</a:t>
            </a:r>
            <a:r>
              <a:rPr lang="en-US" dirty="0" smtClean="0">
                <a:latin typeface="Courier"/>
                <a:cs typeface="Courier"/>
              </a:rPr>
              <a:t>  c</a:t>
            </a:r>
            <a:r>
              <a:rPr lang="en-US" baseline="-25000" dirty="0" smtClean="0">
                <a:latin typeface="Courier"/>
                <a:cs typeface="Courier"/>
              </a:rPr>
              <a:t>9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c</a:t>
            </a:r>
            <a:r>
              <a:rPr lang="en-US" baseline="-25000" dirty="0">
                <a:latin typeface="Courier"/>
                <a:cs typeface="Courier"/>
              </a:rPr>
              <a:t>10</a:t>
            </a:r>
          </a:p>
          <a:p>
            <a:pPr marL="114300" indent="0">
              <a:buNone/>
            </a:pPr>
            <a:r>
              <a:rPr lang="en-US" dirty="0" smtClean="0">
                <a:latin typeface="Courier"/>
                <a:cs typeface="Courier"/>
              </a:rPr>
              <a:t>		c</a:t>
            </a:r>
            <a:r>
              <a:rPr lang="en-US" baseline="-25000" dirty="0" smtClean="0">
                <a:latin typeface="Courier"/>
                <a:cs typeface="Courier"/>
              </a:rPr>
              <a:t>11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c</a:t>
            </a:r>
            <a:r>
              <a:rPr lang="en-US" baseline="-25000" dirty="0">
                <a:latin typeface="Courier"/>
                <a:cs typeface="Courier"/>
              </a:rPr>
              <a:t>12</a:t>
            </a:r>
            <a:r>
              <a:rPr lang="en-US" dirty="0">
                <a:latin typeface="Courier"/>
                <a:cs typeface="Courier"/>
              </a:rPr>
              <a:t> etc.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Form the </a:t>
            </a:r>
            <a:r>
              <a:rPr lang="en-US" dirty="0" err="1"/>
              <a:t>ciphertext</a:t>
            </a:r>
            <a:r>
              <a:rPr lang="en-US" dirty="0"/>
              <a:t> by reading down the columns: c</a:t>
            </a:r>
            <a:r>
              <a:rPr lang="en-US" baseline="-25000" dirty="0"/>
              <a:t>1</a:t>
            </a:r>
            <a:r>
              <a:rPr lang="en-US" dirty="0"/>
              <a:t>c</a:t>
            </a:r>
            <a:r>
              <a:rPr lang="en-US" baseline="-25000" dirty="0"/>
              <a:t>6</a:t>
            </a:r>
            <a:r>
              <a:rPr lang="en-US" dirty="0"/>
              <a:t>c</a:t>
            </a:r>
            <a:r>
              <a:rPr lang="en-US" baseline="-25000" dirty="0"/>
              <a:t>11</a:t>
            </a:r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 . . ..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If the message length is not a multiple of the number of columns</a:t>
            </a:r>
            <a:r>
              <a:rPr lang="en-US" dirty="0" smtClean="0"/>
              <a:t>, pad </a:t>
            </a:r>
            <a:r>
              <a:rPr lang="en-US" dirty="0"/>
              <a:t>the ﬁnal row with any character.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AES Transposition Step</a:t>
            </a:r>
            <a:endParaRPr lang="en-US"/>
          </a:p>
        </p:txBody>
      </p:sp>
      <p:sp>
        <p:nvSpPr>
          <p:cNvPr id="5" name="Shape_29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98"/>
          <p:cNvSpPr/>
          <p:nvPr/>
        </p:nvSpPr>
        <p:spPr>
          <a:xfrm>
            <a:off x="6604000" y="6794500"/>
            <a:ext cx="135466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9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24</a:t>
            </a:r>
            <a:endParaRPr lang="en-US"/>
          </a:p>
        </p:txBody>
      </p:sp>
      <p:sp>
        <p:nvSpPr>
          <p:cNvPr id="8" name="Shape_7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73"/>
          <p:cNvSpPr/>
          <p:nvPr/>
        </p:nvSpPr>
        <p:spPr>
          <a:xfrm>
            <a:off x="6604000" y="6794500"/>
            <a:ext cx="1380435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7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25</a:t>
            </a:r>
            <a:endParaRPr lang="en-US"/>
          </a:p>
        </p:txBody>
      </p:sp>
      <p:sp>
        <p:nvSpPr>
          <p:cNvPr id="11" name="Shape_21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211"/>
          <p:cNvSpPr/>
          <p:nvPr/>
        </p:nvSpPr>
        <p:spPr>
          <a:xfrm>
            <a:off x="6604000" y="6794500"/>
            <a:ext cx="1380435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1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7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 Transposition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Transposition need not only apply to symbols in a text.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The Advanced Encryption Standard (AES) contains </a:t>
            </a:r>
            <a:r>
              <a:rPr lang="en-US" dirty="0" smtClean="0"/>
              <a:t>a transposition step </a:t>
            </a:r>
            <a:r>
              <a:rPr lang="en-US" dirty="0"/>
              <a:t>that reorders the bytes in a 16-byte array</a:t>
            </a:r>
          </a:p>
        </p:txBody>
      </p:sp>
      <p:pic>
        <p:nvPicPr>
          <p:cNvPr id="4" name="Picture 3" descr="AES-ShiftRow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49" y="3501239"/>
            <a:ext cx="7185290" cy="259568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Cryptanalysis of Transpositions</a:t>
            </a:r>
            <a:endParaRPr lang="en-US"/>
          </a:p>
        </p:txBody>
      </p:sp>
      <p:sp>
        <p:nvSpPr>
          <p:cNvPr id="6" name="Shape_30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01"/>
          <p:cNvSpPr/>
          <p:nvPr/>
        </p:nvSpPr>
        <p:spPr>
          <a:xfrm>
            <a:off x="6604000" y="6794500"/>
            <a:ext cx="1411111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30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25</a:t>
            </a:r>
            <a:endParaRPr lang="en-US"/>
          </a:p>
        </p:txBody>
      </p:sp>
      <p:sp>
        <p:nvSpPr>
          <p:cNvPr id="9" name="Shape_7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76"/>
          <p:cNvSpPr/>
          <p:nvPr/>
        </p:nvSpPr>
        <p:spPr>
          <a:xfrm>
            <a:off x="6604000" y="6794500"/>
            <a:ext cx="1435652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hape_7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26</a:t>
            </a:r>
            <a:endParaRPr lang="en-US"/>
          </a:p>
        </p:txBody>
      </p:sp>
      <p:sp>
        <p:nvSpPr>
          <p:cNvPr id="12" name="Shape_21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14"/>
          <p:cNvSpPr/>
          <p:nvPr/>
        </p:nvSpPr>
        <p:spPr>
          <a:xfrm>
            <a:off x="6604000" y="6794500"/>
            <a:ext cx="1435652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_21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58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Cryptanalysis of Transpositions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/>
              <a:t>Question</a:t>
            </a:r>
            <a:r>
              <a:rPr lang="en-US" dirty="0"/>
              <a:t>: Given a text you believe to be the encryption of a </a:t>
            </a:r>
            <a:r>
              <a:rPr lang="en-US" dirty="0" smtClean="0"/>
              <a:t>text by </a:t>
            </a:r>
            <a:r>
              <a:rPr lang="en-US" dirty="0"/>
              <a:t>transposition. How could you increase your conﬁdence </a:t>
            </a:r>
            <a:r>
              <a:rPr lang="en-US" dirty="0" smtClean="0"/>
              <a:t>that that’s </a:t>
            </a:r>
            <a:r>
              <a:rPr lang="en-US" dirty="0"/>
              <a:t>the case?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/>
              <a:t>Answer</a:t>
            </a:r>
            <a:r>
              <a:rPr lang="en-US" dirty="0"/>
              <a:t>: Since transposition reorders characters, but </a:t>
            </a:r>
            <a:r>
              <a:rPr lang="en-US" dirty="0" smtClean="0"/>
              <a:t>doesn’t replace </a:t>
            </a:r>
            <a:r>
              <a:rPr lang="en-US" dirty="0"/>
              <a:t>them, the original characters still occur in the result. </a:t>
            </a:r>
            <a:r>
              <a:rPr lang="en-US" dirty="0" smtClean="0"/>
              <a:t>Letter frequencies </a:t>
            </a:r>
            <a:r>
              <a:rPr lang="en-US" dirty="0"/>
              <a:t>are preserved in the </a:t>
            </a:r>
            <a:r>
              <a:rPr lang="en-US" dirty="0" err="1"/>
              <a:t>ciphertext</a:t>
            </a:r>
            <a:r>
              <a:rPr lang="en-US" dirty="0"/>
              <a:t>, but the frequencies </a:t>
            </a:r>
            <a:r>
              <a:rPr lang="en-US" dirty="0" smtClean="0"/>
              <a:t>of </a:t>
            </a:r>
            <a:r>
              <a:rPr lang="en-US" dirty="0" err="1" smtClean="0"/>
              <a:t>digrams</a:t>
            </a:r>
            <a:r>
              <a:rPr lang="en-US" dirty="0"/>
              <a:t>, trigrams, etc. are not.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In a columnar transposition with rows of length n, </a:t>
            </a:r>
            <a:r>
              <a:rPr lang="en-US" dirty="0" smtClean="0"/>
              <a:t>adjacent characters </a:t>
            </a:r>
            <a:r>
              <a:rPr lang="en-US" dirty="0"/>
              <a:t>in the plaintext are c</a:t>
            </a:r>
            <a:r>
              <a:rPr lang="en-US" baseline="-25000" dirty="0"/>
              <a:t>1</a:t>
            </a:r>
            <a:r>
              <a:rPr lang="en-US" dirty="0"/>
              <a:t> and c</a:t>
            </a:r>
            <a:r>
              <a:rPr lang="en-US" baseline="-25000" dirty="0"/>
              <a:t>n+1</a:t>
            </a:r>
            <a:r>
              <a:rPr lang="en-US" dirty="0"/>
              <a:t>, 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and c</a:t>
            </a:r>
            <a:r>
              <a:rPr lang="en-US" baseline="-25000" dirty="0"/>
              <a:t>n+2</a:t>
            </a:r>
            <a:r>
              <a:rPr lang="en-US" dirty="0"/>
              <a:t>, etc</a:t>
            </a:r>
            <a:r>
              <a:rPr lang="en-US" dirty="0" smtClean="0"/>
              <a:t>. Hypothesize </a:t>
            </a:r>
            <a:r>
              <a:rPr lang="en-US" dirty="0"/>
              <a:t>a distance of n and try a decryption; if it fail, try </a:t>
            </a:r>
            <a:r>
              <a:rPr lang="en-US" dirty="0" smtClean="0"/>
              <a:t>a distance </a:t>
            </a:r>
            <a:r>
              <a:rPr lang="en-US" dirty="0"/>
              <a:t>of n + 1, etc.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7458" y="3098977"/>
            <a:ext cx="7464097" cy="14451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Combinations of Approaches</a:t>
            </a:r>
            <a:endParaRPr lang="en-US"/>
          </a:p>
        </p:txBody>
      </p:sp>
      <p:sp>
        <p:nvSpPr>
          <p:cNvPr id="6" name="Shape_30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04"/>
          <p:cNvSpPr/>
          <p:nvPr/>
        </p:nvSpPr>
        <p:spPr>
          <a:xfrm>
            <a:off x="6603999" y="6794500"/>
            <a:ext cx="146755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30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26</a:t>
            </a:r>
            <a:endParaRPr lang="en-US"/>
          </a:p>
        </p:txBody>
      </p:sp>
      <p:sp>
        <p:nvSpPr>
          <p:cNvPr id="9" name="Shape_7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79"/>
          <p:cNvSpPr/>
          <p:nvPr/>
        </p:nvSpPr>
        <p:spPr>
          <a:xfrm>
            <a:off x="6603999" y="6794500"/>
            <a:ext cx="149087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hape_8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27</a:t>
            </a:r>
            <a:endParaRPr lang="en-US"/>
          </a:p>
        </p:txBody>
      </p:sp>
      <p:sp>
        <p:nvSpPr>
          <p:cNvPr id="12" name="Shape_21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17"/>
          <p:cNvSpPr/>
          <p:nvPr/>
        </p:nvSpPr>
        <p:spPr>
          <a:xfrm>
            <a:off x="6603999" y="6794500"/>
            <a:ext cx="149087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_21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4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 of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Substitutions and transpositions can be regarded as building </a:t>
            </a:r>
            <a:r>
              <a:rPr lang="en-US" dirty="0" smtClean="0"/>
              <a:t>blocks for </a:t>
            </a:r>
            <a:r>
              <a:rPr lang="en-US" dirty="0"/>
              <a:t>encryption. Many important commercial algorithms </a:t>
            </a:r>
            <a:r>
              <a:rPr lang="en-US" dirty="0" smtClean="0"/>
              <a:t>use combinations </a:t>
            </a:r>
            <a:r>
              <a:rPr lang="en-US" dirty="0"/>
              <a:t>of these.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 combination of two or more ciphers is called a product cipher </a:t>
            </a:r>
            <a:r>
              <a:rPr lang="en-US" dirty="0" smtClean="0"/>
              <a:t>or cascade </a:t>
            </a:r>
            <a:r>
              <a:rPr lang="en-US" dirty="0"/>
              <a:t>cipher:</a:t>
            </a:r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(E</a:t>
            </a:r>
            <a:r>
              <a:rPr lang="en-US" baseline="-25000" dirty="0"/>
              <a:t>1</a:t>
            </a:r>
            <a:r>
              <a:rPr lang="en-US" dirty="0"/>
              <a:t>(P, k</a:t>
            </a:r>
            <a:r>
              <a:rPr lang="en-US" baseline="-25000" dirty="0"/>
              <a:t>1</a:t>
            </a:r>
            <a:r>
              <a:rPr lang="en-US" dirty="0"/>
              <a:t>), k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 combination is not necessarily stronger than either </a:t>
            </a:r>
            <a:r>
              <a:rPr lang="en-US" dirty="0" smtClean="0"/>
              <a:t>cipher individually</a:t>
            </a:r>
            <a:r>
              <a:rPr lang="en-US" dirty="0"/>
              <a:t>. It may even be weaker.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Lessons</a:t>
            </a:r>
            <a:endParaRPr lang="en-US"/>
          </a:p>
        </p:txBody>
      </p:sp>
      <p:sp>
        <p:nvSpPr>
          <p:cNvPr id="5" name="Shape_30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307"/>
          <p:cNvSpPr/>
          <p:nvPr/>
        </p:nvSpPr>
        <p:spPr>
          <a:xfrm>
            <a:off x="6604000" y="6794500"/>
            <a:ext cx="1524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0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27</a:t>
            </a:r>
            <a:endParaRPr lang="en-US"/>
          </a:p>
        </p:txBody>
      </p:sp>
      <p:sp>
        <p:nvSpPr>
          <p:cNvPr id="8" name="Shape_8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82"/>
          <p:cNvSpPr/>
          <p:nvPr/>
        </p:nvSpPr>
        <p:spPr>
          <a:xfrm>
            <a:off x="6604000" y="6794500"/>
            <a:ext cx="154608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8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28</a:t>
            </a:r>
            <a:endParaRPr lang="en-US"/>
          </a:p>
        </p:txBody>
      </p:sp>
      <p:sp>
        <p:nvSpPr>
          <p:cNvPr id="11" name="Shape_21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220"/>
          <p:cNvSpPr/>
          <p:nvPr/>
        </p:nvSpPr>
        <p:spPr>
          <a:xfrm>
            <a:off x="6604000" y="6794500"/>
            <a:ext cx="154608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2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08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Transposition is another important building block </a:t>
            </a:r>
            <a:r>
              <a:rPr lang="en-US" dirty="0" smtClean="0"/>
              <a:t>for encryption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Because it preserves the symbols of a text, </a:t>
            </a:r>
            <a:r>
              <a:rPr lang="en-US" dirty="0" smtClean="0"/>
              <a:t>transposition preserves </a:t>
            </a:r>
            <a:r>
              <a:rPr lang="en-US" dirty="0"/>
              <a:t>letter frequencies but not </a:t>
            </a:r>
            <a:r>
              <a:rPr lang="en-US" dirty="0" err="1"/>
              <a:t>digrams</a:t>
            </a:r>
            <a:r>
              <a:rPr lang="en-US" dirty="0"/>
              <a:t>, trigrams, etc.</a:t>
            </a:r>
          </a:p>
          <a:p>
            <a:endParaRPr lang="en-US" dirty="0"/>
          </a:p>
          <a:p>
            <a:r>
              <a:rPr lang="en-US" dirty="0"/>
              <a:t>A product cipher is the combination of two or </a:t>
            </a:r>
            <a:r>
              <a:rPr lang="en-US" dirty="0" smtClean="0"/>
              <a:t>more encryption </a:t>
            </a:r>
            <a:r>
              <a:rPr lang="en-US" dirty="0"/>
              <a:t>steps.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Symmetric vs. Asymmetric Systems</a:t>
            </a:r>
            <a:endParaRPr lang="en-US"/>
          </a:p>
        </p:txBody>
      </p:sp>
      <p:sp>
        <p:nvSpPr>
          <p:cNvPr id="5" name="Shape_30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310"/>
          <p:cNvSpPr/>
          <p:nvPr/>
        </p:nvSpPr>
        <p:spPr>
          <a:xfrm>
            <a:off x="6604000" y="6794500"/>
            <a:ext cx="158044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1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28</a:t>
            </a:r>
            <a:endParaRPr lang="en-US"/>
          </a:p>
        </p:txBody>
      </p:sp>
      <p:sp>
        <p:nvSpPr>
          <p:cNvPr id="8" name="Shape_8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85"/>
          <p:cNvSpPr/>
          <p:nvPr/>
        </p:nvSpPr>
        <p:spPr>
          <a:xfrm>
            <a:off x="6604000" y="6794500"/>
            <a:ext cx="160130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8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29</a:t>
            </a:r>
            <a:endParaRPr lang="en-US"/>
          </a:p>
        </p:txBody>
      </p:sp>
      <p:sp>
        <p:nvSpPr>
          <p:cNvPr id="11" name="Shape_22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223"/>
          <p:cNvSpPr/>
          <p:nvPr/>
        </p:nvSpPr>
        <p:spPr>
          <a:xfrm>
            <a:off x="6604000" y="6794500"/>
            <a:ext cx="160130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2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47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Breakable </a:t>
            </a:r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An encryption algorithm is called breakable if, given enough </a:t>
            </a:r>
            <a:r>
              <a:rPr lang="en-US" dirty="0" smtClean="0"/>
              <a:t>time and </a:t>
            </a:r>
            <a:r>
              <a:rPr lang="en-US" dirty="0"/>
              <a:t>data, an analyst can recover the plaintext.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Most encryption algorithms are breakable since the analyst can </a:t>
            </a:r>
            <a:r>
              <a:rPr lang="en-US" dirty="0" smtClean="0"/>
              <a:t>try all </a:t>
            </a:r>
            <a:r>
              <a:rPr lang="en-US" dirty="0"/>
              <a:t>keys systematically. Being breakable doesn’t mean that </a:t>
            </a:r>
            <a:r>
              <a:rPr lang="en-US" dirty="0" smtClean="0"/>
              <a:t>it’s feasible </a:t>
            </a:r>
            <a:r>
              <a:rPr lang="en-US" dirty="0"/>
              <a:t>to break.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The analyst must be able to recognize success. For that reason</a:t>
            </a:r>
            <a:r>
              <a:rPr lang="en-US" dirty="0" smtClean="0"/>
              <a:t>, having </a:t>
            </a:r>
            <a:r>
              <a:rPr lang="en-US" dirty="0"/>
              <a:t>plaintext/</a:t>
            </a:r>
            <a:r>
              <a:rPr lang="en-US" dirty="0" err="1"/>
              <a:t>ciphertext</a:t>
            </a:r>
            <a:r>
              <a:rPr lang="en-US" dirty="0"/>
              <a:t> pairs available is often required.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Strong Encryption</a:t>
            </a:r>
            <a:endParaRPr lang="en-US"/>
          </a:p>
        </p:txBody>
      </p:sp>
      <p:sp>
        <p:nvSpPr>
          <p:cNvPr id="5" name="Shape_23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35"/>
          <p:cNvSpPr/>
          <p:nvPr/>
        </p:nvSpPr>
        <p:spPr>
          <a:xfrm>
            <a:off x="6604000" y="6794500"/>
            <a:ext cx="16933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3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  <p:sp>
        <p:nvSpPr>
          <p:cNvPr id="8" name="Shape_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7"/>
          <p:cNvSpPr/>
          <p:nvPr/>
        </p:nvSpPr>
        <p:spPr>
          <a:xfrm>
            <a:off x="6604000" y="6794500"/>
            <a:ext cx="165652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  <p:sp>
        <p:nvSpPr>
          <p:cNvPr id="11" name="Shape_14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145"/>
          <p:cNvSpPr/>
          <p:nvPr/>
        </p:nvSpPr>
        <p:spPr>
          <a:xfrm>
            <a:off x="6604000" y="6794500"/>
            <a:ext cx="165652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14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842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Symmetric vs. Asymmetric </a:t>
            </a:r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 Fleck</a:t>
            </a:r>
          </a:p>
          <a:p>
            <a:r>
              <a:rPr lang="en-US" dirty="0" smtClean="0"/>
              <a:t>CS 469: Security Engineering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43243" y="6581001"/>
            <a:ext cx="4712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These slides are modified with permission from Bill Young (</a:t>
            </a:r>
            <a:r>
              <a:rPr lang="en-US" sz="1200" dirty="0" err="1" smtClean="0"/>
              <a:t>Univ</a:t>
            </a:r>
            <a:r>
              <a:rPr lang="en-US" sz="1200" dirty="0" smtClean="0"/>
              <a:t> of Texas)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Symmetric vs. Asymmetric Systems</a:t>
            </a:r>
            <a:endParaRPr lang="en-US"/>
          </a:p>
        </p:txBody>
      </p:sp>
      <p:sp>
        <p:nvSpPr>
          <p:cNvPr id="6" name="Shape_31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13"/>
          <p:cNvSpPr/>
          <p:nvPr/>
        </p:nvSpPr>
        <p:spPr>
          <a:xfrm>
            <a:off x="6604000" y="6794500"/>
            <a:ext cx="1636889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31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29</a:t>
            </a:r>
            <a:endParaRPr lang="en-US"/>
          </a:p>
        </p:txBody>
      </p:sp>
      <p:sp>
        <p:nvSpPr>
          <p:cNvPr id="9" name="Shape_8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88"/>
          <p:cNvSpPr/>
          <p:nvPr/>
        </p:nvSpPr>
        <p:spPr>
          <a:xfrm>
            <a:off x="6604000" y="6794500"/>
            <a:ext cx="1656522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hape_8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30</a:t>
            </a:r>
            <a:endParaRPr lang="en-US"/>
          </a:p>
        </p:txBody>
      </p:sp>
      <p:sp>
        <p:nvSpPr>
          <p:cNvPr id="12" name="Shape_22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26"/>
          <p:cNvSpPr/>
          <p:nvPr/>
        </p:nvSpPr>
        <p:spPr>
          <a:xfrm>
            <a:off x="6604000" y="6794500"/>
            <a:ext cx="1656522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_22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77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Symmetric vs. Asymmetric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Recall that there are two basic types of encryption</a:t>
            </a:r>
            <a:r>
              <a:rPr lang="en-US" dirty="0" smtClean="0"/>
              <a:t>:</a:t>
            </a:r>
          </a:p>
          <a:p>
            <a:pPr marL="411480" lvl="1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symmetric </a:t>
            </a:r>
            <a:r>
              <a:rPr lang="en-US" dirty="0">
                <a:solidFill>
                  <a:srgbClr val="FF6600"/>
                </a:solidFill>
              </a:rPr>
              <a:t>algorithms</a:t>
            </a:r>
            <a:r>
              <a:rPr lang="en-US" dirty="0"/>
              <a:t>: (also called “secret key”) use the same </a:t>
            </a:r>
            <a:r>
              <a:rPr lang="en-US" dirty="0" smtClean="0"/>
              <a:t>key for </a:t>
            </a:r>
            <a:r>
              <a:rPr lang="en-US" dirty="0"/>
              <a:t>both encryption and </a:t>
            </a:r>
            <a:r>
              <a:rPr lang="en-US" dirty="0" smtClean="0"/>
              <a:t>decryption</a:t>
            </a:r>
            <a:endParaRPr lang="en-US" dirty="0"/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r>
              <a:rPr lang="en-US" dirty="0">
                <a:solidFill>
                  <a:srgbClr val="FF6600"/>
                </a:solidFill>
              </a:rPr>
              <a:t>asymmetric algorithms</a:t>
            </a:r>
            <a:r>
              <a:rPr lang="en-US" dirty="0"/>
              <a:t>: (also called “public key”) use </a:t>
            </a:r>
            <a:r>
              <a:rPr lang="en-US" dirty="0" smtClean="0"/>
              <a:t>diﬀerent keys </a:t>
            </a:r>
            <a:r>
              <a:rPr lang="en-US" dirty="0"/>
              <a:t>for encryption and decryption.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For any encryption approach, there are two major challenges:</a:t>
            </a:r>
          </a:p>
          <a:p>
            <a:pPr marL="411480" lvl="1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Key </a:t>
            </a:r>
            <a:r>
              <a:rPr lang="en-US" dirty="0">
                <a:solidFill>
                  <a:srgbClr val="FF6600"/>
                </a:solidFill>
              </a:rPr>
              <a:t>distribution</a:t>
            </a:r>
            <a:r>
              <a:rPr lang="en-US" dirty="0"/>
              <a:t>: how do we convey keys to those who need </a:t>
            </a:r>
            <a:r>
              <a:rPr lang="en-US" dirty="0" smtClean="0"/>
              <a:t>them to </a:t>
            </a:r>
            <a:r>
              <a:rPr lang="en-US" dirty="0"/>
              <a:t>establish secure communication.</a:t>
            </a: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Key </a:t>
            </a:r>
            <a:r>
              <a:rPr lang="en-US" dirty="0">
                <a:solidFill>
                  <a:srgbClr val="FF6600"/>
                </a:solidFill>
              </a:rPr>
              <a:t>management</a:t>
            </a:r>
            <a:r>
              <a:rPr lang="en-US" dirty="0"/>
              <a:t>: given a large number of keys, how do </a:t>
            </a:r>
            <a:r>
              <a:rPr lang="en-US" dirty="0" smtClean="0"/>
              <a:t>we preserve </a:t>
            </a:r>
            <a:r>
              <a:rPr lang="en-US" dirty="0"/>
              <a:t>their safety and make them available </a:t>
            </a:r>
            <a:r>
              <a:rPr lang="en-US" dirty="0" smtClean="0"/>
              <a:t>as needed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Asymmetric Encryption Primer</a:t>
            </a:r>
            <a:endParaRPr lang="en-US"/>
          </a:p>
        </p:txBody>
      </p:sp>
      <p:sp>
        <p:nvSpPr>
          <p:cNvPr id="5" name="Shape_31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316"/>
          <p:cNvSpPr/>
          <p:nvPr/>
        </p:nvSpPr>
        <p:spPr>
          <a:xfrm>
            <a:off x="6604000" y="6794500"/>
            <a:ext cx="169333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1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30</a:t>
            </a:r>
            <a:endParaRPr lang="en-US"/>
          </a:p>
        </p:txBody>
      </p:sp>
      <p:sp>
        <p:nvSpPr>
          <p:cNvPr id="8" name="Shape_9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91"/>
          <p:cNvSpPr/>
          <p:nvPr/>
        </p:nvSpPr>
        <p:spPr>
          <a:xfrm>
            <a:off x="6604000" y="6794500"/>
            <a:ext cx="1711739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9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31</a:t>
            </a:r>
            <a:endParaRPr lang="en-US"/>
          </a:p>
        </p:txBody>
      </p:sp>
      <p:sp>
        <p:nvSpPr>
          <p:cNvPr id="11" name="Shape_22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229"/>
          <p:cNvSpPr/>
          <p:nvPr/>
        </p:nvSpPr>
        <p:spPr>
          <a:xfrm>
            <a:off x="6604000" y="6794500"/>
            <a:ext cx="1711739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3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51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Asymmetric Encryption </a:t>
            </a:r>
            <a:r>
              <a:rPr lang="en-US" dirty="0" smtClean="0"/>
              <a:t>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/>
              <a:t>In </a:t>
            </a:r>
            <a:r>
              <a:rPr lang="en-US" i="1" dirty="0">
                <a:solidFill>
                  <a:srgbClr val="FF0000"/>
                </a:solidFill>
              </a:rPr>
              <a:t>asymmetric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or </a:t>
            </a:r>
            <a:r>
              <a:rPr lang="en-US" i="1" dirty="0">
                <a:solidFill>
                  <a:srgbClr val="FF0000"/>
                </a:solidFill>
              </a:rPr>
              <a:t>public key encryption</a:t>
            </a:r>
            <a:r>
              <a:rPr lang="en-US" dirty="0"/>
              <a:t>, diﬀerent keys are used </a:t>
            </a:r>
            <a:r>
              <a:rPr lang="en-US" dirty="0" smtClean="0"/>
              <a:t>for encryption </a:t>
            </a:r>
            <a:r>
              <a:rPr lang="en-US" dirty="0"/>
              <a:t>and decryption.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Each subject S has a publicly disclosed key K</a:t>
            </a:r>
            <a:r>
              <a:rPr lang="en-US" baseline="-25000" dirty="0"/>
              <a:t>S</a:t>
            </a:r>
            <a:r>
              <a:rPr lang="en-US" dirty="0"/>
              <a:t> (“S’s </a:t>
            </a:r>
            <a:r>
              <a:rPr lang="en-US" dirty="0" smtClean="0"/>
              <a:t>public </a:t>
            </a:r>
            <a:r>
              <a:rPr lang="en-US" dirty="0"/>
              <a:t>key”</a:t>
            </a:r>
            <a:r>
              <a:rPr lang="en-US" dirty="0" smtClean="0"/>
              <a:t>) that </a:t>
            </a:r>
            <a:r>
              <a:rPr lang="en-US" dirty="0"/>
              <a:t>anyone can use to encrypt, and a privately held key </a:t>
            </a:r>
            <a:r>
              <a:rPr lang="en-US" dirty="0" smtClean="0"/>
              <a:t>K</a:t>
            </a:r>
            <a:r>
              <a:rPr lang="en-US" baseline="30000" dirty="0" smtClean="0"/>
              <a:t>−1 </a:t>
            </a:r>
            <a:r>
              <a:rPr lang="en-US" baseline="-25000" dirty="0" smtClean="0"/>
              <a:t>S</a:t>
            </a:r>
            <a:endParaRPr lang="en-US" baseline="-25000" dirty="0"/>
          </a:p>
          <a:p>
            <a:pPr marL="114300" indent="0">
              <a:buNone/>
            </a:pPr>
            <a:r>
              <a:rPr lang="en-US" dirty="0" smtClean="0"/>
              <a:t>(</a:t>
            </a:r>
            <a:r>
              <a:rPr lang="en-US" dirty="0"/>
              <a:t>“</a:t>
            </a:r>
            <a:r>
              <a:rPr lang="en-US" dirty="0" smtClean="0"/>
              <a:t>S’s private </a:t>
            </a:r>
            <a:r>
              <a:rPr lang="en-US" dirty="0"/>
              <a:t>key”). The relationship is: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Anyone wishing to send a message M conﬁdentially to S </a:t>
            </a:r>
            <a:r>
              <a:rPr lang="en-US" dirty="0" smtClean="0"/>
              <a:t>sends         Only </a:t>
            </a:r>
            <a:r>
              <a:rPr lang="en-US" dirty="0"/>
              <a:t>the holder of </a:t>
            </a:r>
            <a:r>
              <a:rPr lang="en-US" dirty="0" smtClean="0"/>
              <a:t>K</a:t>
            </a:r>
            <a:r>
              <a:rPr lang="en-US" baseline="30000" dirty="0" smtClean="0"/>
              <a:t>−1</a:t>
            </a:r>
            <a:r>
              <a:rPr lang="en-US" baseline="-25000" dirty="0" smtClean="0"/>
              <a:t>S</a:t>
            </a:r>
            <a:r>
              <a:rPr lang="en-US" dirty="0" smtClean="0"/>
              <a:t> can </a:t>
            </a:r>
            <a:r>
              <a:rPr lang="en-US" dirty="0"/>
              <a:t>decrypt this message.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Asymmetric encryption largely solves the key distribution problem.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Why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779787"/>
              </p:ext>
            </p:extLst>
          </p:nvPr>
        </p:nvGraphicFramePr>
        <p:xfrm>
          <a:off x="2507765" y="3525605"/>
          <a:ext cx="2641204" cy="660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1016000" imgH="254000" progId="Equation.3">
                  <p:embed/>
                </p:oleObj>
              </mc:Choice>
              <mc:Fallback>
                <p:oleObj name="Equation" r:id="rId3" imgW="10160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7765" y="3525605"/>
                        <a:ext cx="2641204" cy="660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141985"/>
              </p:ext>
            </p:extLst>
          </p:nvPr>
        </p:nvGraphicFramePr>
        <p:xfrm>
          <a:off x="7104467" y="4516843"/>
          <a:ext cx="866522" cy="445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5" imgW="444500" imgH="228600" progId="Equation.3">
                  <p:embed/>
                </p:oleObj>
              </mc:Choice>
              <mc:Fallback>
                <p:oleObj name="Equation" r:id="rId5" imgW="4445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04467" y="4516843"/>
                        <a:ext cx="866522" cy="445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Characteristics of Keys</a:t>
            </a:r>
            <a:endParaRPr lang="en-US"/>
          </a:p>
        </p:txBody>
      </p:sp>
      <p:sp>
        <p:nvSpPr>
          <p:cNvPr id="7" name="Shape_31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319"/>
          <p:cNvSpPr/>
          <p:nvPr/>
        </p:nvSpPr>
        <p:spPr>
          <a:xfrm>
            <a:off x="6604000" y="6794500"/>
            <a:ext cx="1749778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32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31</a:t>
            </a:r>
            <a:endParaRPr lang="en-US"/>
          </a:p>
        </p:txBody>
      </p:sp>
      <p:sp>
        <p:nvSpPr>
          <p:cNvPr id="10" name="Shape_9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hape_94"/>
          <p:cNvSpPr/>
          <p:nvPr/>
        </p:nvSpPr>
        <p:spPr>
          <a:xfrm>
            <a:off x="6604000" y="6794500"/>
            <a:ext cx="176695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9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32</a:t>
            </a:r>
            <a:endParaRPr lang="en-US"/>
          </a:p>
        </p:txBody>
      </p:sp>
      <p:sp>
        <p:nvSpPr>
          <p:cNvPr id="13" name="Shape_23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_232"/>
          <p:cNvSpPr/>
          <p:nvPr/>
        </p:nvSpPr>
        <p:spPr>
          <a:xfrm>
            <a:off x="6604000" y="6794500"/>
            <a:ext cx="176695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hape_23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66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</a:t>
            </a:r>
            <a:r>
              <a:rPr lang="en-US" dirty="0" smtClean="0"/>
              <a:t>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Typically, in a symmetric encryption system keys are: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randomly </a:t>
            </a:r>
            <a:r>
              <a:rPr lang="en-US" dirty="0"/>
              <a:t>generated k-bit strings,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simple </a:t>
            </a:r>
            <a:r>
              <a:rPr lang="en-US" dirty="0"/>
              <a:t>to generate,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have </a:t>
            </a:r>
            <a:r>
              <a:rPr lang="en-US" dirty="0"/>
              <a:t>no special properties.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In a public key system, keys</a:t>
            </a:r>
            <a:r>
              <a:rPr lang="en-US" dirty="0" smtClean="0"/>
              <a:t>: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have </a:t>
            </a:r>
            <a:r>
              <a:rPr lang="en-US" dirty="0"/>
              <a:t>special structure (e.g., are large primes), and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are </a:t>
            </a:r>
            <a:r>
              <a:rPr lang="en-US" dirty="0"/>
              <a:t>expensive to generate.</a:t>
            </a:r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Key </a:t>
            </a:r>
            <a:r>
              <a:rPr lang="en-US" dirty="0"/>
              <a:t>sizes are not comparable between the two approaches. </a:t>
            </a:r>
            <a:r>
              <a:rPr lang="en-US" dirty="0" smtClean="0"/>
              <a:t>A 128</a:t>
            </a:r>
            <a:r>
              <a:rPr lang="en-US" dirty="0"/>
              <a:t>-bit symmetric key may be equivalent in strength to a 3000-</a:t>
            </a:r>
            <a:r>
              <a:rPr lang="en-US" dirty="0" smtClean="0"/>
              <a:t>bit public </a:t>
            </a:r>
            <a:r>
              <a:rPr lang="en-US" dirty="0"/>
              <a:t>key.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Lessons</a:t>
            </a:r>
            <a:endParaRPr lang="en-US"/>
          </a:p>
        </p:txBody>
      </p:sp>
      <p:sp>
        <p:nvSpPr>
          <p:cNvPr id="5" name="Shape_32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322"/>
          <p:cNvSpPr/>
          <p:nvPr/>
        </p:nvSpPr>
        <p:spPr>
          <a:xfrm>
            <a:off x="6604000" y="6794500"/>
            <a:ext cx="1806222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2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32</a:t>
            </a:r>
            <a:endParaRPr lang="en-US"/>
          </a:p>
        </p:txBody>
      </p:sp>
      <p:sp>
        <p:nvSpPr>
          <p:cNvPr id="8" name="Shape_9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97"/>
          <p:cNvSpPr/>
          <p:nvPr/>
        </p:nvSpPr>
        <p:spPr>
          <a:xfrm>
            <a:off x="6604000" y="6794500"/>
            <a:ext cx="182217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9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33</a:t>
            </a:r>
            <a:endParaRPr lang="en-US"/>
          </a:p>
        </p:txBody>
      </p:sp>
      <p:sp>
        <p:nvSpPr>
          <p:cNvPr id="11" name="Shape_23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235"/>
          <p:cNvSpPr/>
          <p:nvPr/>
        </p:nvSpPr>
        <p:spPr>
          <a:xfrm>
            <a:off x="6604000" y="6794500"/>
            <a:ext cx="182217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3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42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symmetric encryption, security requires that each </a:t>
            </a:r>
            <a:r>
              <a:rPr lang="en-US" dirty="0" smtClean="0"/>
              <a:t>pair of </a:t>
            </a:r>
            <a:r>
              <a:rPr lang="en-US" dirty="0"/>
              <a:t>users share a secret key.</a:t>
            </a:r>
          </a:p>
          <a:p>
            <a:endParaRPr lang="en-US" dirty="0"/>
          </a:p>
          <a:p>
            <a:r>
              <a:rPr lang="en-US" dirty="0"/>
              <a:t>In an asymmetric system, each user has a public/private </a:t>
            </a:r>
            <a:r>
              <a:rPr lang="en-US" dirty="0" smtClean="0"/>
              <a:t>key pair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Keys in the two approaches have very diﬀerent </a:t>
            </a:r>
            <a:r>
              <a:rPr lang="en-US" dirty="0" smtClean="0"/>
              <a:t>characteristics and </a:t>
            </a:r>
            <a:r>
              <a:rPr lang="en-US" dirty="0"/>
              <a:t>are not directly comparable.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Stream and Block Encryption</a:t>
            </a:r>
            <a:endParaRPr lang="en-US"/>
          </a:p>
        </p:txBody>
      </p:sp>
      <p:sp>
        <p:nvSpPr>
          <p:cNvPr id="5" name="Shape_32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325"/>
          <p:cNvSpPr/>
          <p:nvPr/>
        </p:nvSpPr>
        <p:spPr>
          <a:xfrm>
            <a:off x="6604000" y="6794500"/>
            <a:ext cx="186266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2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33</a:t>
            </a:r>
            <a:endParaRPr lang="en-US"/>
          </a:p>
        </p:txBody>
      </p:sp>
      <p:sp>
        <p:nvSpPr>
          <p:cNvPr id="8" name="Shape_9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100"/>
          <p:cNvSpPr/>
          <p:nvPr/>
        </p:nvSpPr>
        <p:spPr>
          <a:xfrm>
            <a:off x="6604000" y="6794500"/>
            <a:ext cx="1877391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10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34</a:t>
            </a:r>
            <a:endParaRPr lang="en-US"/>
          </a:p>
        </p:txBody>
      </p:sp>
      <p:sp>
        <p:nvSpPr>
          <p:cNvPr id="11" name="Shape_23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238"/>
          <p:cNvSpPr/>
          <p:nvPr/>
        </p:nvSpPr>
        <p:spPr>
          <a:xfrm>
            <a:off x="6604000" y="6794500"/>
            <a:ext cx="1877391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3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72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Stream and Block Encryption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 Fleck</a:t>
            </a:r>
          </a:p>
          <a:p>
            <a:r>
              <a:rPr lang="en-US" dirty="0" smtClean="0"/>
              <a:t>CS 469: Security Engineering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43243" y="6581001"/>
            <a:ext cx="4712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These slides are modified with permission from Bill Young (</a:t>
            </a:r>
            <a:r>
              <a:rPr lang="en-US" sz="1200" dirty="0" err="1" smtClean="0"/>
              <a:t>Univ</a:t>
            </a:r>
            <a:r>
              <a:rPr lang="en-US" sz="1200" dirty="0" smtClean="0"/>
              <a:t> of Texas)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Stream and Block Ciphers</a:t>
            </a:r>
            <a:endParaRPr lang="en-US"/>
          </a:p>
        </p:txBody>
      </p:sp>
      <p:sp>
        <p:nvSpPr>
          <p:cNvPr id="6" name="Shape_32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28"/>
          <p:cNvSpPr/>
          <p:nvPr/>
        </p:nvSpPr>
        <p:spPr>
          <a:xfrm>
            <a:off x="6604000" y="6794500"/>
            <a:ext cx="1919111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32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34</a:t>
            </a:r>
            <a:endParaRPr lang="en-US"/>
          </a:p>
        </p:txBody>
      </p:sp>
      <p:sp>
        <p:nvSpPr>
          <p:cNvPr id="9" name="Shape_10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103"/>
          <p:cNvSpPr/>
          <p:nvPr/>
        </p:nvSpPr>
        <p:spPr>
          <a:xfrm>
            <a:off x="6604000" y="6794500"/>
            <a:ext cx="1932609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hape_10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35</a:t>
            </a:r>
            <a:endParaRPr lang="en-US"/>
          </a:p>
        </p:txBody>
      </p:sp>
      <p:sp>
        <p:nvSpPr>
          <p:cNvPr id="12" name="Shape_24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41"/>
          <p:cNvSpPr/>
          <p:nvPr/>
        </p:nvSpPr>
        <p:spPr>
          <a:xfrm>
            <a:off x="6604000" y="6794500"/>
            <a:ext cx="1932609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_24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43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and Block </a:t>
            </a:r>
            <a:r>
              <a:rPr lang="en-US" dirty="0" smtClean="0"/>
              <a:t>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An important distinction in symmetric cryptographic algorithms </a:t>
            </a:r>
            <a:r>
              <a:rPr lang="en-US" dirty="0" smtClean="0"/>
              <a:t>is between </a:t>
            </a:r>
            <a:r>
              <a:rPr lang="en-US" i="1" dirty="0"/>
              <a:t>stream</a:t>
            </a:r>
            <a:r>
              <a:rPr lang="en-US" dirty="0"/>
              <a:t> and </a:t>
            </a:r>
            <a:r>
              <a:rPr lang="en-US" i="1" dirty="0"/>
              <a:t>block </a:t>
            </a:r>
            <a:r>
              <a:rPr lang="en-US" dirty="0"/>
              <a:t>ciphers.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Stream ciphers </a:t>
            </a:r>
            <a:r>
              <a:rPr lang="en-US" dirty="0"/>
              <a:t>convert one symbol of plaintext directly into </a:t>
            </a:r>
            <a:r>
              <a:rPr lang="en-US" dirty="0" smtClean="0"/>
              <a:t>a symbol </a:t>
            </a:r>
            <a:r>
              <a:rPr lang="en-US" dirty="0"/>
              <a:t>of </a:t>
            </a:r>
            <a:r>
              <a:rPr lang="en-US" dirty="0" err="1"/>
              <a:t>ciphertext</a:t>
            </a:r>
            <a:r>
              <a:rPr lang="en-US" dirty="0"/>
              <a:t>.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Block </a:t>
            </a:r>
            <a:r>
              <a:rPr lang="en-US" dirty="0">
                <a:solidFill>
                  <a:srgbClr val="FF6600"/>
                </a:solidFill>
              </a:rPr>
              <a:t>ciphers </a:t>
            </a:r>
            <a:r>
              <a:rPr lang="en-US" dirty="0"/>
              <a:t>encrypt a group of plaintext symbols as one block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/>
          </a:p>
          <a:p>
            <a:pPr marL="114300" indent="0">
              <a:buNone/>
            </a:pPr>
            <a:r>
              <a:rPr lang="en-US" dirty="0"/>
              <a:t>Simple substitution is an example of a stream cipher. </a:t>
            </a:r>
            <a:r>
              <a:rPr lang="en-US" dirty="0" smtClean="0"/>
              <a:t>Columnar transposition </a:t>
            </a:r>
            <a:r>
              <a:rPr lang="en-US" dirty="0"/>
              <a:t>is a block cipher.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Most modern symmetric encryption algorithms are block ciphers</a:t>
            </a:r>
            <a:r>
              <a:rPr lang="en-US" dirty="0" smtClean="0"/>
              <a:t>. Block </a:t>
            </a:r>
            <a:r>
              <a:rPr lang="en-US" dirty="0"/>
              <a:t>sizes vary (64 bits for DES, 128 bits for AES, etc.).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Stream Encryption</a:t>
            </a:r>
            <a:endParaRPr lang="en-US"/>
          </a:p>
        </p:txBody>
      </p:sp>
      <p:sp>
        <p:nvSpPr>
          <p:cNvPr id="5" name="Shape_33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331"/>
          <p:cNvSpPr/>
          <p:nvPr/>
        </p:nvSpPr>
        <p:spPr>
          <a:xfrm>
            <a:off x="6603999" y="6794500"/>
            <a:ext cx="197555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3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35</a:t>
            </a:r>
            <a:endParaRPr lang="en-US"/>
          </a:p>
        </p:txBody>
      </p:sp>
      <p:sp>
        <p:nvSpPr>
          <p:cNvPr id="8" name="Shape_10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106"/>
          <p:cNvSpPr/>
          <p:nvPr/>
        </p:nvSpPr>
        <p:spPr>
          <a:xfrm>
            <a:off x="6604000" y="6794500"/>
            <a:ext cx="198782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10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36</a:t>
            </a:r>
            <a:endParaRPr lang="en-US"/>
          </a:p>
        </p:txBody>
      </p:sp>
      <p:sp>
        <p:nvSpPr>
          <p:cNvPr id="11" name="Shape_24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244"/>
          <p:cNvSpPr/>
          <p:nvPr/>
        </p:nvSpPr>
        <p:spPr>
          <a:xfrm>
            <a:off x="6604000" y="6794500"/>
            <a:ext cx="198782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4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64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/>
              <a:t>Advantages</a:t>
            </a:r>
            <a:r>
              <a:rPr lang="en-US" dirty="0"/>
              <a:t>: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Speed </a:t>
            </a:r>
            <a:r>
              <a:rPr lang="en-US" i="1" dirty="0">
                <a:solidFill>
                  <a:srgbClr val="FF0000"/>
                </a:solidFill>
              </a:rPr>
              <a:t>of transformation</a:t>
            </a:r>
            <a:r>
              <a:rPr lang="en-US" dirty="0"/>
              <a:t>: algorithms are linear in time </a:t>
            </a:r>
            <a:r>
              <a:rPr lang="en-US" dirty="0" smtClean="0"/>
              <a:t>and constant </a:t>
            </a:r>
            <a:r>
              <a:rPr lang="en-US" dirty="0"/>
              <a:t>in space.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Low </a:t>
            </a:r>
            <a:r>
              <a:rPr lang="en-US" i="1" dirty="0">
                <a:solidFill>
                  <a:srgbClr val="FF0000"/>
                </a:solidFill>
              </a:rPr>
              <a:t>error </a:t>
            </a:r>
            <a:r>
              <a:rPr lang="en-US" i="1" dirty="0" smtClean="0">
                <a:solidFill>
                  <a:srgbClr val="FF0000"/>
                </a:solidFill>
              </a:rPr>
              <a:t>propagation</a:t>
            </a:r>
            <a:r>
              <a:rPr lang="en-US" dirty="0" smtClean="0"/>
              <a:t>: </a:t>
            </a:r>
            <a:r>
              <a:rPr lang="en-US" dirty="0"/>
              <a:t>an error in encrypting one </a:t>
            </a:r>
            <a:r>
              <a:rPr lang="en-US" dirty="0" smtClean="0"/>
              <a:t>symbol likely </a:t>
            </a:r>
            <a:r>
              <a:rPr lang="en-US" dirty="0"/>
              <a:t>will not aﬀect subsequent symbols.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/>
              <a:t>Disadvantages</a:t>
            </a:r>
            <a:r>
              <a:rPr lang="en-US" dirty="0"/>
              <a:t>: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Low </a:t>
            </a:r>
            <a:r>
              <a:rPr lang="en-US" i="1" dirty="0">
                <a:solidFill>
                  <a:srgbClr val="FF0000"/>
                </a:solidFill>
              </a:rPr>
              <a:t>diﬀusion</a:t>
            </a:r>
            <a:r>
              <a:rPr lang="en-US" dirty="0"/>
              <a:t>: all information of a plaintext symbol </a:t>
            </a:r>
            <a:r>
              <a:rPr lang="en-US" dirty="0" smtClean="0"/>
              <a:t>is contained </a:t>
            </a:r>
            <a:r>
              <a:rPr lang="en-US" dirty="0"/>
              <a:t>in a single </a:t>
            </a:r>
            <a:r>
              <a:rPr lang="en-US" dirty="0" err="1"/>
              <a:t>ciphertext</a:t>
            </a:r>
            <a:r>
              <a:rPr lang="en-US" dirty="0"/>
              <a:t> symbol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i="1" dirty="0">
                <a:solidFill>
                  <a:srgbClr val="FF0000"/>
                </a:solidFill>
              </a:rPr>
              <a:t>Susceptibility to insertions/ modiﬁcations</a:t>
            </a:r>
            <a:r>
              <a:rPr lang="en-US" dirty="0"/>
              <a:t>: an </a:t>
            </a:r>
            <a:r>
              <a:rPr lang="en-US" dirty="0" smtClean="0"/>
              <a:t>active interceptor </a:t>
            </a:r>
            <a:r>
              <a:rPr lang="en-US" dirty="0"/>
              <a:t>who breaks the algorithm might insert </a:t>
            </a:r>
            <a:r>
              <a:rPr lang="en-US" dirty="0" smtClean="0"/>
              <a:t>spurious text </a:t>
            </a:r>
            <a:r>
              <a:rPr lang="en-US" dirty="0"/>
              <a:t>that looks authentic.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Block Encryption</a:t>
            </a:r>
            <a:endParaRPr lang="en-US"/>
          </a:p>
        </p:txBody>
      </p:sp>
      <p:sp>
        <p:nvSpPr>
          <p:cNvPr id="5" name="Shape_33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334"/>
          <p:cNvSpPr/>
          <p:nvPr/>
        </p:nvSpPr>
        <p:spPr>
          <a:xfrm>
            <a:off x="6604000" y="6794500"/>
            <a:ext cx="2032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3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36</a:t>
            </a:r>
            <a:endParaRPr lang="en-US"/>
          </a:p>
        </p:txBody>
      </p:sp>
      <p:sp>
        <p:nvSpPr>
          <p:cNvPr id="8" name="Shape_10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109"/>
          <p:cNvSpPr/>
          <p:nvPr/>
        </p:nvSpPr>
        <p:spPr>
          <a:xfrm>
            <a:off x="6604000" y="6794500"/>
            <a:ext cx="204304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11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37</a:t>
            </a:r>
            <a:endParaRPr lang="en-US"/>
          </a:p>
        </p:txBody>
      </p:sp>
      <p:sp>
        <p:nvSpPr>
          <p:cNvPr id="11" name="Shape_24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247"/>
          <p:cNvSpPr/>
          <p:nvPr/>
        </p:nvSpPr>
        <p:spPr>
          <a:xfrm>
            <a:off x="6604000" y="6794500"/>
            <a:ext cx="204304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4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07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/>
              <a:t>Advantages: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High </a:t>
            </a:r>
            <a:r>
              <a:rPr lang="en-US" i="1" dirty="0">
                <a:solidFill>
                  <a:srgbClr val="FF0000"/>
                </a:solidFill>
              </a:rPr>
              <a:t>diﬀusion</a:t>
            </a:r>
            <a:r>
              <a:rPr lang="en-US" dirty="0"/>
              <a:t>: information from one plaintext symbol </a:t>
            </a:r>
            <a:r>
              <a:rPr lang="en-US" dirty="0" smtClean="0"/>
              <a:t>is diﬀused </a:t>
            </a:r>
            <a:r>
              <a:rPr lang="en-US" dirty="0"/>
              <a:t>into several </a:t>
            </a:r>
            <a:r>
              <a:rPr lang="en-US" dirty="0" err="1"/>
              <a:t>ciphertext</a:t>
            </a:r>
            <a:r>
              <a:rPr lang="en-US" dirty="0"/>
              <a:t> symbols.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Immunity </a:t>
            </a:r>
            <a:r>
              <a:rPr lang="en-US" i="1" dirty="0">
                <a:solidFill>
                  <a:srgbClr val="FF0000"/>
                </a:solidFill>
              </a:rPr>
              <a:t>to tampering</a:t>
            </a:r>
            <a:r>
              <a:rPr lang="en-US" dirty="0"/>
              <a:t>: diﬃcult to insert symbols </a:t>
            </a:r>
            <a:r>
              <a:rPr lang="en-US" dirty="0" smtClean="0"/>
              <a:t>without detection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/>
              <a:t>Disadvantages: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Slowness </a:t>
            </a:r>
            <a:r>
              <a:rPr lang="en-US" i="1" dirty="0">
                <a:solidFill>
                  <a:srgbClr val="FF0000"/>
                </a:solidFill>
              </a:rPr>
              <a:t>of encryption</a:t>
            </a:r>
            <a:r>
              <a:rPr lang="en-US" dirty="0"/>
              <a:t>: an entire block must be </a:t>
            </a:r>
            <a:r>
              <a:rPr lang="en-US" dirty="0" smtClean="0"/>
              <a:t>accumulated before </a:t>
            </a:r>
            <a:r>
              <a:rPr lang="en-US" dirty="0"/>
              <a:t>encryption / decryption can begin.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Error propagation</a:t>
            </a:r>
            <a:r>
              <a:rPr lang="en-US" dirty="0" smtClean="0"/>
              <a:t>: </a:t>
            </a:r>
            <a:r>
              <a:rPr lang="en-US" dirty="0"/>
              <a:t>An error in one symbol may corrupt </a:t>
            </a:r>
            <a:r>
              <a:rPr lang="en-US" dirty="0" smtClean="0"/>
              <a:t>the entire </a:t>
            </a:r>
            <a:r>
              <a:rPr lang="en-US" dirty="0"/>
              <a:t>block.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Lessons</a:t>
            </a:r>
            <a:endParaRPr lang="en-US"/>
          </a:p>
        </p:txBody>
      </p:sp>
      <p:sp>
        <p:nvSpPr>
          <p:cNvPr id="5" name="Shape_33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337"/>
          <p:cNvSpPr/>
          <p:nvPr/>
        </p:nvSpPr>
        <p:spPr>
          <a:xfrm>
            <a:off x="6604000" y="6794500"/>
            <a:ext cx="208844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3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37</a:t>
            </a:r>
            <a:endParaRPr lang="en-US"/>
          </a:p>
        </p:txBody>
      </p:sp>
      <p:sp>
        <p:nvSpPr>
          <p:cNvPr id="8" name="Shape_11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112"/>
          <p:cNvSpPr/>
          <p:nvPr/>
        </p:nvSpPr>
        <p:spPr>
          <a:xfrm>
            <a:off x="6604000" y="6794500"/>
            <a:ext cx="2098261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11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38</a:t>
            </a:r>
            <a:endParaRPr lang="en-US"/>
          </a:p>
        </p:txBody>
      </p:sp>
      <p:sp>
        <p:nvSpPr>
          <p:cNvPr id="11" name="Shape_24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250"/>
          <p:cNvSpPr/>
          <p:nvPr/>
        </p:nvSpPr>
        <p:spPr>
          <a:xfrm>
            <a:off x="6604000" y="6794500"/>
            <a:ext cx="2098261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5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32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important distinction is between stream and block ciphers.</a:t>
            </a:r>
          </a:p>
          <a:p>
            <a:r>
              <a:rPr lang="en-US" dirty="0" smtClean="0"/>
              <a:t>Each </a:t>
            </a:r>
            <a:r>
              <a:rPr lang="en-US" dirty="0"/>
              <a:t>has distinct strengths and weaknesses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</a:t>
            </a:r>
            <a:endParaRPr lang="en-US"/>
          </a:p>
        </p:txBody>
      </p:sp>
      <p:sp>
        <p:nvSpPr>
          <p:cNvPr id="5" name="Shape_33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340"/>
          <p:cNvSpPr/>
          <p:nvPr/>
        </p:nvSpPr>
        <p:spPr>
          <a:xfrm>
            <a:off x="6604000" y="6794500"/>
            <a:ext cx="2144889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4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38</a:t>
            </a:r>
            <a:endParaRPr lang="en-US"/>
          </a:p>
        </p:txBody>
      </p:sp>
      <p:sp>
        <p:nvSpPr>
          <p:cNvPr id="8" name="Shape_11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115"/>
          <p:cNvSpPr/>
          <p:nvPr/>
        </p:nvSpPr>
        <p:spPr>
          <a:xfrm>
            <a:off x="6604000" y="6794500"/>
            <a:ext cx="2153478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11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39</a:t>
            </a:r>
            <a:endParaRPr lang="en-US"/>
          </a:p>
        </p:txBody>
      </p:sp>
      <p:sp>
        <p:nvSpPr>
          <p:cNvPr id="11" name="Shape_25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253"/>
          <p:cNvSpPr/>
          <p:nvPr/>
        </p:nvSpPr>
        <p:spPr>
          <a:xfrm>
            <a:off x="6604000" y="6794500"/>
            <a:ext cx="2153478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5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85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</a:t>
            </a:r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A cryptosystem is strong if there is no analytic approach that </a:t>
            </a:r>
            <a:r>
              <a:rPr lang="en-US" dirty="0" smtClean="0"/>
              <a:t>is  substantially </a:t>
            </a:r>
            <a:r>
              <a:rPr lang="en-US" dirty="0"/>
              <a:t>faster than brute force—i.e., trying all of the keys </a:t>
            </a:r>
            <a:r>
              <a:rPr lang="en-US" dirty="0" smtClean="0"/>
              <a:t>one by </a:t>
            </a:r>
            <a:r>
              <a:rPr lang="en-US" dirty="0"/>
              <a:t>one. </a:t>
            </a:r>
            <a:r>
              <a:rPr lang="en-US" i="1" dirty="0">
                <a:solidFill>
                  <a:srgbClr val="FF0000"/>
                </a:solidFill>
              </a:rPr>
              <a:t>Most strong algorithms are still breakable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The larger the </a:t>
            </a:r>
            <a:r>
              <a:rPr lang="en-US" i="1" dirty="0" err="1"/>
              <a:t>keyspace</a:t>
            </a:r>
            <a:r>
              <a:rPr lang="en-US" dirty="0"/>
              <a:t>, the longer to ﬁnd the key by search. </a:t>
            </a:r>
            <a:r>
              <a:rPr lang="en-US" dirty="0" smtClean="0">
                <a:solidFill>
                  <a:srgbClr val="FF0000"/>
                </a:solidFill>
              </a:rPr>
              <a:t>How do </a:t>
            </a:r>
            <a:r>
              <a:rPr lang="en-US" dirty="0">
                <a:solidFill>
                  <a:srgbClr val="FF0000"/>
                </a:solidFill>
              </a:rPr>
              <a:t>you compute the size of the </a:t>
            </a:r>
            <a:r>
              <a:rPr lang="en-US" dirty="0" err="1">
                <a:solidFill>
                  <a:srgbClr val="FF0000"/>
                </a:solidFill>
              </a:rPr>
              <a:t>keyspace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Many ciphers use a n-bit string as key. Given a small number </a:t>
            </a:r>
            <a:r>
              <a:rPr lang="en-US" dirty="0" smtClean="0"/>
              <a:t>of plaintext</a:t>
            </a:r>
            <a:r>
              <a:rPr lang="en-US" dirty="0"/>
              <a:t>/</a:t>
            </a:r>
            <a:r>
              <a:rPr lang="en-US" dirty="0" err="1"/>
              <a:t>ciphertext</a:t>
            </a:r>
            <a:r>
              <a:rPr lang="en-US" dirty="0"/>
              <a:t> pairs encrypted under key K, K can </a:t>
            </a:r>
            <a:r>
              <a:rPr lang="en-US" dirty="0" smtClean="0"/>
              <a:t>be recovered </a:t>
            </a:r>
            <a:r>
              <a:rPr lang="en-US" dirty="0"/>
              <a:t>by exhaustive search in an expected time on the order </a:t>
            </a:r>
            <a:r>
              <a:rPr lang="en-US" dirty="0" smtClean="0"/>
              <a:t>of 2</a:t>
            </a:r>
            <a:r>
              <a:rPr lang="en-US" baseline="30000" dirty="0" smtClean="0"/>
              <a:t>n</a:t>
            </a:r>
            <a:r>
              <a:rPr lang="en-US" baseline="30000" dirty="0"/>
              <a:t>−1</a:t>
            </a:r>
            <a:r>
              <a:rPr lang="en-US" dirty="0"/>
              <a:t> operations. Why?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Building Blocks of Ciphers</a:t>
            </a:r>
            <a:endParaRPr lang="en-US"/>
          </a:p>
        </p:txBody>
      </p:sp>
      <p:sp>
        <p:nvSpPr>
          <p:cNvPr id="5" name="Shape_23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38"/>
          <p:cNvSpPr/>
          <p:nvPr/>
        </p:nvSpPr>
        <p:spPr>
          <a:xfrm>
            <a:off x="6604000" y="6794500"/>
            <a:ext cx="225778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3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</a:t>
            </a:r>
            <a:endParaRPr lang="en-US"/>
          </a:p>
        </p:txBody>
      </p:sp>
      <p:sp>
        <p:nvSpPr>
          <p:cNvPr id="8" name="Shape_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10"/>
          <p:cNvSpPr/>
          <p:nvPr/>
        </p:nvSpPr>
        <p:spPr>
          <a:xfrm>
            <a:off x="6603999" y="6794500"/>
            <a:ext cx="22087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1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</a:t>
            </a:r>
            <a:endParaRPr lang="en-US"/>
          </a:p>
        </p:txBody>
      </p:sp>
      <p:sp>
        <p:nvSpPr>
          <p:cNvPr id="11" name="Shape_14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148"/>
          <p:cNvSpPr/>
          <p:nvPr/>
        </p:nvSpPr>
        <p:spPr>
          <a:xfrm>
            <a:off x="6603999" y="6794500"/>
            <a:ext cx="22087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14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114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 following this slide will not be covered, but could be interesting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Confusion and Diﬀusion</a:t>
            </a:r>
            <a:endParaRPr lang="en-US"/>
          </a:p>
        </p:txBody>
      </p:sp>
      <p:sp>
        <p:nvSpPr>
          <p:cNvPr id="5" name="Shape_34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343"/>
          <p:cNvSpPr/>
          <p:nvPr/>
        </p:nvSpPr>
        <p:spPr>
          <a:xfrm>
            <a:off x="6604000" y="6794500"/>
            <a:ext cx="220133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4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39</a:t>
            </a:r>
            <a:endParaRPr lang="en-US"/>
          </a:p>
        </p:txBody>
      </p:sp>
      <p:sp>
        <p:nvSpPr>
          <p:cNvPr id="8" name="Shape_11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118"/>
          <p:cNvSpPr/>
          <p:nvPr/>
        </p:nvSpPr>
        <p:spPr>
          <a:xfrm>
            <a:off x="6603999" y="6794500"/>
            <a:ext cx="220869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11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40</a:t>
            </a:r>
            <a:endParaRPr lang="en-US"/>
          </a:p>
        </p:txBody>
      </p:sp>
      <p:sp>
        <p:nvSpPr>
          <p:cNvPr id="11" name="Shape_25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256"/>
          <p:cNvSpPr/>
          <p:nvPr/>
        </p:nvSpPr>
        <p:spPr>
          <a:xfrm>
            <a:off x="6603999" y="6794500"/>
            <a:ext cx="220869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5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66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Confusion and </a:t>
            </a:r>
            <a:r>
              <a:rPr lang="en-US" dirty="0" smtClean="0"/>
              <a:t>Diﬀusion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Two things an encryption step can provide are: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>
                <a:solidFill>
                  <a:srgbClr val="FF6600"/>
                </a:solidFill>
              </a:rPr>
              <a:t>Confusion</a:t>
            </a:r>
            <a:r>
              <a:rPr lang="en-US" dirty="0"/>
              <a:t>: transforming information in plaintext so that </a:t>
            </a:r>
            <a:r>
              <a:rPr lang="en-US" dirty="0" smtClean="0"/>
              <a:t>an interceptor </a:t>
            </a:r>
            <a:r>
              <a:rPr lang="en-US" dirty="0"/>
              <a:t>cannot readily extract it.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>
                <a:solidFill>
                  <a:srgbClr val="FF6600"/>
                </a:solidFill>
              </a:rPr>
              <a:t>Diﬀusion</a:t>
            </a:r>
            <a:r>
              <a:rPr lang="en-US" dirty="0"/>
              <a:t>: spreading the information from a region of </a:t>
            </a:r>
            <a:r>
              <a:rPr lang="en-US" dirty="0" smtClean="0"/>
              <a:t>plaintext widely </a:t>
            </a:r>
            <a:r>
              <a:rPr lang="en-US" dirty="0"/>
              <a:t>over the </a:t>
            </a:r>
            <a:r>
              <a:rPr lang="en-US" dirty="0" err="1"/>
              <a:t>ciphertext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Substitution tends to be good at confusion; transposition tends </a:t>
            </a:r>
            <a:r>
              <a:rPr lang="en-US" dirty="0" smtClean="0"/>
              <a:t>to be </a:t>
            </a:r>
            <a:r>
              <a:rPr lang="en-US" dirty="0"/>
              <a:t>good at diﬀusion.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Attacking Encryption</a:t>
            </a:r>
            <a:endParaRPr lang="en-US"/>
          </a:p>
        </p:txBody>
      </p:sp>
      <p:sp>
        <p:nvSpPr>
          <p:cNvPr id="5" name="Shape_34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346"/>
          <p:cNvSpPr/>
          <p:nvPr/>
        </p:nvSpPr>
        <p:spPr>
          <a:xfrm>
            <a:off x="6604000" y="6794500"/>
            <a:ext cx="2257778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4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40</a:t>
            </a:r>
            <a:endParaRPr lang="en-US"/>
          </a:p>
        </p:txBody>
      </p:sp>
      <p:sp>
        <p:nvSpPr>
          <p:cNvPr id="8" name="Shape_12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121"/>
          <p:cNvSpPr/>
          <p:nvPr/>
        </p:nvSpPr>
        <p:spPr>
          <a:xfrm>
            <a:off x="6604000" y="6794500"/>
            <a:ext cx="226391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12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41</a:t>
            </a:r>
            <a:endParaRPr lang="en-US"/>
          </a:p>
        </p:txBody>
      </p:sp>
      <p:sp>
        <p:nvSpPr>
          <p:cNvPr id="11" name="Shape_25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259"/>
          <p:cNvSpPr/>
          <p:nvPr/>
        </p:nvSpPr>
        <p:spPr>
          <a:xfrm>
            <a:off x="6604000" y="6794500"/>
            <a:ext cx="226391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6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603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Attacking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Attacks on an encryption algorithm are classiﬁed according to </a:t>
            </a:r>
            <a:r>
              <a:rPr lang="en-US" dirty="0" smtClean="0"/>
              <a:t>what information </a:t>
            </a:r>
            <a:r>
              <a:rPr lang="en-US" dirty="0"/>
              <a:t>is available to the attacker</a:t>
            </a:r>
            <a:r>
              <a:rPr lang="en-US" dirty="0" smtClean="0"/>
              <a:t>. 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>
                <a:solidFill>
                  <a:srgbClr val="FF6600"/>
                </a:solidFill>
              </a:rPr>
              <a:t>Ciphertext</a:t>
            </a:r>
            <a:r>
              <a:rPr lang="en-US" dirty="0">
                <a:solidFill>
                  <a:srgbClr val="FF6600"/>
                </a:solidFill>
              </a:rPr>
              <a:t>-only: </a:t>
            </a:r>
            <a:r>
              <a:rPr lang="en-US" dirty="0"/>
              <a:t>attacker has only encrypted text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Known </a:t>
            </a:r>
            <a:r>
              <a:rPr lang="en-US" dirty="0">
                <a:solidFill>
                  <a:srgbClr val="FF6600"/>
                </a:solidFill>
              </a:rPr>
              <a:t>plaintext:</a:t>
            </a:r>
            <a:r>
              <a:rPr lang="en-US" dirty="0"/>
              <a:t> attacker has some </a:t>
            </a:r>
            <a:r>
              <a:rPr lang="en-US" dirty="0" err="1"/>
              <a:t>ciphertext</a:t>
            </a:r>
            <a:r>
              <a:rPr lang="en-US" dirty="0"/>
              <a:t>/plaintext pairs.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Chosen </a:t>
            </a:r>
            <a:r>
              <a:rPr lang="en-US" dirty="0">
                <a:solidFill>
                  <a:srgbClr val="FF6600"/>
                </a:solidFill>
              </a:rPr>
              <a:t>plaintext:</a:t>
            </a:r>
            <a:r>
              <a:rPr lang="en-US" dirty="0"/>
              <a:t> attacker can cause messages of his choosing </a:t>
            </a:r>
            <a:r>
              <a:rPr lang="en-US" dirty="0" smtClean="0"/>
              <a:t>to be </a:t>
            </a:r>
            <a:r>
              <a:rPr lang="en-US" dirty="0"/>
              <a:t>encrypted.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Adaptive </a:t>
            </a:r>
            <a:r>
              <a:rPr lang="en-US" dirty="0">
                <a:solidFill>
                  <a:srgbClr val="FF6600"/>
                </a:solidFill>
              </a:rPr>
              <a:t>chosen plaintext:</a:t>
            </a:r>
            <a:r>
              <a:rPr lang="en-US" dirty="0"/>
              <a:t> chosen plaintext attack </a:t>
            </a:r>
            <a:r>
              <a:rPr lang="en-US" dirty="0" smtClean="0"/>
              <a:t>adjusted according </a:t>
            </a:r>
            <a:r>
              <a:rPr lang="en-US" dirty="0"/>
              <a:t>to earlier results.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Chosen </a:t>
            </a:r>
            <a:r>
              <a:rPr lang="en-US" dirty="0" err="1">
                <a:solidFill>
                  <a:srgbClr val="FF6600"/>
                </a:solidFill>
              </a:rPr>
              <a:t>ciphertext</a:t>
            </a:r>
            <a:r>
              <a:rPr lang="en-US" dirty="0">
                <a:solidFill>
                  <a:srgbClr val="FF6600"/>
                </a:solidFill>
              </a:rPr>
              <a:t>:</a:t>
            </a:r>
            <a:r>
              <a:rPr lang="en-US" dirty="0"/>
              <a:t> attacker can decrypt selected </a:t>
            </a:r>
            <a:r>
              <a:rPr lang="en-US" dirty="0" err="1"/>
              <a:t>ciphertext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Breaking a Cipher</a:t>
            </a:r>
            <a:endParaRPr lang="en-US"/>
          </a:p>
        </p:txBody>
      </p:sp>
      <p:sp>
        <p:nvSpPr>
          <p:cNvPr id="5" name="Shape_34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349"/>
          <p:cNvSpPr/>
          <p:nvPr/>
        </p:nvSpPr>
        <p:spPr>
          <a:xfrm>
            <a:off x="6604000" y="6794500"/>
            <a:ext cx="2314222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5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41</a:t>
            </a:r>
            <a:endParaRPr lang="en-US"/>
          </a:p>
        </p:txBody>
      </p:sp>
      <p:sp>
        <p:nvSpPr>
          <p:cNvPr id="8" name="Shape_12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124"/>
          <p:cNvSpPr/>
          <p:nvPr/>
        </p:nvSpPr>
        <p:spPr>
          <a:xfrm>
            <a:off x="6604000" y="6794500"/>
            <a:ext cx="231913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12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42</a:t>
            </a:r>
            <a:endParaRPr lang="en-US"/>
          </a:p>
        </p:txBody>
      </p:sp>
      <p:sp>
        <p:nvSpPr>
          <p:cNvPr id="11" name="Shape_26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262"/>
          <p:cNvSpPr/>
          <p:nvPr/>
        </p:nvSpPr>
        <p:spPr>
          <a:xfrm>
            <a:off x="6604000" y="6794500"/>
            <a:ext cx="231913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6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646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a </a:t>
            </a:r>
            <a:r>
              <a:rPr lang="en-US" dirty="0" smtClean="0"/>
              <a:t>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8572" y="1600200"/>
            <a:ext cx="3068627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A </a:t>
            </a:r>
            <a:r>
              <a:rPr lang="en-US" dirty="0" smtClean="0"/>
              <a:t>cryptanalyst’s task </a:t>
            </a:r>
            <a:r>
              <a:rPr lang="en-US" dirty="0"/>
              <a:t>is extracting the </a:t>
            </a:r>
            <a:r>
              <a:rPr lang="en-US" dirty="0" smtClean="0"/>
              <a:t>correct decryption </a:t>
            </a:r>
            <a:r>
              <a:rPr lang="en-US" dirty="0"/>
              <a:t>from the space of </a:t>
            </a:r>
            <a:r>
              <a:rPr lang="en-US" dirty="0" smtClean="0"/>
              <a:t>possible decryptions</a:t>
            </a:r>
            <a:r>
              <a:rPr lang="en-US" dirty="0"/>
              <a:t>, given limited information.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How much can she glean </a:t>
            </a:r>
            <a:r>
              <a:rPr lang="en-US" dirty="0" smtClean="0"/>
              <a:t>from the </a:t>
            </a:r>
            <a:r>
              <a:rPr lang="en-US" dirty="0" err="1"/>
              <a:t>ciphertext</a:t>
            </a:r>
            <a:r>
              <a:rPr lang="en-US" dirty="0"/>
              <a:t> and the </a:t>
            </a:r>
            <a:r>
              <a:rPr lang="en-US" dirty="0" smtClean="0"/>
              <a:t>circumstances to </a:t>
            </a:r>
            <a:r>
              <a:rPr lang="en-US" dirty="0"/>
              <a:t>reduce the search space?</a:t>
            </a:r>
          </a:p>
        </p:txBody>
      </p:sp>
      <p:pic>
        <p:nvPicPr>
          <p:cNvPr id="4" name="Picture 3" descr="Screen Shot 2013-07-03 at 4.38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88" y="1323748"/>
            <a:ext cx="3289300" cy="44323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How Many Keys: Symmetric Encryption</a:t>
            </a:r>
            <a:endParaRPr lang="en-US"/>
          </a:p>
        </p:txBody>
      </p:sp>
      <p:sp>
        <p:nvSpPr>
          <p:cNvPr id="6" name="Shape_35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52"/>
          <p:cNvSpPr/>
          <p:nvPr/>
        </p:nvSpPr>
        <p:spPr>
          <a:xfrm>
            <a:off x="6604000" y="6794500"/>
            <a:ext cx="237066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35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42</a:t>
            </a:r>
            <a:endParaRPr lang="en-US"/>
          </a:p>
        </p:txBody>
      </p:sp>
      <p:sp>
        <p:nvSpPr>
          <p:cNvPr id="9" name="Shape_12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127"/>
          <p:cNvSpPr/>
          <p:nvPr/>
        </p:nvSpPr>
        <p:spPr>
          <a:xfrm>
            <a:off x="6604000" y="6794500"/>
            <a:ext cx="2374348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hape_12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43</a:t>
            </a:r>
            <a:endParaRPr lang="en-US"/>
          </a:p>
        </p:txBody>
      </p:sp>
      <p:sp>
        <p:nvSpPr>
          <p:cNvPr id="12" name="Shape_26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65"/>
          <p:cNvSpPr/>
          <p:nvPr/>
        </p:nvSpPr>
        <p:spPr>
          <a:xfrm>
            <a:off x="6604000" y="6794500"/>
            <a:ext cx="2374348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_26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354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25504"/>
          </a:xfrm>
        </p:spPr>
        <p:txBody>
          <a:bodyPr/>
          <a:lstStyle/>
          <a:p>
            <a:r>
              <a:rPr lang="en-US" dirty="0"/>
              <a:t>How Many Keys: Symmetric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250"/>
            <a:ext cx="7620000" cy="515755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dirty="0"/>
              <a:t>Given a symmetric system with n users, how many keys are </a:t>
            </a:r>
            <a:r>
              <a:rPr lang="en-US" dirty="0" smtClean="0"/>
              <a:t>needed for </a:t>
            </a:r>
            <a:r>
              <a:rPr lang="en-US" dirty="0"/>
              <a:t>pairwise secure communication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Each time a new user is added to the system, it needs to share </a:t>
            </a:r>
            <a:r>
              <a:rPr lang="en-US" dirty="0" smtClean="0"/>
              <a:t>a new </a:t>
            </a:r>
            <a:r>
              <a:rPr lang="en-US" dirty="0"/>
              <a:t>key with each previous user. Thus, for n users, we have</a:t>
            </a:r>
          </a:p>
          <a:p>
            <a:pPr marL="11430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 </a:t>
            </a:r>
            <a:r>
              <a:rPr lang="en-US" dirty="0"/>
              <a:t>+ 2 + . . . + (n − 1) = n(n − 1)/2 keys.</a:t>
            </a:r>
          </a:p>
          <a:p>
            <a:pPr marL="11430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</a:t>
            </a:r>
            <a:r>
              <a:rPr lang="en-US" dirty="0"/>
              <a:t>is O(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keys.</a:t>
            </a:r>
          </a:p>
        </p:txBody>
      </p:sp>
      <p:pic>
        <p:nvPicPr>
          <p:cNvPr id="4" name="Picture 3" descr="Screen Shot 2013-07-08 at 4.55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013" y="1896179"/>
            <a:ext cx="2978896" cy="261480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How Many Keys: Asymmetric Encryption</a:t>
            </a:r>
            <a:endParaRPr lang="en-US"/>
          </a:p>
        </p:txBody>
      </p:sp>
      <p:sp>
        <p:nvSpPr>
          <p:cNvPr id="6" name="Shape_35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55"/>
          <p:cNvSpPr/>
          <p:nvPr/>
        </p:nvSpPr>
        <p:spPr>
          <a:xfrm>
            <a:off x="6604000" y="6794500"/>
            <a:ext cx="2427111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35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43</a:t>
            </a:r>
            <a:endParaRPr lang="en-US"/>
          </a:p>
        </p:txBody>
      </p:sp>
      <p:sp>
        <p:nvSpPr>
          <p:cNvPr id="9" name="Shape_12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130"/>
          <p:cNvSpPr/>
          <p:nvPr/>
        </p:nvSpPr>
        <p:spPr>
          <a:xfrm>
            <a:off x="6604000" y="6794500"/>
            <a:ext cx="2429565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hape_13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44</a:t>
            </a:r>
            <a:endParaRPr lang="en-US"/>
          </a:p>
        </p:txBody>
      </p:sp>
      <p:sp>
        <p:nvSpPr>
          <p:cNvPr id="12" name="Shape_26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68"/>
          <p:cNvSpPr/>
          <p:nvPr/>
        </p:nvSpPr>
        <p:spPr>
          <a:xfrm>
            <a:off x="6604000" y="6794500"/>
            <a:ext cx="2429565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_26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925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How Many Keys: Asymmetric </a:t>
            </a:r>
            <a:r>
              <a:rPr lang="en-US" sz="3200" dirty="0" smtClean="0"/>
              <a:t>Encryption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Given an asymmetric system of n users, how many keys are </a:t>
            </a:r>
            <a:r>
              <a:rPr lang="en-US" dirty="0" smtClean="0"/>
              <a:t>needed for </a:t>
            </a:r>
            <a:r>
              <a:rPr lang="en-US" dirty="0"/>
              <a:t>pairwise secure communication?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Each time a new user is added to the system, it needs only a </a:t>
            </a:r>
            <a:r>
              <a:rPr lang="en-US" dirty="0" smtClean="0"/>
              <a:t>public key </a:t>
            </a:r>
            <a:r>
              <a:rPr lang="en-US" dirty="0"/>
              <a:t>and a private key.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Thus, for n users, we have 2n keys, which is O(n).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Depending on the algorithm, each user may need separate pairs </a:t>
            </a:r>
            <a:r>
              <a:rPr lang="en-US" dirty="0" smtClean="0"/>
              <a:t>for conﬁdentiality </a:t>
            </a:r>
            <a:r>
              <a:rPr lang="en-US" dirty="0"/>
              <a:t>and signing, i.e., 4n keys, which is still O(n).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Malleability</a:t>
            </a:r>
            <a:endParaRPr lang="en-US"/>
          </a:p>
        </p:txBody>
      </p:sp>
      <p:sp>
        <p:nvSpPr>
          <p:cNvPr id="5" name="Shape_35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358"/>
          <p:cNvSpPr/>
          <p:nvPr/>
        </p:nvSpPr>
        <p:spPr>
          <a:xfrm>
            <a:off x="6603999" y="6794500"/>
            <a:ext cx="248355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5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44</a:t>
            </a:r>
            <a:endParaRPr lang="en-US"/>
          </a:p>
        </p:txBody>
      </p:sp>
      <p:sp>
        <p:nvSpPr>
          <p:cNvPr id="8" name="Shape_13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133"/>
          <p:cNvSpPr/>
          <p:nvPr/>
        </p:nvSpPr>
        <p:spPr>
          <a:xfrm>
            <a:off x="6604000" y="6794500"/>
            <a:ext cx="248478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13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45</a:t>
            </a:r>
            <a:endParaRPr lang="en-US"/>
          </a:p>
        </p:txBody>
      </p:sp>
      <p:sp>
        <p:nvSpPr>
          <p:cNvPr id="11" name="Shape_27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271"/>
          <p:cNvSpPr/>
          <p:nvPr/>
        </p:nvSpPr>
        <p:spPr>
          <a:xfrm>
            <a:off x="6604000" y="6794500"/>
            <a:ext cx="248478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7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725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Malleability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An encryption algorithm is said to be </a:t>
            </a:r>
            <a:r>
              <a:rPr lang="en-US" i="1" dirty="0"/>
              <a:t>malleable</a:t>
            </a:r>
            <a:r>
              <a:rPr lang="en-US" dirty="0"/>
              <a:t> if </a:t>
            </a:r>
            <a:r>
              <a:rPr lang="en-US" dirty="0" smtClean="0"/>
              <a:t>transformations on </a:t>
            </a:r>
            <a:r>
              <a:rPr lang="en-US" dirty="0"/>
              <a:t>the </a:t>
            </a:r>
            <a:r>
              <a:rPr lang="en-US" dirty="0" err="1"/>
              <a:t>ciphertext</a:t>
            </a:r>
            <a:r>
              <a:rPr lang="en-US" dirty="0"/>
              <a:t> produce meaningful changes in the plaintext.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That is, given a plaintext P and the corresponding </a:t>
            </a:r>
            <a:r>
              <a:rPr lang="en-US" dirty="0" err="1" smtClean="0"/>
              <a:t>ciphertext</a:t>
            </a:r>
            <a:r>
              <a:rPr lang="en-US" dirty="0" smtClean="0"/>
              <a:t>  C </a:t>
            </a:r>
            <a:r>
              <a:rPr lang="en-US" dirty="0"/>
              <a:t>= E(P), it is possible to generate C</a:t>
            </a:r>
            <a:r>
              <a:rPr lang="en-US" baseline="-25000" dirty="0"/>
              <a:t>1</a:t>
            </a:r>
            <a:r>
              <a:rPr lang="en-US" dirty="0"/>
              <a:t> = f (C) so </a:t>
            </a:r>
            <a:r>
              <a:rPr lang="en-US" dirty="0" smtClean="0"/>
              <a:t>that </a:t>
            </a:r>
            <a:br>
              <a:rPr lang="en-US" dirty="0" smtClean="0"/>
            </a:br>
            <a:r>
              <a:rPr lang="en-US" dirty="0" smtClean="0"/>
              <a:t>		D</a:t>
            </a:r>
            <a:r>
              <a:rPr lang="en-US" dirty="0"/>
              <a:t>(C</a:t>
            </a:r>
            <a:r>
              <a:rPr lang="en-US" baseline="-25000" dirty="0"/>
              <a:t>1</a:t>
            </a:r>
            <a:r>
              <a:rPr lang="en-US" dirty="0"/>
              <a:t>) = P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 smtClean="0"/>
              <a:t>f′(</a:t>
            </a:r>
            <a:r>
              <a:rPr lang="en-US" dirty="0"/>
              <a:t>P)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  <a:tabLst>
                <a:tab pos="5089525" algn="l"/>
              </a:tabLst>
            </a:pPr>
            <a:r>
              <a:rPr lang="en-US" dirty="0"/>
              <a:t>with arbitrary, but known, functions f and </a:t>
            </a:r>
            <a:r>
              <a:rPr lang="en-US" dirty="0" smtClean="0"/>
              <a:t>f′.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Most modern block-structured ciphers are non-malleable.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End of presentation</a:t>
            </a:r>
            <a:endParaRPr lang="en-US"/>
          </a:p>
        </p:txBody>
      </p:sp>
      <p:sp>
        <p:nvSpPr>
          <p:cNvPr id="5" name="Shape_36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36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6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45</a:t>
            </a:r>
            <a:endParaRPr lang="en-US"/>
          </a:p>
        </p:txBody>
      </p:sp>
      <p:sp>
        <p:nvSpPr>
          <p:cNvPr id="8" name="Shape_13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13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13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46</a:t>
            </a:r>
            <a:endParaRPr lang="en-US"/>
          </a:p>
        </p:txBody>
      </p:sp>
      <p:sp>
        <p:nvSpPr>
          <p:cNvPr id="11" name="Shape_27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27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7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70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Blocks of </a:t>
            </a:r>
            <a:r>
              <a:rPr lang="en-US" dirty="0" smtClean="0"/>
              <a:t>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The simplest building blocks of encryption are:</a:t>
            </a:r>
          </a:p>
          <a:p>
            <a:pPr marL="114300" indent="0">
              <a:buNone/>
            </a:pPr>
            <a:endParaRPr lang="en-US" dirty="0"/>
          </a:p>
          <a:p>
            <a:pPr marL="1654175" indent="-1539875">
              <a:buNone/>
            </a:pPr>
            <a:r>
              <a:rPr lang="en-US" dirty="0">
                <a:solidFill>
                  <a:srgbClr val="FF6600"/>
                </a:solidFill>
              </a:rPr>
              <a:t>substitution:</a:t>
            </a:r>
            <a:r>
              <a:rPr lang="en-US" dirty="0"/>
              <a:t> in which each symbol is exchanged for another (</a:t>
            </a:r>
            <a:r>
              <a:rPr lang="en-US" dirty="0" smtClean="0"/>
              <a:t>not necessarily </a:t>
            </a:r>
            <a:r>
              <a:rPr lang="en-US" dirty="0"/>
              <a:t>uniformly), </a:t>
            </a:r>
            <a:r>
              <a:rPr lang="en-US" dirty="0" smtClean="0"/>
              <a:t>and </a:t>
            </a:r>
            <a:endParaRPr lang="en-US" dirty="0"/>
          </a:p>
          <a:p>
            <a:pPr marL="11430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transposition</a:t>
            </a:r>
            <a:r>
              <a:rPr lang="en-US" dirty="0">
                <a:solidFill>
                  <a:srgbClr val="FF6600"/>
                </a:solidFill>
              </a:rPr>
              <a:t>:</a:t>
            </a:r>
            <a:r>
              <a:rPr lang="en-US" dirty="0"/>
              <a:t> in which the order of symbols is rearranged.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It might seem that these are too naive to be eﬀective. But </a:t>
            </a:r>
            <a:r>
              <a:rPr lang="en-US" dirty="0" smtClean="0"/>
              <a:t>almost all </a:t>
            </a:r>
            <a:r>
              <a:rPr lang="en-US" dirty="0"/>
              <a:t>modern commercial symmetric ciphers use some combination </a:t>
            </a:r>
            <a:r>
              <a:rPr lang="en-US" dirty="0" smtClean="0"/>
              <a:t>of substitution </a:t>
            </a:r>
            <a:r>
              <a:rPr lang="en-US" dirty="0"/>
              <a:t>and transposition for encryption.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Confusion and Diﬀusion</a:t>
            </a:r>
            <a:endParaRPr lang="en-US"/>
          </a:p>
        </p:txBody>
      </p:sp>
      <p:sp>
        <p:nvSpPr>
          <p:cNvPr id="5" name="Shape_24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41"/>
          <p:cNvSpPr/>
          <p:nvPr/>
        </p:nvSpPr>
        <p:spPr>
          <a:xfrm>
            <a:off x="6604000" y="6794500"/>
            <a:ext cx="282222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4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5</a:t>
            </a:r>
            <a:endParaRPr lang="en-US"/>
          </a:p>
        </p:txBody>
      </p:sp>
      <p:sp>
        <p:nvSpPr>
          <p:cNvPr id="8" name="Shape_1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13"/>
          <p:cNvSpPr/>
          <p:nvPr/>
        </p:nvSpPr>
        <p:spPr>
          <a:xfrm>
            <a:off x="6604000" y="6794500"/>
            <a:ext cx="27608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1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5</a:t>
            </a:r>
            <a:endParaRPr lang="en-US"/>
          </a:p>
        </p:txBody>
      </p:sp>
      <p:sp>
        <p:nvSpPr>
          <p:cNvPr id="11" name="Shape_15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151"/>
          <p:cNvSpPr/>
          <p:nvPr/>
        </p:nvSpPr>
        <p:spPr>
          <a:xfrm>
            <a:off x="6604000" y="6794500"/>
            <a:ext cx="27608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15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48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Confusion and </a:t>
            </a:r>
            <a:r>
              <a:rPr lang="en-US" dirty="0" smtClean="0"/>
              <a:t>Diﬀusion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Two things an encryption step can provide are: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>
                <a:solidFill>
                  <a:srgbClr val="FF6600"/>
                </a:solidFill>
              </a:rPr>
              <a:t>Confusion</a:t>
            </a:r>
            <a:r>
              <a:rPr lang="en-US" dirty="0"/>
              <a:t>: transforming information in plaintext so that </a:t>
            </a:r>
            <a:r>
              <a:rPr lang="en-US" dirty="0" smtClean="0"/>
              <a:t>an interceptor </a:t>
            </a:r>
            <a:r>
              <a:rPr lang="en-US" dirty="0"/>
              <a:t>cannot readily extract it.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>
                <a:solidFill>
                  <a:srgbClr val="FF6600"/>
                </a:solidFill>
              </a:rPr>
              <a:t>Diﬀusion</a:t>
            </a:r>
            <a:r>
              <a:rPr lang="en-US" dirty="0"/>
              <a:t>: spreading the information from a region of </a:t>
            </a:r>
            <a:r>
              <a:rPr lang="en-US" dirty="0" smtClean="0"/>
              <a:t>plaintext widely </a:t>
            </a:r>
            <a:r>
              <a:rPr lang="en-US" dirty="0"/>
              <a:t>over the </a:t>
            </a:r>
            <a:r>
              <a:rPr lang="en-US" dirty="0" err="1"/>
              <a:t>ciphertext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Substitution tends to be good at confusion; transposition tends </a:t>
            </a:r>
            <a:r>
              <a:rPr lang="en-US" dirty="0" smtClean="0"/>
              <a:t>to be </a:t>
            </a:r>
            <a:r>
              <a:rPr lang="en-US" dirty="0"/>
              <a:t>good at diﬀusion.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Lessons</a:t>
            </a:r>
            <a:endParaRPr lang="en-US"/>
          </a:p>
        </p:txBody>
      </p:sp>
      <p:sp>
        <p:nvSpPr>
          <p:cNvPr id="5" name="Shape_34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346"/>
          <p:cNvSpPr/>
          <p:nvPr/>
        </p:nvSpPr>
        <p:spPr>
          <a:xfrm>
            <a:off x="6604000" y="6794500"/>
            <a:ext cx="2257778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4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40</a:t>
            </a:r>
            <a:endParaRPr lang="en-US"/>
          </a:p>
        </p:txBody>
      </p:sp>
      <p:sp>
        <p:nvSpPr>
          <p:cNvPr id="8" name="Shape_1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19"/>
          <p:cNvSpPr/>
          <p:nvPr/>
        </p:nvSpPr>
        <p:spPr>
          <a:xfrm>
            <a:off x="6603999" y="6794500"/>
            <a:ext cx="386522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2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7</a:t>
            </a:r>
            <a:endParaRPr lang="en-US"/>
          </a:p>
        </p:txBody>
      </p:sp>
      <p:sp>
        <p:nvSpPr>
          <p:cNvPr id="11" name="Shape_15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154"/>
          <p:cNvSpPr/>
          <p:nvPr/>
        </p:nvSpPr>
        <p:spPr>
          <a:xfrm>
            <a:off x="6604000" y="6794500"/>
            <a:ext cx="33130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15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58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An encryption algorithm is </a:t>
            </a:r>
            <a:r>
              <a:rPr lang="en-US" i="1" dirty="0">
                <a:solidFill>
                  <a:srgbClr val="FF0000"/>
                </a:solidFill>
              </a:rPr>
              <a:t>breakable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if a systematic </a:t>
            </a:r>
            <a:r>
              <a:rPr lang="en-US" dirty="0" smtClean="0"/>
              <a:t>process will </a:t>
            </a:r>
            <a:r>
              <a:rPr lang="en-US" dirty="0"/>
              <a:t>permit extracting the message.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It is </a:t>
            </a:r>
            <a:r>
              <a:rPr lang="en-US" i="1" dirty="0">
                <a:solidFill>
                  <a:srgbClr val="FF0000"/>
                </a:solidFill>
              </a:rPr>
              <a:t>strong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if there is not better attack that brute force.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Most symmetric encryption algorithms use some </a:t>
            </a:r>
            <a:r>
              <a:rPr lang="en-US" dirty="0" smtClean="0"/>
              <a:t>combination of </a:t>
            </a:r>
            <a:r>
              <a:rPr lang="en-US" dirty="0"/>
              <a:t>substitution and transposition to accomplish both </a:t>
            </a:r>
            <a:r>
              <a:rPr lang="en-US" dirty="0" smtClean="0"/>
              <a:t>confusion and </a:t>
            </a:r>
            <a:r>
              <a:rPr lang="en-US" dirty="0"/>
              <a:t>diﬀusion.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Substitution Ciphers</a:t>
            </a:r>
            <a:endParaRPr lang="en-US"/>
          </a:p>
        </p:txBody>
      </p:sp>
      <p:sp>
        <p:nvSpPr>
          <p:cNvPr id="5" name="Shape_24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44"/>
          <p:cNvSpPr/>
          <p:nvPr/>
        </p:nvSpPr>
        <p:spPr>
          <a:xfrm>
            <a:off x="6604000" y="6794500"/>
            <a:ext cx="33866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4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6</a:t>
            </a:r>
            <a:endParaRPr lang="en-US"/>
          </a:p>
        </p:txBody>
      </p:sp>
      <p:sp>
        <p:nvSpPr>
          <p:cNvPr id="8" name="Shape_1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16"/>
          <p:cNvSpPr/>
          <p:nvPr/>
        </p:nvSpPr>
        <p:spPr>
          <a:xfrm>
            <a:off x="6604000" y="6794500"/>
            <a:ext cx="33130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1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6</a:t>
            </a:r>
            <a:endParaRPr lang="en-US"/>
          </a:p>
        </p:txBody>
      </p:sp>
      <p:sp>
        <p:nvSpPr>
          <p:cNvPr id="11" name="Shape_15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157"/>
          <p:cNvSpPr/>
          <p:nvPr/>
        </p:nvSpPr>
        <p:spPr>
          <a:xfrm>
            <a:off x="6603999" y="6794500"/>
            <a:ext cx="386522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15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59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A substitution cipher is one in which each symbol of the </a:t>
            </a:r>
            <a:r>
              <a:rPr lang="en-US" dirty="0" smtClean="0"/>
              <a:t>plaintext is </a:t>
            </a:r>
            <a:r>
              <a:rPr lang="en-US" dirty="0"/>
              <a:t>exchanged for another symbol.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If this is done uniformly this is called a </a:t>
            </a:r>
            <a:r>
              <a:rPr lang="en-US" i="1" dirty="0" err="1">
                <a:solidFill>
                  <a:srgbClr val="FF6600"/>
                </a:solidFill>
              </a:rPr>
              <a:t>monoalphabetic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i="1" dirty="0"/>
              <a:t>cipher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i="1" dirty="0" smtClean="0"/>
              <a:t>simple </a:t>
            </a:r>
            <a:r>
              <a:rPr lang="en-US" i="1" dirty="0"/>
              <a:t>substitution cipher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If diﬀerent substitutions are made depending on where in </a:t>
            </a:r>
            <a:r>
              <a:rPr lang="en-US" dirty="0" smtClean="0"/>
              <a:t>the plaintext </a:t>
            </a:r>
            <a:r>
              <a:rPr lang="en-US" dirty="0"/>
              <a:t>the symbol occurs, this is called a </a:t>
            </a:r>
            <a:r>
              <a:rPr lang="en-US" i="1" dirty="0" smtClean="0">
                <a:solidFill>
                  <a:srgbClr val="FF6600"/>
                </a:solidFill>
              </a:rPr>
              <a:t>polyalphabetic</a:t>
            </a:r>
            <a:r>
              <a:rPr lang="en-US" i="1" dirty="0" smtClean="0"/>
              <a:t> substitution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Simple Substitution</a:t>
            </a:r>
            <a:endParaRPr lang="en-US"/>
          </a:p>
        </p:txBody>
      </p:sp>
      <p:sp>
        <p:nvSpPr>
          <p:cNvPr id="5" name="Shape_24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47"/>
          <p:cNvSpPr/>
          <p:nvPr/>
        </p:nvSpPr>
        <p:spPr>
          <a:xfrm>
            <a:off x="6604000" y="6794500"/>
            <a:ext cx="395111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4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7</a:t>
            </a:r>
            <a:endParaRPr lang="en-US"/>
          </a:p>
        </p:txBody>
      </p:sp>
      <p:sp>
        <p:nvSpPr>
          <p:cNvPr id="8" name="Shape_2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22"/>
          <p:cNvSpPr/>
          <p:nvPr/>
        </p:nvSpPr>
        <p:spPr>
          <a:xfrm>
            <a:off x="6604000" y="6794500"/>
            <a:ext cx="441739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2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8</a:t>
            </a:r>
            <a:endParaRPr lang="en-US"/>
          </a:p>
        </p:txBody>
      </p:sp>
      <p:sp>
        <p:nvSpPr>
          <p:cNvPr id="11" name="Shape_15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160"/>
          <p:cNvSpPr/>
          <p:nvPr/>
        </p:nvSpPr>
        <p:spPr>
          <a:xfrm>
            <a:off x="6604000" y="6794500"/>
            <a:ext cx="441739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16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93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A simple substitution cipher is an injection (1-1 mapping) of </a:t>
            </a:r>
            <a:r>
              <a:rPr lang="en-US" dirty="0" smtClean="0"/>
              <a:t>the alphabet </a:t>
            </a:r>
            <a:r>
              <a:rPr lang="en-US" dirty="0"/>
              <a:t>into itself or another alphabet. </a:t>
            </a:r>
            <a:r>
              <a:rPr lang="en-US" i="1" dirty="0"/>
              <a:t>What is the key?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 simple substitution is breakable; we could try all k! </a:t>
            </a:r>
            <a:r>
              <a:rPr lang="en-US" dirty="0" smtClean="0"/>
              <a:t>mappings from </a:t>
            </a:r>
            <a:r>
              <a:rPr lang="en-US" dirty="0"/>
              <a:t>the plaintext to </a:t>
            </a:r>
            <a:r>
              <a:rPr lang="en-US" dirty="0" err="1"/>
              <a:t>ciphertext</a:t>
            </a:r>
            <a:r>
              <a:rPr lang="en-US" dirty="0"/>
              <a:t> alphabets. </a:t>
            </a:r>
            <a:r>
              <a:rPr lang="en-US" i="1" dirty="0"/>
              <a:t>That’s usually </a:t>
            </a:r>
            <a:r>
              <a:rPr lang="en-US" i="1" dirty="0" smtClean="0"/>
              <a:t>not necessary</a:t>
            </a:r>
            <a:r>
              <a:rPr lang="en-US" i="1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Redundancies in the plaintext (letter frequencies, </a:t>
            </a:r>
            <a:r>
              <a:rPr lang="en-US" dirty="0" err="1"/>
              <a:t>digrams</a:t>
            </a:r>
            <a:r>
              <a:rPr lang="en-US" dirty="0"/>
              <a:t>, etc.</a:t>
            </a:r>
            <a:r>
              <a:rPr lang="en-US" dirty="0" smtClean="0"/>
              <a:t>) are </a:t>
            </a:r>
            <a:r>
              <a:rPr lang="en-US" dirty="0"/>
              <a:t>reﬂected in the </a:t>
            </a:r>
            <a:r>
              <a:rPr lang="en-US" dirty="0" err="1"/>
              <a:t>ciphertext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i="1" dirty="0">
                <a:solidFill>
                  <a:srgbClr val="FF6600"/>
                </a:solidFill>
              </a:rPr>
              <a:t>Not all substitution ciphers are simple substitution ciphers.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Caesar Cipher</a:t>
            </a:r>
            <a:endParaRPr lang="en-US"/>
          </a:p>
        </p:txBody>
      </p:sp>
      <p:sp>
        <p:nvSpPr>
          <p:cNvPr id="5" name="Shape_24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50"/>
          <p:cNvSpPr/>
          <p:nvPr/>
        </p:nvSpPr>
        <p:spPr>
          <a:xfrm>
            <a:off x="6603999" y="6794500"/>
            <a:ext cx="45155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5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8</a:t>
            </a:r>
            <a:endParaRPr lang="en-US"/>
          </a:p>
        </p:txBody>
      </p:sp>
      <p:sp>
        <p:nvSpPr>
          <p:cNvPr id="8" name="Shape_2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25"/>
          <p:cNvSpPr/>
          <p:nvPr/>
        </p:nvSpPr>
        <p:spPr>
          <a:xfrm>
            <a:off x="6604000" y="6794500"/>
            <a:ext cx="49695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2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9</a:t>
            </a:r>
            <a:endParaRPr lang="en-US"/>
          </a:p>
        </p:txBody>
      </p:sp>
      <p:sp>
        <p:nvSpPr>
          <p:cNvPr id="11" name="Shape_16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163"/>
          <p:cNvSpPr/>
          <p:nvPr/>
        </p:nvSpPr>
        <p:spPr>
          <a:xfrm>
            <a:off x="6604000" y="6794500"/>
            <a:ext cx="49695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16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18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351</TotalTime>
  <Words>3129</Words>
  <Application>Microsoft Macintosh PowerPoint</Application>
  <PresentationFormat>On-screen Show (4:3)</PresentationFormat>
  <Paragraphs>504</Paragraphs>
  <Slides>46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Adjacency</vt:lpstr>
      <vt:lpstr>Equation</vt:lpstr>
      <vt:lpstr>Ciphers</vt:lpstr>
      <vt:lpstr>What is Good Encryption?</vt:lpstr>
      <vt:lpstr>Breakable Encryption</vt:lpstr>
      <vt:lpstr>Strong Encryption</vt:lpstr>
      <vt:lpstr>Building Blocks of Ciphers</vt:lpstr>
      <vt:lpstr>Confusion and Diﬀusion</vt:lpstr>
      <vt:lpstr>Lessons</vt:lpstr>
      <vt:lpstr>Substitution Ciphers</vt:lpstr>
      <vt:lpstr>Simple Substitution</vt:lpstr>
      <vt:lpstr>Caesar Cipher</vt:lpstr>
      <vt:lpstr>Vigenère Cipher</vt:lpstr>
      <vt:lpstr>Vigenère  Tableau</vt:lpstr>
      <vt:lpstr>Cryptanalysis on Vigenère Cipher</vt:lpstr>
      <vt:lpstr>AES Substitution Step</vt:lpstr>
      <vt:lpstr>Lessons</vt:lpstr>
      <vt:lpstr>Thought Experiment: Using Information</vt:lpstr>
      <vt:lpstr>Perfect Ciphers</vt:lpstr>
      <vt:lpstr>A Perfect Cipher: One Time Pad</vt:lpstr>
      <vt:lpstr>One Time Pad</vt:lpstr>
      <vt:lpstr>Key Distribution</vt:lpstr>
      <vt:lpstr>Vernam Cipher</vt:lpstr>
      <vt:lpstr>One Time Pad Approximation</vt:lpstr>
      <vt:lpstr>Lessons</vt:lpstr>
      <vt:lpstr>Transposition Ciphers</vt:lpstr>
      <vt:lpstr>Transposition Ciphers</vt:lpstr>
      <vt:lpstr>AES Transposition Step</vt:lpstr>
      <vt:lpstr>Cryptanalysis of Transpositions</vt:lpstr>
      <vt:lpstr>Combinations of Approaches</vt:lpstr>
      <vt:lpstr>Lessons</vt:lpstr>
      <vt:lpstr>Symmetric vs. Asymmetric Systems</vt:lpstr>
      <vt:lpstr>Symmetric vs. Asymmetric Systems</vt:lpstr>
      <vt:lpstr>Asymmetric Encryption Primer</vt:lpstr>
      <vt:lpstr>Characteristics of Keys</vt:lpstr>
      <vt:lpstr>Lessons</vt:lpstr>
      <vt:lpstr>Stream and Block Encryption</vt:lpstr>
      <vt:lpstr>Stream and Block Ciphers</vt:lpstr>
      <vt:lpstr>Stream Encryption</vt:lpstr>
      <vt:lpstr>Block Encryption</vt:lpstr>
      <vt:lpstr>Lessons</vt:lpstr>
      <vt:lpstr>PowerPoint Presentation</vt:lpstr>
      <vt:lpstr>Confusion and Diﬀusion</vt:lpstr>
      <vt:lpstr>Attacking Encryption</vt:lpstr>
      <vt:lpstr>Breaking a Cipher</vt:lpstr>
      <vt:lpstr>How Many Keys: Symmetric Encryption</vt:lpstr>
      <vt:lpstr>How Many Keys: Asymmetric Encryption</vt:lpstr>
      <vt:lpstr>Malleability</vt:lpstr>
    </vt:vector>
  </TitlesOfParts>
  <Company>George Mason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Dan Fleck</dc:creator>
  <cp:lastModifiedBy>Dan Fleck</cp:lastModifiedBy>
  <cp:revision>43</cp:revision>
  <cp:lastPrinted>2013-10-07T18:40:43Z</cp:lastPrinted>
  <dcterms:created xsi:type="dcterms:W3CDTF">2013-07-03T16:36:50Z</dcterms:created>
  <dcterms:modified xsi:type="dcterms:W3CDTF">2013-10-07T18:42:00Z</dcterms:modified>
</cp:coreProperties>
</file>