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240"/>
            <a:ext cx="4529153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FC048E-3ACE-C14C-AEEF-877DDE3CF6DA}" type="datetimeFigureOut">
              <a:rPr lang="en-US" smtClean="0"/>
              <a:t>10/1/13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Modes of Usage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Shape_20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08"/>
          <p:cNvSpPr/>
          <p:nvPr/>
        </p:nvSpPr>
        <p:spPr>
          <a:xfrm>
            <a:off x="6604000" y="6794500"/>
            <a:ext cx="36285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0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Modes of Usage: ECB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32"/>
            <a:ext cx="7620000" cy="503511"/>
          </a:xfrm>
        </p:spPr>
        <p:txBody>
          <a:bodyPr/>
          <a:lstStyle/>
          <a:p>
            <a:r>
              <a:rPr lang="en-US" dirty="0"/>
              <a:t>Modes of Usage: </a:t>
            </a:r>
            <a:r>
              <a:rPr lang="en-US" dirty="0" smtClean="0"/>
              <a:t>ECB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15"/>
            <a:ext cx="7620000" cy="556898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The simplest way of using a block cipher like AES is to </a:t>
            </a:r>
            <a:r>
              <a:rPr lang="en-US" dirty="0" smtClean="0"/>
              <a:t>encrypt (</a:t>
            </a:r>
            <a:r>
              <a:rPr lang="en-US" dirty="0"/>
              <a:t>with the same key) each block in the plaintext. This is a </a:t>
            </a:r>
            <a:r>
              <a:rPr lang="en-US" dirty="0" smtClean="0"/>
              <a:t>block encryption </a:t>
            </a:r>
            <a:r>
              <a:rPr lang="en-US" dirty="0"/>
              <a:t>mode called “Electronic Code Book” (ECB)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Original		  With ECB	</a:t>
            </a:r>
            <a:r>
              <a:rPr lang="en-US" dirty="0"/>
              <a:t> </a:t>
            </a:r>
            <a:r>
              <a:rPr lang="en-US" dirty="0" smtClean="0"/>
              <a:t>         Another Mode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Identical blocks in the plaintext yield identical blocks in </a:t>
            </a: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/>
              <a:t>.</a:t>
            </a:r>
          </a:p>
        </p:txBody>
      </p:sp>
      <p:pic>
        <p:nvPicPr>
          <p:cNvPr id="4" name="Picture 3" descr="Tu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6" y="2545980"/>
            <a:ext cx="2489200" cy="2743200"/>
          </a:xfrm>
          <a:prstGeom prst="rect">
            <a:avLst/>
          </a:prstGeom>
        </p:spPr>
      </p:pic>
      <p:pic>
        <p:nvPicPr>
          <p:cNvPr id="5" name="Picture 4" descr="Tux_ec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29" y="2545980"/>
            <a:ext cx="2489200" cy="2743200"/>
          </a:xfrm>
          <a:prstGeom prst="rect">
            <a:avLst/>
          </a:prstGeom>
        </p:spPr>
      </p:pic>
      <p:pic>
        <p:nvPicPr>
          <p:cNvPr id="6" name="Picture 5" descr="Tux_secu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1" y="2545980"/>
            <a:ext cx="2489200" cy="2743200"/>
          </a:xfrm>
          <a:prstGeom prst="rect">
            <a:avLst/>
          </a:prstGeom>
        </p:spPr>
      </p:pic>
      <p:sp>
        <p:nvSpPr>
          <p:cNvPr id="7" name="Shape_21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11"/>
          <p:cNvSpPr/>
          <p:nvPr/>
        </p:nvSpPr>
        <p:spPr>
          <a:xfrm>
            <a:off x="6604000" y="6794500"/>
            <a:ext cx="72571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21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Modes of Usage: CBC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5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Usage: </a:t>
            </a:r>
            <a:r>
              <a:rPr lang="en-US" dirty="0" smtClean="0"/>
              <a:t>CBC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To solve the problem of EBC, do something to “randomize” </a:t>
            </a:r>
            <a:r>
              <a:rPr lang="en-US" dirty="0" smtClean="0"/>
              <a:t>blocks before </a:t>
            </a:r>
            <a:r>
              <a:rPr lang="en-US" dirty="0"/>
              <a:t>they’re encrypted.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Cipher Block Chaining (CBC)</a:t>
            </a:r>
            <a:r>
              <a:rPr lang="en-US" dirty="0"/>
              <a:t>: XOR each successive </a:t>
            </a:r>
            <a:r>
              <a:rPr lang="en-US" dirty="0" smtClean="0"/>
              <a:t>plaintext block </a:t>
            </a:r>
            <a:r>
              <a:rPr lang="en-US" dirty="0"/>
              <a:t>with the previous </a:t>
            </a:r>
            <a:r>
              <a:rPr lang="en-US" dirty="0" err="1"/>
              <a:t>ciphertext</a:t>
            </a:r>
            <a:r>
              <a:rPr lang="en-US" dirty="0"/>
              <a:t> block and then encrypt. </a:t>
            </a:r>
            <a:r>
              <a:rPr lang="en-US" dirty="0" smtClean="0"/>
              <a:t>An initialization </a:t>
            </a:r>
            <a:r>
              <a:rPr lang="en-US" dirty="0"/>
              <a:t>vector IV is used as a “seed” for the process.</a:t>
            </a:r>
          </a:p>
        </p:txBody>
      </p:sp>
      <p:pic>
        <p:nvPicPr>
          <p:cNvPr id="4" name="Picture 3" descr="CBC_encryption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1" y="3784600"/>
            <a:ext cx="7632700" cy="3073400"/>
          </a:xfrm>
          <a:prstGeom prst="rect">
            <a:avLst/>
          </a:prstGeom>
        </p:spPr>
      </p:pic>
      <p:sp>
        <p:nvSpPr>
          <p:cNvPr id="5" name="Shape_21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14"/>
          <p:cNvSpPr/>
          <p:nvPr/>
        </p:nvSpPr>
        <p:spPr>
          <a:xfrm>
            <a:off x="6604001" y="6794500"/>
            <a:ext cx="108857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1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CBC Vulnerabilities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6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Though much better than ECB, CBC still has some weaknesses.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Observed changes</a:t>
            </a:r>
            <a:r>
              <a:rPr lang="en-US" dirty="0"/>
              <a:t>: An attacker able to observe changes </a:t>
            </a:r>
            <a:r>
              <a:rPr lang="en-US" dirty="0" smtClean="0"/>
              <a:t>to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over time will be able to spot the ﬁrst block </a:t>
            </a:r>
            <a:r>
              <a:rPr lang="en-US" dirty="0" smtClean="0"/>
              <a:t>that changed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Content Leak</a:t>
            </a:r>
            <a:r>
              <a:rPr lang="en-US" dirty="0"/>
              <a:t>: If an attacker can ﬁnd two identical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blocks,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 and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, </a:t>
            </a:r>
            <a:r>
              <a:rPr lang="en-US" dirty="0"/>
              <a:t>he can derive the following relation: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C</a:t>
            </a:r>
            <a:r>
              <a:rPr lang="en-US" baseline="-25000" dirty="0"/>
              <a:t>i−1</a:t>
            </a:r>
            <a:r>
              <a:rPr lang="en-US" dirty="0"/>
              <a:t> ⊕ C</a:t>
            </a:r>
            <a:r>
              <a:rPr lang="en-US" baseline="-25000" dirty="0"/>
              <a:t>j−1</a:t>
            </a:r>
            <a:r>
              <a:rPr lang="en-US" dirty="0"/>
              <a:t> = P</a:t>
            </a:r>
            <a:r>
              <a:rPr lang="en-US" baseline="-25000" dirty="0"/>
              <a:t>i</a:t>
            </a:r>
            <a:r>
              <a:rPr lang="en-US" dirty="0"/>
              <a:t> ⊕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and </a:t>
            </a:r>
            <a:r>
              <a:rPr lang="en-US" dirty="0"/>
              <a:t>derive information about two plaintext blocks.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Numerous other block encryption modes have been devised.</a:t>
            </a:r>
          </a:p>
        </p:txBody>
      </p:sp>
      <p:sp>
        <p:nvSpPr>
          <p:cNvPr id="4" name="Shape_21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hape_217"/>
          <p:cNvSpPr/>
          <p:nvPr/>
        </p:nvSpPr>
        <p:spPr>
          <a:xfrm>
            <a:off x="6604000" y="6794500"/>
            <a:ext cx="145142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1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Key Stream Generation Modes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7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Stream Generation </a:t>
            </a:r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Block encryption modes (like ECB and CBC) generate </a:t>
            </a:r>
            <a:r>
              <a:rPr lang="en-US" dirty="0" err="1" smtClean="0"/>
              <a:t>ciphertext</a:t>
            </a:r>
            <a:r>
              <a:rPr lang="en-US" dirty="0" smtClean="0"/>
              <a:t> that </a:t>
            </a:r>
            <a:r>
              <a:rPr lang="en-US" dirty="0"/>
              <a:t>stores the message in encrypted but recoverable form.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 key stream generation modes the cipher is used more as </a:t>
            </a:r>
            <a:r>
              <a:rPr lang="en-US" dirty="0" smtClean="0"/>
              <a:t>a pseudorandom </a:t>
            </a:r>
            <a:r>
              <a:rPr lang="en-US" dirty="0"/>
              <a:t>number generator. The result is a key stream </a:t>
            </a:r>
            <a:r>
              <a:rPr lang="en-US" dirty="0" smtClean="0"/>
              <a:t> that can </a:t>
            </a:r>
            <a:r>
              <a:rPr lang="en-US" dirty="0"/>
              <a:t>be used as in one-time pad. Decryption uses the same </a:t>
            </a:r>
            <a:r>
              <a:rPr lang="en-US" dirty="0" smtClean="0"/>
              <a:t>key stream</a:t>
            </a:r>
            <a:r>
              <a:rPr lang="en-US" dirty="0"/>
              <a:t>.</a:t>
            </a:r>
          </a:p>
        </p:txBody>
      </p:sp>
      <p:pic>
        <p:nvPicPr>
          <p:cNvPr id="4" name="Picture 3" descr="Screen Shot 2013-07-08 at 5.2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755" y="4369104"/>
            <a:ext cx="4132074" cy="1905103"/>
          </a:xfrm>
          <a:prstGeom prst="rect">
            <a:avLst/>
          </a:prstGeom>
        </p:spPr>
      </p:pic>
      <p:sp>
        <p:nvSpPr>
          <p:cNvPr id="5" name="Shape_21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0"/>
          <p:cNvSpPr/>
          <p:nvPr/>
        </p:nvSpPr>
        <p:spPr>
          <a:xfrm>
            <a:off x="6604000" y="6794500"/>
            <a:ext cx="181428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Cipher Feedback Mode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9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Cipher Feedback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5490"/>
            <a:ext cx="7620000" cy="102530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In Cipher Feedback mode (CFB) each input byte is </a:t>
            </a:r>
            <a:r>
              <a:rPr lang="en-US" dirty="0" err="1"/>
              <a:t>XORed</a:t>
            </a:r>
            <a:r>
              <a:rPr lang="en-US" dirty="0"/>
              <a:t> with </a:t>
            </a:r>
            <a:r>
              <a:rPr lang="en-US" dirty="0" smtClean="0"/>
              <a:t>the ﬁrst </a:t>
            </a:r>
            <a:r>
              <a:rPr lang="en-US" dirty="0"/>
              <a:t>block of the previous output and fed back into the encryption.</a:t>
            </a:r>
          </a:p>
        </p:txBody>
      </p:sp>
      <p:pic>
        <p:nvPicPr>
          <p:cNvPr id="5" name="Picture 4" descr="Screen Shot 2013-07-08 at 5.25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427" y="1484744"/>
            <a:ext cx="3638144" cy="3691985"/>
          </a:xfrm>
          <a:prstGeom prst="rect">
            <a:avLst/>
          </a:prstGeom>
        </p:spPr>
      </p:pic>
      <p:sp>
        <p:nvSpPr>
          <p:cNvPr id="4" name="Shape_22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3"/>
          <p:cNvSpPr/>
          <p:nvPr/>
        </p:nvSpPr>
        <p:spPr>
          <a:xfrm>
            <a:off x="6604000" y="6794500"/>
            <a:ext cx="217714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6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naive use of encryption as in Electronic Code Book </a:t>
            </a:r>
            <a:r>
              <a:rPr lang="en-US" dirty="0" smtClean="0"/>
              <a:t>leaves too </a:t>
            </a:r>
            <a:r>
              <a:rPr lang="en-US" dirty="0"/>
              <a:t>much regularity in 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Block encryption modes such as CBC attempt to hide this </a:t>
            </a:r>
            <a:r>
              <a:rPr lang="en-US" dirty="0" smtClean="0"/>
              <a:t>by chaining </a:t>
            </a:r>
            <a:r>
              <a:rPr lang="en-US" dirty="0"/>
              <a:t>blocks together in some manner.</a:t>
            </a:r>
          </a:p>
          <a:p>
            <a:endParaRPr lang="en-US" dirty="0"/>
          </a:p>
          <a:p>
            <a:r>
              <a:rPr lang="en-US" dirty="0"/>
              <a:t>Key stream generation modes use encryption algorithms </a:t>
            </a:r>
            <a:r>
              <a:rPr lang="en-US" dirty="0" smtClean="0"/>
              <a:t>to generate </a:t>
            </a:r>
            <a:r>
              <a:rPr lang="en-US" dirty="0"/>
              <a:t>random appearing streams of bits in </a:t>
            </a:r>
            <a:r>
              <a:rPr lang="en-US" dirty="0" smtClean="0"/>
              <a:t>reproducible fashion</a:t>
            </a:r>
            <a:r>
              <a:rPr lang="en-US" dirty="0"/>
              <a:t>.</a:t>
            </a:r>
          </a:p>
        </p:txBody>
      </p:sp>
      <p:sp>
        <p:nvSpPr>
          <p:cNvPr id="4" name="Shape_22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hape_22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End of presentation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92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356</TotalTime>
  <Words>419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Modes of Usage</vt:lpstr>
      <vt:lpstr>Modes of Usage: ECB</vt:lpstr>
      <vt:lpstr>Modes of Usage: CBC</vt:lpstr>
      <vt:lpstr>CBC Vulnerabilities</vt:lpstr>
      <vt:lpstr>Key Stream Generation Modes</vt:lpstr>
      <vt:lpstr>Cipher Feedback Mode</vt:lpstr>
      <vt:lpstr>Lessons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 Fleck</dc:creator>
  <cp:lastModifiedBy>Dan Fleck</cp:lastModifiedBy>
  <cp:revision>61</cp:revision>
  <dcterms:created xsi:type="dcterms:W3CDTF">2013-07-03T16:36:50Z</dcterms:created>
  <dcterms:modified xsi:type="dcterms:W3CDTF">2013-10-01T19:11:40Z</dcterms:modified>
</cp:coreProperties>
</file>