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Microsoft_Equation1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Microsoft_Equation7.bin" ContentType="application/vnd.openxmlformats-officedocument.oleObject"/>
  <Override PartName="/ppt/embeddings/oleObject16.bin" ContentType="application/vnd.openxmlformats-officedocument.oleObject"/>
  <Override PartName="/ppt/embeddings/Microsoft_Equation8.bin" ContentType="application/vnd.openxmlformats-officedocument.oleObject"/>
  <Override PartName="/ppt/embeddings/oleObject17.bin" ContentType="application/vnd.openxmlformats-officedocument.oleObject"/>
  <Override PartName="/ppt/embeddings/Microsoft_Equation9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0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0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6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048E-3ACE-C14C-AEEF-877DDE3CF6DA}" type="datetimeFigureOut">
              <a:rPr lang="en-US" smtClean="0"/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048E-3ACE-C14C-AEEF-877DDE3CF6DA}" type="datetimeFigureOut">
              <a:rPr lang="en-US" smtClean="0"/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4E06-3CC4-A341-9D39-953F7BFF7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048E-3ACE-C14C-AEEF-877DDE3CF6DA}" type="datetimeFigureOut">
              <a:rPr lang="en-US" smtClean="0"/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4E06-3CC4-A341-9D39-953F7BFF7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048E-3ACE-C14C-AEEF-877DDE3CF6DA}" type="datetimeFigureOut">
              <a:rPr lang="en-US" smtClean="0"/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4E06-3CC4-A341-9D39-953F7BFF7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048E-3ACE-C14C-AEEF-877DDE3CF6DA}" type="datetimeFigureOut">
              <a:rPr lang="en-US" smtClean="0"/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048E-3ACE-C14C-AEEF-877DDE3CF6DA}" type="datetimeFigureOut">
              <a:rPr lang="en-US" smtClean="0"/>
              <a:t>8/5/13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4E06-3CC4-A341-9D39-953F7BFF7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048E-3ACE-C14C-AEEF-877DDE3CF6DA}" type="datetimeFigureOut">
              <a:rPr lang="en-US" smtClean="0"/>
              <a:t>8/5/13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4E06-3CC4-A341-9D39-953F7BFF7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048E-3ACE-C14C-AEEF-877DDE3CF6DA}" type="datetimeFigureOut">
              <a:rPr lang="en-US" smtClean="0"/>
              <a:t>8/5/13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4E06-3CC4-A341-9D39-953F7BFF7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048E-3ACE-C14C-AEEF-877DDE3CF6DA}" type="datetimeFigureOut">
              <a:rPr lang="en-US" smtClean="0"/>
              <a:t>8/5/13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4E06-3CC4-A341-9D39-953F7BFF7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048E-3ACE-C14C-AEEF-877DDE3CF6DA}" type="datetimeFigureOut">
              <a:rPr lang="en-US" smtClean="0"/>
              <a:t>8/5/13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4E06-3CC4-A341-9D39-953F7BFF72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048E-3ACE-C14C-AEEF-877DDE3CF6DA}" type="datetimeFigureOut">
              <a:rPr lang="en-US" smtClean="0"/>
              <a:t>8/5/13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294E06-3CC4-A341-9D39-953F7BFF72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1294E06-3CC4-A341-9D39-953F7BFF724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AFC048E-3ACE-C14C-AEEF-877DDE3CF6DA}" type="datetimeFigureOut">
              <a:rPr lang="en-US" smtClean="0"/>
              <a:t>8/5/13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0.emf"/><Relationship Id="rId7" Type="http://schemas.openxmlformats.org/officeDocument/2006/relationships/oleObject" Target="../embeddings/Microsoft_Equation2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7.emf"/><Relationship Id="rId9" Type="http://schemas.openxmlformats.org/officeDocument/2006/relationships/oleObject" Target="../embeddings/Microsoft_Equation7.bin"/><Relationship Id="rId10" Type="http://schemas.openxmlformats.org/officeDocument/2006/relationships/image" Target="../media/image1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4.emf"/><Relationship Id="rId5" Type="http://schemas.openxmlformats.org/officeDocument/2006/relationships/oleObject" Target="../embeddings/Microsoft_Equation8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9.emf"/><Relationship Id="rId5" Type="http://schemas.openxmlformats.org/officeDocument/2006/relationships/oleObject" Target="../embeddings/Microsoft_Equation9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1.emf"/><Relationship Id="rId7" Type="http://schemas.openxmlformats.org/officeDocument/2006/relationships/oleObject" Target="../embeddings/Microsoft_Equation10.bin"/><Relationship Id="rId8" Type="http://schemas.openxmlformats.org/officeDocument/2006/relationships/image" Target="../media/image32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Cryptographic Protocols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 Fleck</a:t>
            </a:r>
          </a:p>
          <a:p>
            <a:r>
              <a:rPr lang="en-US" dirty="0" smtClean="0"/>
              <a:t>CS 469: Security Engineering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43243" y="6581001"/>
            <a:ext cx="471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These slides are modified with permission from Bill Young (</a:t>
            </a:r>
            <a:r>
              <a:rPr lang="en-US" sz="1200" dirty="0" err="1" smtClean="0"/>
              <a:t>Univ</a:t>
            </a:r>
            <a:r>
              <a:rPr lang="en-US" sz="1200" dirty="0" smtClean="0"/>
              <a:t> of Texas)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391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Among the goals of cryptographic protocols are the following:</a:t>
            </a:r>
          </a:p>
          <a:p>
            <a:endParaRPr lang="en-US" dirty="0"/>
          </a:p>
          <a:p>
            <a:r>
              <a:rPr lang="en-US" i="1" dirty="0" err="1"/>
              <a:t>Unicity</a:t>
            </a:r>
            <a:r>
              <a:rPr lang="en-US" dirty="0"/>
              <a:t>: secret shared by exactly two parties</a:t>
            </a:r>
          </a:p>
          <a:p>
            <a:r>
              <a:rPr lang="en-US" i="1" dirty="0" smtClean="0"/>
              <a:t>Integrity</a:t>
            </a:r>
            <a:r>
              <a:rPr lang="en-US" dirty="0"/>
              <a:t>: message arrived unmodiﬁed</a:t>
            </a:r>
          </a:p>
          <a:p>
            <a:r>
              <a:rPr lang="en-US" i="1" dirty="0" smtClean="0"/>
              <a:t>Authenticity</a:t>
            </a:r>
            <a:r>
              <a:rPr lang="en-US" dirty="0"/>
              <a:t>: message claim of origin is true</a:t>
            </a:r>
          </a:p>
          <a:p>
            <a:r>
              <a:rPr lang="en-US" i="1" dirty="0" smtClean="0"/>
              <a:t>Conﬁdentiality</a:t>
            </a:r>
            <a:r>
              <a:rPr lang="en-US" dirty="0"/>
              <a:t>: message contents are inaccessible to </a:t>
            </a:r>
            <a:r>
              <a:rPr lang="en-US" dirty="0" smtClean="0"/>
              <a:t>an eavesdropper</a:t>
            </a:r>
            <a:endParaRPr lang="en-US" dirty="0"/>
          </a:p>
          <a:p>
            <a:r>
              <a:rPr lang="en-US" i="1" dirty="0" smtClean="0"/>
              <a:t>Non</a:t>
            </a:r>
            <a:r>
              <a:rPr lang="en-US" i="1" dirty="0"/>
              <a:t>-repudiation of origin</a:t>
            </a:r>
            <a:r>
              <a:rPr lang="en-US" dirty="0"/>
              <a:t>: sender can’t deny sending</a:t>
            </a:r>
          </a:p>
          <a:p>
            <a:r>
              <a:rPr lang="en-US" i="1" dirty="0" smtClean="0"/>
              <a:t>Non</a:t>
            </a:r>
            <a:r>
              <a:rPr lang="en-US" i="1" dirty="0"/>
              <a:t>-repudiation of receipt</a:t>
            </a:r>
            <a:r>
              <a:rPr lang="en-US" dirty="0"/>
              <a:t>: receiver can’t deny receiving</a:t>
            </a:r>
          </a:p>
        </p:txBody>
      </p:sp>
    </p:spTree>
    <p:extLst>
      <p:ext uri="{BB962C8B-B14F-4D97-AF65-F5344CB8AC3E}">
        <p14:creationId xmlns:p14="http://schemas.microsoft.com/office/powerpoint/2010/main" val="206853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Protocols </a:t>
            </a:r>
            <a:r>
              <a:rPr lang="en-US" dirty="0" smtClean="0"/>
              <a:t>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All cryptographic protocols share the following characteristics: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several </a:t>
            </a:r>
            <a:r>
              <a:rPr lang="en-US" i="1" dirty="0"/>
              <a:t>principals</a:t>
            </a:r>
            <a:r>
              <a:rPr lang="en-US" dirty="0"/>
              <a:t> are exchanging messages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they are attempting to accomplish some security-</a:t>
            </a:r>
            <a:r>
              <a:rPr lang="en-US" dirty="0" smtClean="0"/>
              <a:t>related function</a:t>
            </a:r>
            <a:r>
              <a:rPr lang="en-US" dirty="0"/>
              <a:t>;</a:t>
            </a:r>
          </a:p>
          <a:p>
            <a:r>
              <a:rPr lang="en-US" dirty="0" smtClean="0"/>
              <a:t>they </a:t>
            </a:r>
            <a:r>
              <a:rPr lang="en-US" dirty="0"/>
              <a:t>are operating in a hostile and insecure environment.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The protocol must be robust and reliable in the face of </a:t>
            </a:r>
            <a:r>
              <a:rPr lang="en-US" dirty="0" smtClean="0"/>
              <a:t>a determined </a:t>
            </a:r>
            <a:r>
              <a:rPr lang="en-US" dirty="0"/>
              <a:t>attacker.</a:t>
            </a:r>
          </a:p>
        </p:txBody>
      </p:sp>
    </p:spTree>
    <p:extLst>
      <p:ext uri="{BB962C8B-B14F-4D97-AF65-F5344CB8AC3E}">
        <p14:creationId xmlns:p14="http://schemas.microsoft.com/office/powerpoint/2010/main" val="4018362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Protocols </a:t>
            </a:r>
            <a:r>
              <a:rPr lang="en-US" dirty="0" smtClean="0"/>
              <a:t>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 protocol involves a sequence of message exchanges of the form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114300" indent="0">
              <a:buNone/>
            </a:pPr>
            <a:r>
              <a:rPr lang="en-US" dirty="0"/>
              <a:t>meaning that principal A sends to principal B the message M.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Because of the distributed nature of the system and the </a:t>
            </a:r>
            <a:r>
              <a:rPr lang="en-US" dirty="0" smtClean="0"/>
              <a:t>possibility of </a:t>
            </a:r>
            <a:r>
              <a:rPr lang="en-US" dirty="0"/>
              <a:t>malicious actors, there is typically no guarantee that B </a:t>
            </a:r>
            <a:r>
              <a:rPr lang="en-US" dirty="0" smtClean="0"/>
              <a:t>receives the </a:t>
            </a:r>
            <a:r>
              <a:rPr lang="en-US" dirty="0"/>
              <a:t>message, or </a:t>
            </a:r>
            <a:r>
              <a:rPr lang="en-US" i="1" dirty="0"/>
              <a:t>is even expecting the message</a:t>
            </a:r>
            <a:r>
              <a:rPr lang="en-US" dirty="0"/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395357"/>
              </p:ext>
            </p:extLst>
          </p:nvPr>
        </p:nvGraphicFramePr>
        <p:xfrm>
          <a:off x="3095085" y="2611720"/>
          <a:ext cx="1763558" cy="41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3" imgW="698500" imgH="165100" progId="Equation.3">
                  <p:embed/>
                </p:oleObj>
              </mc:Choice>
              <mc:Fallback>
                <p:oleObj name="Equation" r:id="rId3" imgW="6985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5085" y="2611720"/>
                        <a:ext cx="1763558" cy="416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1138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Protocol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Consider the following simple protocol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b="1" dirty="0"/>
              <a:t>Informal goal: </a:t>
            </a:r>
            <a:r>
              <a:rPr lang="en-US" dirty="0"/>
              <a:t>A shares with B a secret key K, and each party </a:t>
            </a:r>
            <a:r>
              <a:rPr lang="en-US" dirty="0" smtClean="0"/>
              <a:t>is authenticated </a:t>
            </a:r>
            <a:r>
              <a:rPr lang="en-US" dirty="0"/>
              <a:t>to the other.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i="1" dirty="0"/>
              <a:t>What are the assumptions? Precisely what are the goals? Are </a:t>
            </a:r>
            <a:r>
              <a:rPr lang="en-US" i="1" dirty="0" smtClean="0"/>
              <a:t>they satisﬁed</a:t>
            </a:r>
            <a:r>
              <a:rPr lang="en-US" i="1" dirty="0"/>
              <a:t>? How can you be sure?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However, this protocol is fatally ﬂawed. </a:t>
            </a:r>
            <a:r>
              <a:rPr lang="en-US" i="1" dirty="0"/>
              <a:t>Can you see how?</a:t>
            </a:r>
          </a:p>
          <a:p>
            <a:pPr marL="11430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182053"/>
              </p:ext>
            </p:extLst>
          </p:nvPr>
        </p:nvGraphicFramePr>
        <p:xfrm>
          <a:off x="2662697" y="2343393"/>
          <a:ext cx="2512553" cy="111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1206500" imgH="533400" progId="Equation.3">
                  <p:embed/>
                </p:oleObj>
              </mc:Choice>
              <mc:Fallback>
                <p:oleObj name="Equation" r:id="rId3" imgW="12065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2697" y="2343393"/>
                        <a:ext cx="2512553" cy="1110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1885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Protocols are structured exchanges of messages at the </a:t>
            </a:r>
            <a:r>
              <a:rPr lang="en-US" dirty="0" smtClean="0"/>
              <a:t>very heart </a:t>
            </a:r>
            <a:r>
              <a:rPr lang="en-US" dirty="0"/>
              <a:t>of distributed communication.</a:t>
            </a:r>
          </a:p>
          <a:p>
            <a:endParaRPr lang="en-US" dirty="0"/>
          </a:p>
          <a:p>
            <a:r>
              <a:rPr lang="en-US" dirty="0"/>
              <a:t>Cryptographic protocols use cryptography to </a:t>
            </a:r>
            <a:r>
              <a:rPr lang="en-US" dirty="0" smtClean="0"/>
              <a:t>accomplish security</a:t>
            </a:r>
            <a:r>
              <a:rPr lang="en-US" dirty="0"/>
              <a:t>-related functions.</a:t>
            </a:r>
          </a:p>
          <a:p>
            <a:endParaRPr lang="en-US" dirty="0"/>
          </a:p>
          <a:p>
            <a:r>
              <a:rPr lang="en-US" dirty="0"/>
              <a:t>Protocols operate in a hostile environment, so cannot </a:t>
            </a:r>
            <a:r>
              <a:rPr lang="en-US" dirty="0" smtClean="0"/>
              <a:t>assume that </a:t>
            </a:r>
            <a:r>
              <a:rPr lang="en-US" dirty="0"/>
              <a:t>messages are delivered.</a:t>
            </a:r>
          </a:p>
        </p:txBody>
      </p:sp>
    </p:spTree>
    <p:extLst>
      <p:ext uri="{BB962C8B-B14F-4D97-AF65-F5344CB8AC3E}">
        <p14:creationId xmlns:p14="http://schemas.microsoft.com/office/powerpoint/2010/main" val="4217392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</a:t>
            </a:r>
            <a:r>
              <a:rPr lang="en-US" dirty="0" smtClean="0"/>
              <a:t>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A protocol involves a sequence of message exchanges of the form: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meaning that principal A sends to principal B the message M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There’s </a:t>
            </a:r>
            <a:r>
              <a:rPr lang="en-US" dirty="0"/>
              <a:t>a “temporal” aspect to protocols. Until and unless </a:t>
            </a:r>
            <a:r>
              <a:rPr lang="en-US" dirty="0" smtClean="0"/>
              <a:t>B receives </a:t>
            </a:r>
            <a:r>
              <a:rPr lang="en-US" dirty="0"/>
              <a:t>the message, he can’t respond to it.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In general, B won’t be expecting the message unless he has </a:t>
            </a:r>
            <a:r>
              <a:rPr lang="en-US" dirty="0" smtClean="0"/>
              <a:t>already participated </a:t>
            </a:r>
            <a:r>
              <a:rPr lang="en-US" dirty="0"/>
              <a:t>in earlier steps of the protocol.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455481"/>
              </p:ext>
            </p:extLst>
          </p:nvPr>
        </p:nvGraphicFramePr>
        <p:xfrm>
          <a:off x="3095085" y="2611720"/>
          <a:ext cx="1763558" cy="41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3" imgW="698500" imgH="165100" progId="Equation.3">
                  <p:embed/>
                </p:oleObj>
              </mc:Choice>
              <mc:Fallback>
                <p:oleObj name="Equation" r:id="rId3" imgW="6985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5085" y="2611720"/>
                        <a:ext cx="1763558" cy="416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61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an Abstract </a:t>
            </a:r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/>
              <a:t>There is a lot involved in making a protocol work, particularly </a:t>
            </a:r>
            <a:r>
              <a:rPr lang="en-US" dirty="0" smtClean="0"/>
              <a:t>at the </a:t>
            </a:r>
            <a:r>
              <a:rPr lang="en-US" dirty="0"/>
              <a:t>implementation level.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We’ll ignore issues like</a:t>
            </a:r>
            <a:r>
              <a:rPr lang="en-US" dirty="0" smtClean="0"/>
              <a:t>: 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are the mechanisms of message transmission?</a:t>
            </a:r>
          </a:p>
          <a:p>
            <a:r>
              <a:rPr lang="en-US" dirty="0" smtClean="0"/>
              <a:t>How </a:t>
            </a:r>
            <a:r>
              <a:rPr lang="en-US" dirty="0"/>
              <a:t>does a principal know when decryption has succeeded?</a:t>
            </a:r>
          </a:p>
          <a:p>
            <a:r>
              <a:rPr lang="en-US" dirty="0" smtClean="0"/>
              <a:t>How </a:t>
            </a:r>
            <a:r>
              <a:rPr lang="en-US" dirty="0"/>
              <a:t>can you reliably parse a message of multiple components?</a:t>
            </a:r>
          </a:p>
          <a:p>
            <a:r>
              <a:rPr lang="en-US" dirty="0" smtClean="0"/>
              <a:t>If </a:t>
            </a:r>
            <a:r>
              <a:rPr lang="en-US" dirty="0"/>
              <a:t>a message contains the name of a principal, what is </a:t>
            </a:r>
            <a:r>
              <a:rPr lang="en-US" dirty="0" smtClean="0"/>
              <a:t>the form </a:t>
            </a:r>
            <a:r>
              <a:rPr lang="en-US" dirty="0"/>
              <a:t>of that name?</a:t>
            </a:r>
          </a:p>
          <a:p>
            <a:r>
              <a:rPr lang="en-US" dirty="0" smtClean="0"/>
              <a:t>How </a:t>
            </a:r>
            <a:r>
              <a:rPr lang="en-US" dirty="0"/>
              <a:t>are public keys maintained and distributed?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Those are all important issues, but we want to look at </a:t>
            </a:r>
            <a:r>
              <a:rPr lang="en-US" dirty="0" smtClean="0"/>
              <a:t>protocols abstractly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3740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An analysis of any protocol attempts to answer the following </a:t>
            </a:r>
            <a:r>
              <a:rPr lang="en-US" dirty="0" smtClean="0"/>
              <a:t>types of </a:t>
            </a:r>
            <a:r>
              <a:rPr lang="en-US" dirty="0"/>
              <a:t>questions:</a:t>
            </a:r>
          </a:p>
          <a:p>
            <a:endParaRPr lang="en-US" dirty="0"/>
          </a:p>
          <a:p>
            <a:r>
              <a:rPr lang="en-US" dirty="0"/>
              <a:t>What are the goals of the protocol?</a:t>
            </a:r>
          </a:p>
          <a:p>
            <a:r>
              <a:rPr lang="en-US" dirty="0" smtClean="0"/>
              <a:t>What </a:t>
            </a:r>
            <a:r>
              <a:rPr lang="en-US" dirty="0"/>
              <a:t>does the protocol actually achieve?</a:t>
            </a:r>
          </a:p>
          <a:p>
            <a:r>
              <a:rPr lang="en-US" dirty="0" smtClean="0"/>
              <a:t>Does </a:t>
            </a:r>
            <a:r>
              <a:rPr lang="en-US" dirty="0"/>
              <a:t>it achieve its stated objective?</a:t>
            </a:r>
          </a:p>
          <a:p>
            <a:r>
              <a:rPr lang="en-US" dirty="0" smtClean="0"/>
              <a:t>Does </a:t>
            </a:r>
            <a:r>
              <a:rPr lang="en-US" dirty="0"/>
              <a:t>it include unnecessary steps or messages?</a:t>
            </a:r>
          </a:p>
          <a:p>
            <a:r>
              <a:rPr lang="en-US" dirty="0" smtClean="0"/>
              <a:t>What </a:t>
            </a:r>
            <a:r>
              <a:rPr lang="en-US" dirty="0"/>
              <a:t>assumptions are made?</a:t>
            </a:r>
          </a:p>
          <a:p>
            <a:r>
              <a:rPr lang="en-US" dirty="0" smtClean="0"/>
              <a:t>Does </a:t>
            </a:r>
            <a:r>
              <a:rPr lang="en-US" dirty="0"/>
              <a:t>it encrypt items that could be sent in the clear?</a:t>
            </a:r>
          </a:p>
          <a:p>
            <a:r>
              <a:rPr lang="en-US" dirty="0" smtClean="0"/>
              <a:t>Is </a:t>
            </a:r>
            <a:r>
              <a:rPr lang="en-US" dirty="0"/>
              <a:t>it susceptible to attack? What would an attack look like?</a:t>
            </a:r>
          </a:p>
        </p:txBody>
      </p:sp>
    </p:spTree>
    <p:extLst>
      <p:ext uri="{BB962C8B-B14F-4D97-AF65-F5344CB8AC3E}">
        <p14:creationId xmlns:p14="http://schemas.microsoft.com/office/powerpoint/2010/main" val="3782992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look at protocols abstractly and ignore issues </a:t>
            </a:r>
            <a:r>
              <a:rPr lang="en-US" dirty="0" smtClean="0"/>
              <a:t>at the </a:t>
            </a:r>
            <a:r>
              <a:rPr lang="en-US" dirty="0"/>
              <a:t>implementation level.</a:t>
            </a:r>
          </a:p>
          <a:p>
            <a:endParaRPr lang="en-US" dirty="0"/>
          </a:p>
          <a:p>
            <a:r>
              <a:rPr lang="en-US" dirty="0"/>
              <a:t>A standard set of questions can be asked of any </a:t>
            </a:r>
            <a:r>
              <a:rPr lang="en-US" dirty="0" smtClean="0"/>
              <a:t>cryptographic protocol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811" y="11985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173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Needham-</a:t>
            </a:r>
            <a:r>
              <a:rPr lang="en-US" dirty="0" smtClean="0"/>
              <a:t>Schroeder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 Fleck</a:t>
            </a:r>
          </a:p>
          <a:p>
            <a:r>
              <a:rPr lang="en-US" dirty="0" smtClean="0"/>
              <a:t>CS 469: Security Engineering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43243" y="6581001"/>
            <a:ext cx="471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These slides are modified with permission from Bill Young (</a:t>
            </a:r>
            <a:r>
              <a:rPr lang="en-US" sz="1200" dirty="0" err="1" smtClean="0"/>
              <a:t>Univ</a:t>
            </a:r>
            <a:r>
              <a:rPr lang="en-US" sz="1200" dirty="0" smtClean="0"/>
              <a:t> of Texas)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788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</a:t>
            </a:r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Consider the following scenario:</a:t>
            </a:r>
          </a:p>
          <a:p>
            <a:endParaRPr lang="en-US" dirty="0"/>
          </a:p>
          <a:p>
            <a:r>
              <a:rPr lang="en-US" dirty="0"/>
              <a:t>Your friend Ivan lives in a repressive country where the </a:t>
            </a:r>
            <a:r>
              <a:rPr lang="en-US" dirty="0" smtClean="0"/>
              <a:t>police spy </a:t>
            </a:r>
            <a:r>
              <a:rPr lang="en-US" dirty="0"/>
              <a:t>on everything and open all the mail.</a:t>
            </a:r>
          </a:p>
          <a:p>
            <a:r>
              <a:rPr lang="en-US" dirty="0" smtClean="0"/>
              <a:t>You </a:t>
            </a:r>
            <a:r>
              <a:rPr lang="en-US" dirty="0"/>
              <a:t>need to send a valuable object to Ivan.</a:t>
            </a:r>
          </a:p>
          <a:p>
            <a:r>
              <a:rPr lang="en-US" dirty="0" smtClean="0"/>
              <a:t>You </a:t>
            </a:r>
            <a:r>
              <a:rPr lang="en-US" dirty="0"/>
              <a:t>have a strongbox with a hasp big enough for </a:t>
            </a:r>
            <a:r>
              <a:rPr lang="en-US" dirty="0" smtClean="0"/>
              <a:t>several locks</a:t>
            </a:r>
            <a:r>
              <a:rPr lang="en-US" dirty="0"/>
              <a:t>, but no lock to which Ivan also has a key.</a:t>
            </a:r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How </a:t>
            </a:r>
            <a:r>
              <a:rPr lang="en-US" dirty="0"/>
              <a:t>can you get the item to Ivan securely?</a:t>
            </a:r>
          </a:p>
        </p:txBody>
      </p:sp>
    </p:spTree>
    <p:extLst>
      <p:ext uri="{BB962C8B-B14F-4D97-AF65-F5344CB8AC3E}">
        <p14:creationId xmlns:p14="http://schemas.microsoft.com/office/powerpoint/2010/main" val="1590574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Needham-Schroeder </a:t>
            </a:r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Many existing protocols are derived from one proposed </a:t>
            </a:r>
            <a:r>
              <a:rPr lang="en-US" dirty="0" smtClean="0"/>
              <a:t>by Needham </a:t>
            </a:r>
            <a:r>
              <a:rPr lang="en-US" dirty="0"/>
              <a:t>and Schroeder (1978), including the widely </a:t>
            </a:r>
            <a:r>
              <a:rPr lang="en-US" dirty="0" smtClean="0"/>
              <a:t>used 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Kerberos authentication protocol suite.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N-S is a </a:t>
            </a:r>
            <a:r>
              <a:rPr lang="en-US" i="1" dirty="0"/>
              <a:t>shared-key authentication protocol</a:t>
            </a:r>
            <a:r>
              <a:rPr lang="en-US" dirty="0"/>
              <a:t> designed </a:t>
            </a:r>
            <a:r>
              <a:rPr lang="en-US" dirty="0" smtClean="0"/>
              <a:t>to generate and </a:t>
            </a:r>
            <a:r>
              <a:rPr lang="en-US" dirty="0"/>
              <a:t>propagate a </a:t>
            </a:r>
            <a:r>
              <a:rPr lang="en-US" i="1" dirty="0"/>
              <a:t>session key</a:t>
            </a:r>
            <a:r>
              <a:rPr lang="en-US" dirty="0"/>
              <a:t>, i.e., a shared key for </a:t>
            </a:r>
            <a:r>
              <a:rPr lang="en-US" dirty="0" smtClean="0"/>
              <a:t>subsequent symmetrically </a:t>
            </a:r>
            <a:r>
              <a:rPr lang="en-US" dirty="0"/>
              <a:t>encrypted communication.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Note that there is no public key infrastructure in place.</a:t>
            </a:r>
          </a:p>
        </p:txBody>
      </p:sp>
    </p:spTree>
    <p:extLst>
      <p:ext uri="{BB962C8B-B14F-4D97-AF65-F5344CB8AC3E}">
        <p14:creationId xmlns:p14="http://schemas.microsoft.com/office/powerpoint/2010/main" val="783835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of Needham-Schroeder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There are three principals: A and B, two principals desiring </a:t>
            </a:r>
            <a:r>
              <a:rPr lang="en-US" dirty="0" smtClean="0"/>
              <a:t>mutual communication</a:t>
            </a:r>
            <a:r>
              <a:rPr lang="en-US" dirty="0"/>
              <a:t>, and S, a trusted key server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It is assumed that A and B already have secure </a:t>
            </a:r>
            <a:r>
              <a:rPr lang="en-US" dirty="0" smtClean="0"/>
              <a:t>symmetric communication </a:t>
            </a:r>
            <a:r>
              <a:rPr lang="en-US" dirty="0"/>
              <a:t>with S using keys </a:t>
            </a:r>
            <a:r>
              <a:rPr lang="en-US" dirty="0" err="1"/>
              <a:t>K</a:t>
            </a:r>
            <a:r>
              <a:rPr lang="en-US" baseline="-25000" dirty="0" err="1"/>
              <a:t>as</a:t>
            </a:r>
            <a:r>
              <a:rPr lang="en-US" dirty="0"/>
              <a:t> and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bs</a:t>
            </a:r>
            <a:r>
              <a:rPr lang="en-US" dirty="0" smtClean="0"/>
              <a:t> , </a:t>
            </a:r>
            <a:r>
              <a:rPr lang="en-US" dirty="0"/>
              <a:t>respectively.</a:t>
            </a:r>
          </a:p>
        </p:txBody>
      </p:sp>
      <p:pic>
        <p:nvPicPr>
          <p:cNvPr id="4" name="Picture 3" descr="Screen Shot 2013-07-12 at 11.10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07" y="2512961"/>
            <a:ext cx="3846430" cy="278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30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Nonces</a:t>
            </a:r>
            <a:r>
              <a:rPr lang="en-US" dirty="0"/>
              <a:t> and Timestamps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N-S uses </a:t>
            </a:r>
            <a:r>
              <a:rPr lang="en-US" dirty="0" err="1"/>
              <a:t>nonces</a:t>
            </a:r>
            <a:r>
              <a:rPr lang="en-US" dirty="0"/>
              <a:t> (short for “numbers used once”), </a:t>
            </a:r>
            <a:r>
              <a:rPr lang="en-US" dirty="0" smtClean="0"/>
              <a:t>randomly generated </a:t>
            </a:r>
            <a:r>
              <a:rPr lang="en-US" dirty="0"/>
              <a:t>values included in messages.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If a nonce is generated and sent by A in one step and returned </a:t>
            </a:r>
            <a:r>
              <a:rPr lang="en-US" dirty="0" smtClean="0"/>
              <a:t>by B </a:t>
            </a:r>
            <a:r>
              <a:rPr lang="en-US" dirty="0"/>
              <a:t>in a later step, A knows that B’s message is </a:t>
            </a:r>
            <a:r>
              <a:rPr lang="en-US" i="1" dirty="0"/>
              <a:t>fresh</a:t>
            </a:r>
            <a:r>
              <a:rPr lang="en-US" dirty="0"/>
              <a:t> and not </a:t>
            </a:r>
            <a:r>
              <a:rPr lang="en-US" dirty="0" smtClean="0"/>
              <a:t>a replay </a:t>
            </a:r>
            <a:r>
              <a:rPr lang="en-US" dirty="0"/>
              <a:t>from an earlier exchange.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Note that a nonce </a:t>
            </a:r>
            <a:r>
              <a:rPr lang="en-US" i="1" dirty="0"/>
              <a:t>is not a timestamp</a:t>
            </a:r>
            <a:r>
              <a:rPr lang="en-US" dirty="0"/>
              <a:t>. The only assumption is </a:t>
            </a:r>
            <a:r>
              <a:rPr lang="en-US" dirty="0" smtClean="0"/>
              <a:t>that it </a:t>
            </a:r>
            <a:r>
              <a:rPr lang="en-US" dirty="0"/>
              <a:t>has not been used in any earlier interchange, with </a:t>
            </a:r>
            <a:r>
              <a:rPr lang="en-US" dirty="0" smtClean="0"/>
              <a:t>high probability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715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Needham-Schroeder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Two questions to ask of any step in any protocol:</a:t>
            </a:r>
          </a:p>
          <a:p>
            <a:r>
              <a:rPr lang="en-US" dirty="0" smtClean="0"/>
              <a:t>What </a:t>
            </a:r>
            <a:r>
              <a:rPr lang="en-US" dirty="0"/>
              <a:t>is the sender trying to say with this message?</a:t>
            </a:r>
          </a:p>
          <a:p>
            <a:r>
              <a:rPr lang="en-US" dirty="0" smtClean="0"/>
              <a:t>What </a:t>
            </a:r>
            <a:r>
              <a:rPr lang="en-US" dirty="0"/>
              <a:t>is the receiver entitled to believe after receiving </a:t>
            </a:r>
            <a:r>
              <a:rPr lang="en-US" dirty="0" smtClean="0"/>
              <a:t>the message?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Here N</a:t>
            </a:r>
            <a:r>
              <a:rPr lang="en-US" baseline="-25000" dirty="0" smtClean="0"/>
              <a:t>a</a:t>
            </a:r>
            <a:r>
              <a:rPr lang="en-US" dirty="0" smtClean="0"/>
              <a:t> and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 smtClean="0"/>
              <a:t> are </a:t>
            </a:r>
            <a:r>
              <a:rPr lang="en-US" dirty="0" err="1" smtClean="0"/>
              <a:t>nonces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099860"/>
              </p:ext>
            </p:extLst>
          </p:nvPr>
        </p:nvGraphicFramePr>
        <p:xfrm>
          <a:off x="2100263" y="3240088"/>
          <a:ext cx="4549775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Equation" r:id="rId3" imgW="2247900" imgH="1219200" progId="Equation.3">
                  <p:embed/>
                </p:oleObj>
              </mc:Choice>
              <mc:Fallback>
                <p:oleObj name="Equation" r:id="rId3" imgW="2247900" imgH="1219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0263" y="3240088"/>
                        <a:ext cx="4549775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3086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Needham-Schroeder is a shared-key authentication </a:t>
            </a:r>
            <a:r>
              <a:rPr lang="en-US" dirty="0" smtClean="0"/>
              <a:t>protocol that </a:t>
            </a:r>
            <a:r>
              <a:rPr lang="en-US" dirty="0"/>
              <a:t>has been very important historically.</a:t>
            </a:r>
          </a:p>
          <a:p>
            <a:endParaRPr lang="en-US" dirty="0"/>
          </a:p>
          <a:p>
            <a:r>
              <a:rPr lang="en-US" dirty="0"/>
              <a:t>It illustrates: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overall structure of protocols;</a:t>
            </a:r>
          </a:p>
          <a:p>
            <a:pPr lvl="1"/>
            <a:r>
              <a:rPr lang="en-US" dirty="0" smtClean="0"/>
              <a:t>that </a:t>
            </a:r>
            <a:r>
              <a:rPr lang="en-US" dirty="0"/>
              <a:t>some principals may have special roles to play;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usefulness of </a:t>
            </a:r>
            <a:r>
              <a:rPr lang="en-US" dirty="0" err="1"/>
              <a:t>nonces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3856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Recall our earlier list of things to ask about a protocol.</a:t>
            </a:r>
          </a:p>
          <a:p>
            <a:endParaRPr lang="en-US" dirty="0"/>
          </a:p>
          <a:p>
            <a:r>
              <a:rPr lang="en-US" dirty="0"/>
              <a:t>Are both authentication and secrecy assured?</a:t>
            </a:r>
          </a:p>
          <a:p>
            <a:r>
              <a:rPr lang="en-US" dirty="0" smtClean="0"/>
              <a:t>Is </a:t>
            </a:r>
            <a:r>
              <a:rPr lang="en-US" dirty="0"/>
              <a:t>it possible to impersonate one or more of the parties?</a:t>
            </a:r>
          </a:p>
          <a:p>
            <a:r>
              <a:rPr lang="en-US" dirty="0" smtClean="0"/>
              <a:t>Is </a:t>
            </a:r>
            <a:r>
              <a:rPr lang="en-US" dirty="0"/>
              <a:t>it possible to interject messages from an earlier </a:t>
            </a:r>
            <a:r>
              <a:rPr lang="en-US" dirty="0" smtClean="0"/>
              <a:t>exchange (</a:t>
            </a:r>
            <a:r>
              <a:rPr lang="en-US" dirty="0"/>
              <a:t>replay attack)?</a:t>
            </a:r>
          </a:p>
          <a:p>
            <a:r>
              <a:rPr lang="en-US" dirty="0" smtClean="0"/>
              <a:t>What </a:t>
            </a:r>
            <a:r>
              <a:rPr lang="en-US" dirty="0"/>
              <a:t>tools can an attacker deploy?</a:t>
            </a:r>
          </a:p>
          <a:p>
            <a:r>
              <a:rPr lang="en-US" dirty="0" smtClean="0"/>
              <a:t>If </a:t>
            </a:r>
            <a:r>
              <a:rPr lang="en-US" dirty="0"/>
              <a:t>any key is compromised, what are the consequences?</a:t>
            </a:r>
          </a:p>
        </p:txBody>
      </p:sp>
    </p:spTree>
    <p:extLst>
      <p:ext uri="{BB962C8B-B14F-4D97-AF65-F5344CB8AC3E}">
        <p14:creationId xmlns:p14="http://schemas.microsoft.com/office/powerpoint/2010/main" val="2494059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22"/>
            <a:ext cx="7620000" cy="624596"/>
          </a:xfrm>
        </p:spPr>
        <p:txBody>
          <a:bodyPr/>
          <a:lstStyle/>
          <a:p>
            <a:r>
              <a:rPr lang="en-US" dirty="0"/>
              <a:t>Flaws in Needham-</a:t>
            </a:r>
            <a:r>
              <a:rPr lang="en-US" dirty="0" smtClean="0"/>
              <a:t>Schroeder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3917"/>
            <a:ext cx="7620000" cy="4058987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Denning and Sacco pointed out that the compromise of a </a:t>
            </a:r>
            <a:r>
              <a:rPr lang="en-US" dirty="0" smtClean="0"/>
              <a:t>session key </a:t>
            </a:r>
            <a:r>
              <a:rPr lang="en-US" dirty="0"/>
              <a:t>has bad consequences. An intruder can reuse an old </a:t>
            </a:r>
            <a:r>
              <a:rPr lang="en-US" dirty="0" smtClean="0"/>
              <a:t>session key </a:t>
            </a:r>
            <a:r>
              <a:rPr lang="en-US" dirty="0"/>
              <a:t>and pass it oﬀ as a new one as though it were fresh.</a:t>
            </a:r>
          </a:p>
          <a:p>
            <a:pPr marL="11430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Suppose </a:t>
            </a:r>
            <a:r>
              <a:rPr lang="en-US" dirty="0"/>
              <a:t>C has cracked </a:t>
            </a:r>
            <a:r>
              <a:rPr lang="en-US" dirty="0" err="1"/>
              <a:t>K</a:t>
            </a:r>
            <a:r>
              <a:rPr lang="en-US" baseline="-25000" dirty="0" err="1"/>
              <a:t>ab</a:t>
            </a:r>
            <a:r>
              <a:rPr lang="en-US" dirty="0"/>
              <a:t> from last week’s run of the protocol</a:t>
            </a:r>
            <a:r>
              <a:rPr lang="en-US" dirty="0" smtClean="0"/>
              <a:t>, and </a:t>
            </a:r>
            <a:r>
              <a:rPr lang="en-US" dirty="0"/>
              <a:t>has squirreled away message 3 from that session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B will believe it is talking to 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908811"/>
              </p:ext>
            </p:extLst>
          </p:nvPr>
        </p:nvGraphicFramePr>
        <p:xfrm>
          <a:off x="1983993" y="670818"/>
          <a:ext cx="3731147" cy="202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Equation" r:id="rId3" imgW="2247900" imgH="1219200" progId="Equation.3">
                  <p:embed/>
                </p:oleObj>
              </mc:Choice>
              <mc:Fallback>
                <p:oleObj name="Equation" r:id="rId3" imgW="2247900" imgH="1219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3993" y="670818"/>
                        <a:ext cx="3731147" cy="2023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281269"/>
              </p:ext>
            </p:extLst>
          </p:nvPr>
        </p:nvGraphicFramePr>
        <p:xfrm>
          <a:off x="6840713" y="4280678"/>
          <a:ext cx="1459812" cy="48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5" imgW="685800" imgH="228600" progId="Equation.3">
                  <p:embed/>
                </p:oleObj>
              </mc:Choice>
              <mc:Fallback>
                <p:oleObj name="Equation" r:id="rId5" imgW="685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40713" y="4280678"/>
                        <a:ext cx="1459812" cy="486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800495"/>
              </p:ext>
            </p:extLst>
          </p:nvPr>
        </p:nvGraphicFramePr>
        <p:xfrm>
          <a:off x="1983993" y="4767282"/>
          <a:ext cx="2370447" cy="132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7" imgW="1320800" imgH="736600" progId="Equation.3">
                  <p:embed/>
                </p:oleObj>
              </mc:Choice>
              <mc:Fallback>
                <p:oleObj name="Equation" r:id="rId7" imgW="1320800" imgH="73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3993" y="4767282"/>
                        <a:ext cx="2370447" cy="1321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1788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Flaws in Needham-</a:t>
            </a:r>
            <a:r>
              <a:rPr lang="en-US" dirty="0" smtClean="0"/>
              <a:t>Schroeder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Problem</a:t>
            </a:r>
            <a:r>
              <a:rPr lang="en-US" dirty="0"/>
              <a:t>: Message 3 is not protected by </a:t>
            </a:r>
            <a:r>
              <a:rPr lang="en-US" dirty="0" err="1"/>
              <a:t>nonces</a:t>
            </a:r>
            <a:r>
              <a:rPr lang="en-US" dirty="0"/>
              <a:t>. There is no </a:t>
            </a:r>
            <a:r>
              <a:rPr lang="en-US" dirty="0" smtClean="0"/>
              <a:t>way for </a:t>
            </a:r>
            <a:r>
              <a:rPr lang="en-US" dirty="0"/>
              <a:t>B to know if the </a:t>
            </a:r>
            <a:r>
              <a:rPr lang="en-US" dirty="0" err="1"/>
              <a:t>K</a:t>
            </a:r>
            <a:r>
              <a:rPr lang="en-US" baseline="-25000" dirty="0" err="1"/>
              <a:t>ab</a:t>
            </a:r>
            <a:r>
              <a:rPr lang="en-US" dirty="0"/>
              <a:t> it receives is current. An intruder </a:t>
            </a:r>
            <a:r>
              <a:rPr lang="en-US" dirty="0" smtClean="0"/>
              <a:t>has unlimited </a:t>
            </a:r>
            <a:r>
              <a:rPr lang="en-US" dirty="0"/>
              <a:t>time to crack an old session key and reuse it as if it </a:t>
            </a:r>
            <a:r>
              <a:rPr lang="en-US" dirty="0" smtClean="0"/>
              <a:t>were fresh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Example Attack</a:t>
            </a:r>
            <a:r>
              <a:rPr lang="en-US" dirty="0"/>
              <a:t>: an employee runs the ﬁrst few steps of </a:t>
            </a:r>
            <a:r>
              <a:rPr lang="en-US" dirty="0" smtClean="0"/>
              <a:t>the protocol </a:t>
            </a:r>
            <a:r>
              <a:rPr lang="en-US" dirty="0"/>
              <a:t>multiple times, gathering up tickets </a:t>
            </a:r>
            <a:r>
              <a:rPr lang="en-US" dirty="0" smtClean="0"/>
              <a:t>                      for each diﬀerent </a:t>
            </a:r>
            <a:r>
              <a:rPr lang="en-US" dirty="0"/>
              <a:t>server B in the system. If he’s ﬁred, he can still log </a:t>
            </a:r>
            <a:r>
              <a:rPr lang="en-US" dirty="0" smtClean="0"/>
              <a:t>onto all </a:t>
            </a:r>
            <a:r>
              <a:rPr lang="en-US" dirty="0"/>
              <a:t>of the company’s servers.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862220"/>
              </p:ext>
            </p:extLst>
          </p:nvPr>
        </p:nvGraphicFramePr>
        <p:xfrm>
          <a:off x="5686953" y="3713576"/>
          <a:ext cx="1459812" cy="48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Equation" r:id="rId3" imgW="685800" imgH="228600" progId="Equation.3">
                  <p:embed/>
                </p:oleObj>
              </mc:Choice>
              <mc:Fallback>
                <p:oleObj name="Equation" r:id="rId3" imgW="685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6953" y="3713576"/>
                        <a:ext cx="1459812" cy="486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907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Flaws in Needham-Schroeder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Bauer, et al. pointed out that if key </a:t>
            </a:r>
            <a:r>
              <a:rPr lang="en-US" dirty="0" err="1"/>
              <a:t>K</a:t>
            </a:r>
            <a:r>
              <a:rPr lang="en-US" baseline="-25000" dirty="0" err="1"/>
              <a:t>as</a:t>
            </a:r>
            <a:r>
              <a:rPr lang="en-US" dirty="0"/>
              <a:t> were compromised</a:t>
            </a:r>
            <a:r>
              <a:rPr lang="en-US" dirty="0" smtClean="0"/>
              <a:t>, anyone </a:t>
            </a:r>
            <a:r>
              <a:rPr lang="en-US" dirty="0"/>
              <a:t>could impersonate A and establish communication with </a:t>
            </a:r>
            <a:r>
              <a:rPr lang="en-US" dirty="0" smtClean="0"/>
              <a:t>any other </a:t>
            </a:r>
            <a:r>
              <a:rPr lang="en-US" dirty="0"/>
              <a:t>party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i="1" dirty="0"/>
              <a:t>These ﬂaws persisted for almost 10 years before they </a:t>
            </a:r>
            <a:r>
              <a:rPr lang="en-US" i="1" dirty="0" smtClean="0"/>
              <a:t>were discovered</a:t>
            </a:r>
            <a:r>
              <a:rPr lang="en-US" i="1" dirty="0"/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05384"/>
              </p:ext>
            </p:extLst>
          </p:nvPr>
        </p:nvGraphicFramePr>
        <p:xfrm>
          <a:off x="1983993" y="2862158"/>
          <a:ext cx="3731147" cy="202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Equation" r:id="rId3" imgW="2247900" imgH="1219200" progId="Equation.3">
                  <p:embed/>
                </p:oleObj>
              </mc:Choice>
              <mc:Fallback>
                <p:oleObj name="Equation" r:id="rId3" imgW="2247900" imgH="1219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3993" y="2862158"/>
                        <a:ext cx="3731147" cy="2023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9018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Fair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The “attacks” discovered by Denning and Sacco and by Bauer, </a:t>
            </a:r>
            <a:r>
              <a:rPr lang="en-US" dirty="0" smtClean="0"/>
              <a:t>et al</a:t>
            </a:r>
            <a:r>
              <a:rPr lang="en-US" dirty="0"/>
              <a:t>. ask what happens if a key is broken</a:t>
            </a:r>
            <a:r>
              <a:rPr lang="en-US" dirty="0" smtClean="0"/>
              <a:t>. 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i="1" dirty="0"/>
              <a:t>Is it fair to ask that question? Isn’t a presumption of </a:t>
            </a:r>
            <a:r>
              <a:rPr lang="en-US" i="1" dirty="0" smtClean="0"/>
              <a:t>any cryptographic </a:t>
            </a:r>
            <a:r>
              <a:rPr lang="en-US" i="1" dirty="0"/>
              <a:t>protocol that the encryption is strong?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i="1" dirty="0"/>
              <a:t>How might you address these ﬂaws if you were the </a:t>
            </a:r>
            <a:r>
              <a:rPr lang="en-US" i="1" dirty="0" smtClean="0"/>
              <a:t>protocol designer</a:t>
            </a:r>
            <a:r>
              <a:rPr lang="en-US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534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Possible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You might take the following sequence of steps:</a:t>
            </a:r>
          </a:p>
          <a:p>
            <a:pPr marL="114300" indent="0">
              <a:buNone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Put </a:t>
            </a:r>
            <a:r>
              <a:rPr lang="en-US" dirty="0"/>
              <a:t>the item into the box, attach your lock to the hasp, </a:t>
            </a:r>
            <a:r>
              <a:rPr lang="en-US" dirty="0" smtClean="0"/>
              <a:t>and mail </a:t>
            </a:r>
            <a:r>
              <a:rPr lang="en-US" dirty="0"/>
              <a:t>the box to Ivan.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Ivan </a:t>
            </a:r>
            <a:r>
              <a:rPr lang="en-US" dirty="0"/>
              <a:t>adds his own lock and mails the box back to you.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You </a:t>
            </a:r>
            <a:r>
              <a:rPr lang="en-US" dirty="0"/>
              <a:t>remove your lock and mail the box back to him. He </a:t>
            </a:r>
            <a:r>
              <a:rPr lang="en-US" dirty="0" smtClean="0"/>
              <a:t>now removes </a:t>
            </a:r>
            <a:r>
              <a:rPr lang="en-US" dirty="0"/>
              <a:t>his lock and opens the box.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The procedure just described could be regarded as a </a:t>
            </a:r>
            <a:r>
              <a:rPr lang="en-US" i="1" dirty="0"/>
              <a:t>protocol</a:t>
            </a:r>
            <a:r>
              <a:rPr lang="en-US" dirty="0"/>
              <a:t>—</a:t>
            </a:r>
            <a:r>
              <a:rPr lang="en-US" dirty="0" smtClean="0"/>
              <a:t>a structured </a:t>
            </a:r>
            <a:r>
              <a:rPr lang="en-US" dirty="0"/>
              <a:t>dialog intended to accomplish </a:t>
            </a:r>
            <a:r>
              <a:rPr lang="en-US" dirty="0" smtClean="0"/>
              <a:t>some communication</a:t>
            </a:r>
            <a:r>
              <a:rPr lang="en-US" dirty="0"/>
              <a:t>-related goal.</a:t>
            </a:r>
          </a:p>
        </p:txBody>
      </p:sp>
    </p:spTree>
    <p:extLst>
      <p:ext uri="{BB962C8B-B14F-4D97-AF65-F5344CB8AC3E}">
        <p14:creationId xmlns:p14="http://schemas.microsoft.com/office/powerpoint/2010/main" val="1330975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9988"/>
            <a:ext cx="7620000" cy="3350812"/>
          </a:xfrm>
        </p:spPr>
        <p:txBody>
          <a:bodyPr/>
          <a:lstStyle/>
          <a:p>
            <a:r>
              <a:rPr lang="en-US" dirty="0"/>
              <a:t>Researchers have pointed out ﬂaws in the N-S protocol.</a:t>
            </a:r>
          </a:p>
          <a:p>
            <a:r>
              <a:rPr lang="en-US" dirty="0" smtClean="0"/>
              <a:t>They </a:t>
            </a:r>
            <a:r>
              <a:rPr lang="en-US" dirty="0"/>
              <a:t>illustrate how hard it is to make a protocol secure</a:t>
            </a:r>
          </a:p>
        </p:txBody>
      </p:sp>
    </p:spTree>
    <p:extLst>
      <p:ext uri="{BB962C8B-B14F-4D97-AF65-F5344CB8AC3E}">
        <p14:creationId xmlns:p14="http://schemas.microsoft.com/office/powerpoint/2010/main" val="1502025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Attacks on Cryptographic Protocols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 Fleck</a:t>
            </a:r>
          </a:p>
          <a:p>
            <a:r>
              <a:rPr lang="en-US" dirty="0" smtClean="0"/>
              <a:t>CS 469: Security Engineering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43243" y="6581001"/>
            <a:ext cx="471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These slides are modified with permission from Bill Young (</a:t>
            </a:r>
            <a:r>
              <a:rPr lang="en-US" sz="1200" dirty="0" err="1" smtClean="0"/>
              <a:t>Univ</a:t>
            </a:r>
            <a:r>
              <a:rPr lang="en-US" sz="1200" dirty="0" smtClean="0"/>
              <a:t> of Texas)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97088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/>
              <a:t>A diﬃcult aspect of analyzing cryptographic protocols is </a:t>
            </a:r>
            <a:r>
              <a:rPr lang="en-US" dirty="0" smtClean="0"/>
              <a:t>answering the </a:t>
            </a:r>
            <a:r>
              <a:rPr lang="en-US" dirty="0"/>
              <a:t>question: </a:t>
            </a:r>
            <a:r>
              <a:rPr lang="en-US" i="1" dirty="0"/>
              <a:t>What constitutes an attack?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Are both authentication and secrecy assured?</a:t>
            </a:r>
          </a:p>
          <a:p>
            <a:r>
              <a:rPr lang="en-US" dirty="0" smtClean="0"/>
              <a:t>Is </a:t>
            </a:r>
            <a:r>
              <a:rPr lang="en-US" dirty="0"/>
              <a:t>it possible to impersonate one or more of the parties?</a:t>
            </a:r>
          </a:p>
          <a:p>
            <a:r>
              <a:rPr lang="en-US" dirty="0" smtClean="0"/>
              <a:t>Is </a:t>
            </a:r>
            <a:r>
              <a:rPr lang="en-US" dirty="0"/>
              <a:t>it possible to interject messages from an earlier </a:t>
            </a:r>
            <a:r>
              <a:rPr lang="en-US" dirty="0" smtClean="0"/>
              <a:t>exchange (</a:t>
            </a:r>
            <a:r>
              <a:rPr lang="en-US" dirty="0"/>
              <a:t>replay attack)?</a:t>
            </a:r>
          </a:p>
          <a:p>
            <a:r>
              <a:rPr lang="en-US" dirty="0" smtClean="0"/>
              <a:t>What </a:t>
            </a:r>
            <a:r>
              <a:rPr lang="en-US" dirty="0"/>
              <a:t>tools can an attacker deploy?</a:t>
            </a:r>
          </a:p>
          <a:p>
            <a:r>
              <a:rPr lang="en-US" dirty="0" smtClean="0"/>
              <a:t>*</a:t>
            </a:r>
            <a:r>
              <a:rPr lang="en-US" dirty="0"/>
              <a:t>If any key is compromised, what are the consequences?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i="1" dirty="0"/>
              <a:t>Is the last question really fair?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Some protocols have been in use for years before someone noted </a:t>
            </a:r>
            <a:r>
              <a:rPr lang="en-US" dirty="0" smtClean="0"/>
              <a:t>a signiﬁcant </a:t>
            </a:r>
            <a:r>
              <a:rPr lang="en-US" dirty="0"/>
              <a:t>vulnerability.</a:t>
            </a:r>
          </a:p>
        </p:txBody>
      </p:sp>
    </p:spTree>
    <p:extLst>
      <p:ext uri="{BB962C8B-B14F-4D97-AF65-F5344CB8AC3E}">
        <p14:creationId xmlns:p14="http://schemas.microsoft.com/office/powerpoint/2010/main" val="4227211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</a:t>
            </a:r>
            <a:r>
              <a:rPr lang="en-US" dirty="0" smtClean="0"/>
              <a:t>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This is a partial list of attacks on protocols:</a:t>
            </a:r>
          </a:p>
          <a:p>
            <a:pPr marL="114300" indent="0">
              <a:buNone/>
            </a:pPr>
            <a:endParaRPr lang="en-US" dirty="0"/>
          </a:p>
          <a:p>
            <a:pPr marL="2111375" indent="-1997075">
              <a:buNone/>
            </a:pPr>
            <a:r>
              <a:rPr lang="en-US" dirty="0">
                <a:solidFill>
                  <a:srgbClr val="FF6600"/>
                </a:solidFill>
              </a:rPr>
              <a:t>Known-key attack</a:t>
            </a:r>
            <a:r>
              <a:rPr lang="en-US" dirty="0"/>
              <a:t>: attacker gains some keys used previously </a:t>
            </a:r>
            <a:r>
              <a:rPr lang="en-US" dirty="0" smtClean="0"/>
              <a:t>and uses </a:t>
            </a:r>
            <a:r>
              <a:rPr lang="en-US" dirty="0"/>
              <a:t>this info in some malicious fashion.</a:t>
            </a:r>
          </a:p>
          <a:p>
            <a:pPr marL="2111375" indent="-1997075">
              <a:buNone/>
            </a:pPr>
            <a:r>
              <a:rPr lang="en-US" dirty="0" smtClean="0">
                <a:solidFill>
                  <a:srgbClr val="FF6600"/>
                </a:solidFill>
              </a:rPr>
              <a:t>Replay</a:t>
            </a:r>
            <a:r>
              <a:rPr lang="en-US" dirty="0"/>
              <a:t>: attacker records messages and replays them at a </a:t>
            </a:r>
            <a:r>
              <a:rPr lang="en-US" dirty="0" smtClean="0"/>
              <a:t>later time</a:t>
            </a:r>
            <a:r>
              <a:rPr lang="en-US" dirty="0"/>
              <a:t>.</a:t>
            </a:r>
          </a:p>
          <a:p>
            <a:pPr marL="2111375" indent="-1997075">
              <a:buNone/>
            </a:pPr>
            <a:r>
              <a:rPr lang="en-US" dirty="0" smtClean="0">
                <a:solidFill>
                  <a:srgbClr val="FF6600"/>
                </a:solidFill>
              </a:rPr>
              <a:t>Impersonation</a:t>
            </a:r>
            <a:r>
              <a:rPr lang="en-US" dirty="0"/>
              <a:t>: attacker assumes the identity of one of </a:t>
            </a:r>
            <a:r>
              <a:rPr lang="en-US" dirty="0" smtClean="0"/>
              <a:t>the legitimate </a:t>
            </a:r>
            <a:r>
              <a:rPr lang="en-US" dirty="0"/>
              <a:t>parties in a network.</a:t>
            </a:r>
          </a:p>
          <a:p>
            <a:pPr marL="2111375" indent="-1997075">
              <a:buNone/>
            </a:pPr>
            <a:r>
              <a:rPr lang="en-US" dirty="0" smtClean="0">
                <a:solidFill>
                  <a:srgbClr val="FF6600"/>
                </a:solidFill>
              </a:rPr>
              <a:t>Man</a:t>
            </a:r>
            <a:r>
              <a:rPr lang="en-US" dirty="0">
                <a:solidFill>
                  <a:srgbClr val="FF6600"/>
                </a:solidFill>
              </a:rPr>
              <a:t>-in-the-Middle</a:t>
            </a:r>
            <a:r>
              <a:rPr lang="en-US" dirty="0"/>
              <a:t>: attacker interposes himself between </a:t>
            </a:r>
            <a:r>
              <a:rPr lang="en-US" dirty="0" smtClean="0"/>
              <a:t>two parties </a:t>
            </a:r>
            <a:r>
              <a:rPr lang="en-US" dirty="0"/>
              <a:t>and pretends to each to be the other.</a:t>
            </a:r>
          </a:p>
          <a:p>
            <a:pPr marL="2111375" indent="-1997075">
              <a:buNone/>
            </a:pPr>
            <a:r>
              <a:rPr lang="en-US" dirty="0" smtClean="0">
                <a:solidFill>
                  <a:srgbClr val="FF6600"/>
                </a:solidFill>
              </a:rPr>
              <a:t>Interleaving </a:t>
            </a:r>
            <a:r>
              <a:rPr lang="en-US" dirty="0">
                <a:solidFill>
                  <a:srgbClr val="FF6600"/>
                </a:solidFill>
              </a:rPr>
              <a:t>attack</a:t>
            </a:r>
            <a:r>
              <a:rPr lang="en-US" dirty="0"/>
              <a:t>: attacker injects spurious messages into </a:t>
            </a:r>
            <a:r>
              <a:rPr lang="en-US" dirty="0" smtClean="0"/>
              <a:t>a protocol </a:t>
            </a:r>
            <a:r>
              <a:rPr lang="en-US" dirty="0"/>
              <a:t>run to disrupt or subvert it.</a:t>
            </a:r>
          </a:p>
        </p:txBody>
      </p:sp>
    </p:spTree>
    <p:extLst>
      <p:ext uri="{BB962C8B-B14F-4D97-AF65-F5344CB8AC3E}">
        <p14:creationId xmlns:p14="http://schemas.microsoft.com/office/powerpoint/2010/main" val="1173808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The designer of a protocol should assume that an attacker </a:t>
            </a:r>
            <a:r>
              <a:rPr lang="en-US" dirty="0" smtClean="0"/>
              <a:t>can access </a:t>
            </a:r>
            <a:r>
              <a:rPr lang="en-US" i="1" dirty="0"/>
              <a:t>all of the traﬃc </a:t>
            </a:r>
            <a:r>
              <a:rPr lang="en-US" dirty="0"/>
              <a:t>and interject his own messages into </a:t>
            </a:r>
            <a:r>
              <a:rPr lang="en-US" dirty="0" smtClean="0"/>
              <a:t>the ﬂow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i="1" dirty="0"/>
              <a:t>Can the attackers messages be arbitrary? Why not? </a:t>
            </a:r>
            <a:r>
              <a:rPr lang="en-US" i="1" dirty="0" smtClean="0"/>
              <a:t>What restrictions </a:t>
            </a:r>
            <a:r>
              <a:rPr lang="en-US" i="1" dirty="0"/>
              <a:t>do we impose on the attacker?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The protocol should be robust in the face of such a </a:t>
            </a:r>
            <a:r>
              <a:rPr lang="en-US" dirty="0" smtClean="0"/>
              <a:t>determined and </a:t>
            </a:r>
            <a:r>
              <a:rPr lang="en-US" dirty="0"/>
              <a:t>resourceful attacker.</a:t>
            </a:r>
          </a:p>
        </p:txBody>
      </p:sp>
    </p:spTree>
    <p:extLst>
      <p:ext uri="{BB962C8B-B14F-4D97-AF65-F5344CB8AC3E}">
        <p14:creationId xmlns:p14="http://schemas.microsoft.com/office/powerpoint/2010/main" val="2734567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Point About </a:t>
            </a:r>
            <a:r>
              <a:rPr lang="en-US" dirty="0" smtClean="0"/>
              <a:t>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Due to the distributed nature of the system, protocols are </a:t>
            </a:r>
            <a:r>
              <a:rPr lang="en-US" dirty="0" smtClean="0"/>
              <a:t>highly asynchronous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A party to a protocol won’t know anything about the </a:t>
            </a:r>
            <a:r>
              <a:rPr lang="en-US" dirty="0" smtClean="0"/>
              <a:t>current run </a:t>
            </a:r>
            <a:r>
              <a:rPr lang="en-US" dirty="0"/>
              <a:t>of the protocol except the messages it has received </a:t>
            </a:r>
            <a:r>
              <a:rPr lang="en-US" dirty="0" smtClean="0"/>
              <a:t>and sent</a:t>
            </a:r>
            <a:r>
              <a:rPr lang="en-US" dirty="0"/>
              <a:t>.</a:t>
            </a:r>
          </a:p>
          <a:p>
            <a:r>
              <a:rPr lang="en-US" dirty="0" smtClean="0"/>
              <a:t>Except </a:t>
            </a:r>
            <a:r>
              <a:rPr lang="en-US" dirty="0"/>
              <a:t>for the initiator, other parties </a:t>
            </a:r>
            <a:r>
              <a:rPr lang="en-US" i="1" dirty="0"/>
              <a:t>will not even know </a:t>
            </a:r>
            <a:r>
              <a:rPr lang="en-US" i="1" dirty="0" smtClean="0"/>
              <a:t>that they </a:t>
            </a:r>
            <a:r>
              <a:rPr lang="en-US" i="1" dirty="0"/>
              <a:t>are participating</a:t>
            </a:r>
            <a:r>
              <a:rPr lang="en-US" dirty="0"/>
              <a:t> until they receive their ﬁrst message.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Each message sent must be of a form the recipient can </a:t>
            </a:r>
            <a:r>
              <a:rPr lang="en-US" dirty="0" smtClean="0"/>
              <a:t>identify 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and respond to.</a:t>
            </a:r>
          </a:p>
        </p:txBody>
      </p:sp>
    </p:spTree>
    <p:extLst>
      <p:ext uri="{BB962C8B-B14F-4D97-AF65-F5344CB8AC3E}">
        <p14:creationId xmlns:p14="http://schemas.microsoft.com/office/powerpoint/2010/main" val="3411204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</a:t>
            </a:r>
            <a:r>
              <a:rPr lang="en-US" dirty="0" smtClean="0"/>
              <a:t>of </a:t>
            </a:r>
            <a:r>
              <a:rPr lang="en-US" dirty="0"/>
              <a:t>the hardest things about analyzing a protocol </a:t>
            </a:r>
            <a:r>
              <a:rPr lang="en-US" dirty="0" smtClean="0"/>
              <a:t>is understanding </a:t>
            </a:r>
            <a:r>
              <a:rPr lang="en-US" dirty="0"/>
              <a:t>what an attacker might do.</a:t>
            </a:r>
          </a:p>
          <a:p>
            <a:endParaRPr lang="en-US" dirty="0"/>
          </a:p>
          <a:p>
            <a:r>
              <a:rPr lang="en-US" dirty="0"/>
              <a:t>The distributed nature of the system means that no-one </a:t>
            </a:r>
            <a:r>
              <a:rPr lang="en-US" dirty="0" smtClean="0"/>
              <a:t>but the </a:t>
            </a:r>
            <a:r>
              <a:rPr lang="en-US" dirty="0"/>
              <a:t>initiator knows the protocol is running until they </a:t>
            </a:r>
            <a:r>
              <a:rPr lang="en-US" dirty="0" smtClean="0"/>
              <a:t>receive their </a:t>
            </a:r>
            <a:r>
              <a:rPr lang="en-US" dirty="0"/>
              <a:t>ﬁrst message.</a:t>
            </a:r>
          </a:p>
          <a:p>
            <a:endParaRPr lang="en-US" dirty="0"/>
          </a:p>
          <a:p>
            <a:r>
              <a:rPr lang="en-US" dirty="0"/>
              <a:t>Consequently, each message must be clear enough so that </a:t>
            </a:r>
            <a:r>
              <a:rPr lang="en-US" dirty="0" smtClean="0"/>
              <a:t>the recipient </a:t>
            </a:r>
            <a:r>
              <a:rPr lang="en-US" dirty="0"/>
              <a:t>can interpret it and respond appropriately.</a:t>
            </a:r>
          </a:p>
        </p:txBody>
      </p:sp>
    </p:spTree>
    <p:extLst>
      <p:ext uri="{BB962C8B-B14F-4D97-AF65-F5344CB8AC3E}">
        <p14:creationId xmlns:p14="http://schemas.microsoft.com/office/powerpoint/2010/main" val="678107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Otway-Rees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 Fleck</a:t>
            </a:r>
          </a:p>
          <a:p>
            <a:r>
              <a:rPr lang="en-US" dirty="0" smtClean="0"/>
              <a:t>CS 469: Security Engineering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43243" y="6581001"/>
            <a:ext cx="471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These slides are modified with permission from Bill Young (</a:t>
            </a:r>
            <a:r>
              <a:rPr lang="en-US" sz="1200" dirty="0" err="1" smtClean="0"/>
              <a:t>Univ</a:t>
            </a:r>
            <a:r>
              <a:rPr lang="en-US" sz="1200" dirty="0" smtClean="0"/>
              <a:t> of Texas)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5286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Otway-</a:t>
            </a:r>
            <a:r>
              <a:rPr lang="en-US" dirty="0" smtClean="0"/>
              <a:t>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Another very important and much studied protocol is </a:t>
            </a:r>
            <a:r>
              <a:rPr lang="en-US" dirty="0" smtClean="0"/>
              <a:t>the Otway</a:t>
            </a:r>
            <a:r>
              <a:rPr lang="en-US" dirty="0"/>
              <a:t>-Rees protocol. Below is one of several variants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Here M is a session identiﬁer; N</a:t>
            </a:r>
            <a:r>
              <a:rPr lang="en-US" baseline="-25000" dirty="0"/>
              <a:t>a</a:t>
            </a:r>
            <a:r>
              <a:rPr lang="en-US" dirty="0"/>
              <a:t> and </a:t>
            </a:r>
            <a:r>
              <a:rPr lang="en-US" dirty="0" err="1"/>
              <a:t>N</a:t>
            </a:r>
            <a:r>
              <a:rPr lang="en-US" baseline="-25000" dirty="0" err="1"/>
              <a:t>b</a:t>
            </a:r>
            <a:r>
              <a:rPr lang="en-US" dirty="0"/>
              <a:t> are </a:t>
            </a:r>
            <a:r>
              <a:rPr lang="en-US" dirty="0" err="1"/>
              <a:t>nonces</a:t>
            </a:r>
            <a:r>
              <a:rPr lang="en-US" dirty="0" smtClean="0"/>
              <a:t>. 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i="1" dirty="0"/>
              <a:t>What are the assumptions? What seems to be the goal? </a:t>
            </a:r>
            <a:r>
              <a:rPr lang="en-US" i="1" dirty="0" smtClean="0"/>
              <a:t>What might </a:t>
            </a:r>
            <a:r>
              <a:rPr lang="en-US" i="1" dirty="0"/>
              <a:t>the principals believe after each step?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703939"/>
              </p:ext>
            </p:extLst>
          </p:nvPr>
        </p:nvGraphicFramePr>
        <p:xfrm>
          <a:off x="1402037" y="2423889"/>
          <a:ext cx="6036679" cy="191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Equation" r:id="rId3" imgW="3124200" imgH="990600" progId="Equation.3">
                  <p:embed/>
                </p:oleObj>
              </mc:Choice>
              <mc:Fallback>
                <p:oleObj name="Equation" r:id="rId3" imgW="3124200" imgH="990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2037" y="2423889"/>
                        <a:ext cx="6036679" cy="1914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3693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on Otway-</a:t>
            </a:r>
            <a:r>
              <a:rPr lang="en-US" dirty="0" smtClean="0"/>
              <a:t>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A malicious </a:t>
            </a:r>
            <a:r>
              <a:rPr lang="en-US" dirty="0" smtClean="0"/>
              <a:t>intruder </a:t>
            </a:r>
            <a:r>
              <a:rPr lang="en-US" dirty="0"/>
              <a:t>can arrange for A and B to end up </a:t>
            </a:r>
            <a:r>
              <a:rPr lang="en-US" dirty="0" smtClean="0"/>
              <a:t>with diﬀerent </a:t>
            </a:r>
            <a:r>
              <a:rPr lang="en-US" dirty="0"/>
              <a:t>keys.</a:t>
            </a:r>
          </a:p>
          <a:p>
            <a:pPr marL="114300" indent="0">
              <a:buNone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After </a:t>
            </a:r>
            <a:r>
              <a:rPr lang="en-US" dirty="0"/>
              <a:t>step 3, B has received </a:t>
            </a:r>
            <a:r>
              <a:rPr lang="en-US" dirty="0" err="1"/>
              <a:t>K</a:t>
            </a:r>
            <a:r>
              <a:rPr lang="en-US" baseline="-25000" dirty="0" err="1"/>
              <a:t>ab</a:t>
            </a:r>
            <a:r>
              <a:rPr lang="en-US" dirty="0"/>
              <a:t>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An </a:t>
            </a:r>
            <a:r>
              <a:rPr lang="en-US" dirty="0"/>
              <a:t>intruder then intercepts the fourth message.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intruder resends message 2, so S generates a new </a:t>
            </a:r>
            <a:r>
              <a:rPr lang="en-US" dirty="0" smtClean="0"/>
              <a:t>key </a:t>
            </a:r>
            <a:r>
              <a:rPr lang="en-US" dirty="0" err="1" smtClean="0"/>
              <a:t>K’</a:t>
            </a:r>
            <a:r>
              <a:rPr lang="en-US" baseline="-25000" dirty="0" err="1" smtClean="0"/>
              <a:t>ab</a:t>
            </a:r>
            <a:r>
              <a:rPr lang="en-US" dirty="0" smtClean="0"/>
              <a:t> , </a:t>
            </a:r>
            <a:r>
              <a:rPr lang="en-US" dirty="0"/>
              <a:t>sent to B.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intruder intercepts this message too, but sends to </a:t>
            </a:r>
            <a:r>
              <a:rPr lang="en-US" dirty="0" smtClean="0"/>
              <a:t>A :</a:t>
            </a:r>
            <a:br>
              <a:rPr lang="en-US" dirty="0" smtClean="0"/>
            </a:b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has </a:t>
            </a:r>
            <a:r>
              <a:rPr lang="en-US" dirty="0" err="1" smtClean="0"/>
              <a:t>K′</a:t>
            </a:r>
            <a:r>
              <a:rPr lang="en-US" baseline="-25000" dirty="0" err="1" smtClean="0"/>
              <a:t>ab</a:t>
            </a:r>
            <a:r>
              <a:rPr lang="en-US" dirty="0" smtClean="0"/>
              <a:t> , </a:t>
            </a:r>
            <a:r>
              <a:rPr lang="en-US" dirty="0"/>
              <a:t>while B has </a:t>
            </a:r>
            <a:r>
              <a:rPr lang="en-US" dirty="0" err="1"/>
              <a:t>K</a:t>
            </a:r>
            <a:r>
              <a:rPr lang="en-US" baseline="-25000" dirty="0" err="1"/>
              <a:t>ab</a:t>
            </a:r>
            <a:r>
              <a:rPr lang="en-US" dirty="0"/>
              <a:t>.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Another problem: although the server tells B that A used a nonce</a:t>
            </a:r>
            <a:r>
              <a:rPr lang="en-US" dirty="0" smtClean="0"/>
              <a:t>, B </a:t>
            </a:r>
            <a:r>
              <a:rPr lang="en-US" dirty="0"/>
              <a:t>doesn’t know if this was a replay of an old message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541740"/>
              </p:ext>
            </p:extLst>
          </p:nvPr>
        </p:nvGraphicFramePr>
        <p:xfrm>
          <a:off x="1102292" y="4405897"/>
          <a:ext cx="1468504" cy="352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Equation" r:id="rId3" imgW="952500" imgH="228600" progId="Equation.3">
                  <p:embed/>
                </p:oleObj>
              </mc:Choice>
              <mc:Fallback>
                <p:oleObj name="Equation" r:id="rId3" imgW="95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2292" y="4405897"/>
                        <a:ext cx="1468504" cy="352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620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This Got to do with Computing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What goal</a:t>
            </a:r>
            <a:r>
              <a:rPr lang="en-US" dirty="0"/>
              <a:t>: To send some content conﬁdentially in the context </a:t>
            </a:r>
            <a:r>
              <a:rPr lang="en-US" dirty="0" smtClean="0"/>
              <a:t>of a </a:t>
            </a:r>
            <a:r>
              <a:rPr lang="en-US" dirty="0"/>
              <a:t>hostile or untrustworthy environment, when the two parties </a:t>
            </a:r>
            <a:r>
              <a:rPr lang="en-US" dirty="0" smtClean="0"/>
              <a:t>don’t already </a:t>
            </a:r>
            <a:r>
              <a:rPr lang="en-US" dirty="0"/>
              <a:t>share a secret/key.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You could implement the “same” protocol to send a </a:t>
            </a:r>
            <a:r>
              <a:rPr lang="en-US" dirty="0" smtClean="0"/>
              <a:t>message conﬁdentially </a:t>
            </a:r>
            <a:r>
              <a:rPr lang="en-US" dirty="0"/>
              <a:t>across the Internet. Here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the </a:t>
            </a:r>
            <a:r>
              <a:rPr lang="en-US" i="1" dirty="0"/>
              <a:t>valuable thing </a:t>
            </a:r>
            <a:r>
              <a:rPr lang="en-US" dirty="0"/>
              <a:t>is the contents of a secret message;</a:t>
            </a:r>
          </a:p>
          <a:p>
            <a:r>
              <a:rPr lang="en-US" dirty="0" smtClean="0"/>
              <a:t>the </a:t>
            </a:r>
            <a:r>
              <a:rPr lang="en-US" i="1" dirty="0"/>
              <a:t>locks</a:t>
            </a:r>
            <a:r>
              <a:rPr lang="en-US" dirty="0"/>
              <a:t> are applications of some cryptographic </a:t>
            </a:r>
            <a:r>
              <a:rPr lang="en-US" dirty="0" smtClean="0"/>
              <a:t>algorithm with </a:t>
            </a:r>
            <a:r>
              <a:rPr lang="en-US" dirty="0"/>
              <a:t>appropriate </a:t>
            </a:r>
            <a:r>
              <a:rPr lang="en-US" i="1" dirty="0"/>
              <a:t>cryptographic keys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But for this to work in the computing world there’s a </a:t>
            </a:r>
            <a:r>
              <a:rPr lang="en-US" dirty="0" smtClean="0"/>
              <a:t>particular feature </a:t>
            </a:r>
            <a:r>
              <a:rPr lang="en-US" dirty="0"/>
              <a:t>that the ciphers have to satisfy. </a:t>
            </a:r>
            <a:r>
              <a:rPr lang="en-US" i="1" dirty="0"/>
              <a:t>Can you see what it is?</a:t>
            </a:r>
          </a:p>
        </p:txBody>
      </p:sp>
    </p:spTree>
    <p:extLst>
      <p:ext uri="{BB962C8B-B14F-4D97-AF65-F5344CB8AC3E}">
        <p14:creationId xmlns:p14="http://schemas.microsoft.com/office/powerpoint/2010/main" val="834777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Flawed </a:t>
            </a:r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Recall the following protocol, introduced previously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Suppose an attacker C obtains the message (step 1)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                      . </a:t>
            </a:r>
            <a:r>
              <a:rPr lang="en-US" dirty="0"/>
              <a:t>Then, C initiates a new run of the </a:t>
            </a:r>
            <a:r>
              <a:rPr lang="en-US" dirty="0" smtClean="0"/>
              <a:t>protocol with </a:t>
            </a:r>
            <a:r>
              <a:rPr lang="en-US" dirty="0"/>
              <a:t>B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The message that B sends back is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allowing C to extract the original K.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113603"/>
              </p:ext>
            </p:extLst>
          </p:nvPr>
        </p:nvGraphicFramePr>
        <p:xfrm>
          <a:off x="2603814" y="2136811"/>
          <a:ext cx="2647636" cy="1039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Equation" r:id="rId3" imgW="1358900" imgH="533400" progId="Equation.3">
                  <p:embed/>
                </p:oleObj>
              </mc:Choice>
              <mc:Fallback>
                <p:oleObj name="Equation" r:id="rId3" imgW="13589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3814" y="2136811"/>
                        <a:ext cx="2647636" cy="1039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311197"/>
              </p:ext>
            </p:extLst>
          </p:nvPr>
        </p:nvGraphicFramePr>
        <p:xfrm>
          <a:off x="620524" y="3632936"/>
          <a:ext cx="1460564" cy="365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5" imgW="1016000" imgH="254000" progId="Equation.3">
                  <p:embed/>
                </p:oleObj>
              </mc:Choice>
              <mc:Fallback>
                <p:oleObj name="Equation" r:id="rId5" imgW="1016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0524" y="3632936"/>
                        <a:ext cx="1460564" cy="365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176484"/>
              </p:ext>
            </p:extLst>
          </p:nvPr>
        </p:nvGraphicFramePr>
        <p:xfrm>
          <a:off x="2603813" y="4083557"/>
          <a:ext cx="2749353" cy="105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7" imgW="1384300" imgH="533400" progId="Equation.3">
                  <p:embed/>
                </p:oleObj>
              </mc:Choice>
              <mc:Fallback>
                <p:oleObj name="Equation" r:id="rId7" imgW="13843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03813" y="4083557"/>
                        <a:ext cx="2749353" cy="105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43879"/>
              </p:ext>
            </p:extLst>
          </p:nvPr>
        </p:nvGraphicFramePr>
        <p:xfrm>
          <a:off x="1465826" y="5555949"/>
          <a:ext cx="6153432" cy="535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9" imgW="2921000" imgH="254000" progId="Equation.3">
                  <p:embed/>
                </p:oleObj>
              </mc:Choice>
              <mc:Fallback>
                <p:oleObj name="Equation" r:id="rId9" imgW="2921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65826" y="5555949"/>
                        <a:ext cx="6153432" cy="535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920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Otway-Rees is another important protocol historically.</a:t>
            </a:r>
          </a:p>
          <a:p>
            <a:endParaRPr lang="en-US" dirty="0"/>
          </a:p>
          <a:p>
            <a:r>
              <a:rPr lang="en-US" dirty="0"/>
              <a:t>Like Needham-Schroeder it illustrates how diﬃcult it is </a:t>
            </a:r>
            <a:r>
              <a:rPr lang="en-US" dirty="0" smtClean="0"/>
              <a:t>to build </a:t>
            </a:r>
            <a:r>
              <a:rPr lang="en-US" dirty="0"/>
              <a:t>a secure cryptographic protocol.</a:t>
            </a:r>
          </a:p>
          <a:p>
            <a:endParaRPr lang="en-US" dirty="0"/>
          </a:p>
          <a:p>
            <a:r>
              <a:rPr lang="en-US" dirty="0"/>
              <a:t>This is also illustrated by our simple public key protocol.</a:t>
            </a:r>
          </a:p>
        </p:txBody>
      </p:sp>
    </p:spTree>
    <p:extLst>
      <p:ext uri="{BB962C8B-B14F-4D97-AF65-F5344CB8AC3E}">
        <p14:creationId xmlns:p14="http://schemas.microsoft.com/office/powerpoint/2010/main" val="943355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Protocol Verification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 Fleck</a:t>
            </a:r>
          </a:p>
          <a:p>
            <a:r>
              <a:rPr lang="en-US" dirty="0" smtClean="0"/>
              <a:t>CS 469: Security Engineering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43243" y="6581001"/>
            <a:ext cx="471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These slides are modified with permission from Bill Young (</a:t>
            </a:r>
            <a:r>
              <a:rPr lang="en-US" sz="1200" dirty="0" err="1" smtClean="0"/>
              <a:t>Univ</a:t>
            </a:r>
            <a:r>
              <a:rPr lang="en-US" sz="1200" dirty="0" smtClean="0"/>
              <a:t> of Texas)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168425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Veriﬁcation of Cryptographic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Protocols can be notoriously diﬃcult to get correct. Flaws </a:t>
            </a:r>
            <a:r>
              <a:rPr lang="en-US" dirty="0" smtClean="0"/>
              <a:t>have been </a:t>
            </a:r>
            <a:r>
              <a:rPr lang="en-US" dirty="0"/>
              <a:t>discovered in protocols published many years before.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It would be nice to be able to reason formally about </a:t>
            </a:r>
            <a:r>
              <a:rPr lang="en-US" dirty="0" smtClean="0"/>
              <a:t>protocol correctness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How do you characterize what a “spy” can do? We should at </a:t>
            </a:r>
            <a:r>
              <a:rPr lang="en-US" dirty="0" smtClean="0"/>
              <a:t>least assume </a:t>
            </a:r>
            <a:r>
              <a:rPr lang="en-US" dirty="0"/>
              <a:t>that:</a:t>
            </a:r>
          </a:p>
          <a:p>
            <a:r>
              <a:rPr lang="en-US" dirty="0" smtClean="0"/>
              <a:t>the </a:t>
            </a:r>
            <a:r>
              <a:rPr lang="en-US" dirty="0"/>
              <a:t>spy can see </a:t>
            </a:r>
            <a:r>
              <a:rPr lang="en-US" i="1" dirty="0"/>
              <a:t>all messages sent</a:t>
            </a:r>
            <a:r>
              <a:rPr lang="en-US" dirty="0"/>
              <a:t>;</a:t>
            </a:r>
          </a:p>
          <a:p>
            <a:r>
              <a:rPr lang="en-US" dirty="0" smtClean="0"/>
              <a:t>can </a:t>
            </a:r>
            <a:r>
              <a:rPr lang="en-US" dirty="0"/>
              <a:t>compose messages from anything visible to it;</a:t>
            </a:r>
          </a:p>
          <a:p>
            <a:r>
              <a:rPr lang="en-US" dirty="0" smtClean="0"/>
              <a:t>can </a:t>
            </a:r>
            <a:r>
              <a:rPr lang="en-US" dirty="0"/>
              <a:t>interject messages into the ﬂow.</a:t>
            </a:r>
          </a:p>
        </p:txBody>
      </p:sp>
    </p:spTree>
    <p:extLst>
      <p:ext uri="{BB962C8B-B14F-4D97-AF65-F5344CB8AC3E}">
        <p14:creationId xmlns:p14="http://schemas.microsoft.com/office/powerpoint/2010/main" val="14601458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/>
              <a:t>There are several major approaches to the veriﬁcation problem:</a:t>
            </a:r>
          </a:p>
          <a:p>
            <a:pPr marL="114300" indent="0">
              <a:buNone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i="1" dirty="0" smtClean="0"/>
              <a:t>Belief </a:t>
            </a:r>
            <a:r>
              <a:rPr lang="en-US" i="1" dirty="0"/>
              <a:t>logics</a:t>
            </a:r>
            <a:r>
              <a:rPr lang="en-US" dirty="0"/>
              <a:t> allow reasoning about what principals within </a:t>
            </a:r>
            <a:r>
              <a:rPr lang="en-US" dirty="0" smtClean="0"/>
              <a:t>the protocol </a:t>
            </a:r>
            <a:r>
              <a:rPr lang="en-US" dirty="0"/>
              <a:t>should be able to infer from the messages they see</a:t>
            </a:r>
            <a:r>
              <a:rPr lang="en-US" dirty="0" smtClean="0"/>
              <a:t>. Allows </a:t>
            </a:r>
            <a:r>
              <a:rPr lang="en-US" dirty="0"/>
              <a:t>abstract proofs, but may miss some important ﬂaws.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i="1" dirty="0" smtClean="0"/>
              <a:t>State </a:t>
            </a:r>
            <a:r>
              <a:rPr lang="en-US" i="1" dirty="0"/>
              <a:t>exploration methods</a:t>
            </a:r>
            <a:r>
              <a:rPr lang="en-US" dirty="0"/>
              <a:t> (model checking) treat a </a:t>
            </a:r>
            <a:r>
              <a:rPr lang="en-US" dirty="0" smtClean="0"/>
              <a:t>protocol as </a:t>
            </a:r>
            <a:r>
              <a:rPr lang="en-US" dirty="0"/>
              <a:t>a ﬁnite state system and conduct an exhaustive </a:t>
            </a:r>
            <a:r>
              <a:rPr lang="en-US" dirty="0" smtClean="0"/>
              <a:t>search checking </a:t>
            </a:r>
            <a:r>
              <a:rPr lang="en-US" dirty="0"/>
              <a:t>that all reachable states are safe.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i="1" dirty="0" smtClean="0"/>
              <a:t>General</a:t>
            </a:r>
            <a:r>
              <a:rPr lang="en-US" i="1" dirty="0"/>
              <a:t>-purpose theorem</a:t>
            </a:r>
            <a:r>
              <a:rPr lang="en-US" dirty="0"/>
              <a:t> proving uses induction over </a:t>
            </a:r>
            <a:r>
              <a:rPr lang="en-US" dirty="0" smtClean="0"/>
              <a:t>potential traces </a:t>
            </a:r>
            <a:r>
              <a:rPr lang="en-US" dirty="0"/>
              <a:t>of protocol execution</a:t>
            </a:r>
            <a:r>
              <a:rPr lang="en-US" dirty="0" smtClean="0"/>
              <a:t>. 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We’re only going to cover belief logics</a:t>
            </a:r>
          </a:p>
        </p:txBody>
      </p:sp>
    </p:spTree>
    <p:extLst>
      <p:ext uri="{BB962C8B-B14F-4D97-AF65-F5344CB8AC3E}">
        <p14:creationId xmlns:p14="http://schemas.microsoft.com/office/powerpoint/2010/main" val="21240757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Logics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A belief logic is a formal system for reasoning about beliefs. </a:t>
            </a:r>
            <a:r>
              <a:rPr lang="en-US" dirty="0" smtClean="0"/>
              <a:t>Any logic </a:t>
            </a:r>
            <a:r>
              <a:rPr lang="en-US" dirty="0"/>
              <a:t>consists of a set of logical operators and rules of inference.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One trick is taking a sequence of message exchanges </a:t>
            </a:r>
            <a:r>
              <a:rPr lang="en-US" dirty="0" smtClean="0"/>
              <a:t>and generating </a:t>
            </a:r>
            <a:r>
              <a:rPr lang="en-US" dirty="0"/>
              <a:t>a collection of </a:t>
            </a:r>
            <a:r>
              <a:rPr lang="en-US" i="1" dirty="0"/>
              <a:t>belief statements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You have to postulate some reasonable initial assumptions </a:t>
            </a:r>
            <a:r>
              <a:rPr lang="en-US" dirty="0" smtClean="0"/>
              <a:t>about the </a:t>
            </a:r>
            <a:r>
              <a:rPr lang="en-US" dirty="0"/>
              <a:t>state of knowledge/belief of the principals.</a:t>
            </a:r>
          </a:p>
        </p:txBody>
      </p:sp>
    </p:spTree>
    <p:extLst>
      <p:ext uri="{BB962C8B-B14F-4D97-AF65-F5344CB8AC3E}">
        <p14:creationId xmlns:p14="http://schemas.microsoft.com/office/powerpoint/2010/main" val="12946594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Protocols are crucial to the Internet; it would be great to </a:t>
            </a:r>
            <a:r>
              <a:rPr lang="en-US" dirty="0" smtClean="0"/>
              <a:t>get them </a:t>
            </a:r>
            <a:r>
              <a:rPr lang="en-US" dirty="0"/>
              <a:t>right.</a:t>
            </a:r>
          </a:p>
          <a:p>
            <a:endParaRPr lang="en-US" dirty="0"/>
          </a:p>
          <a:p>
            <a:r>
              <a:rPr lang="en-US" dirty="0"/>
              <a:t>Reasoning rigorously about protocols requires some way </a:t>
            </a:r>
            <a:r>
              <a:rPr lang="en-US" dirty="0" smtClean="0"/>
              <a:t>of formalizing </a:t>
            </a:r>
            <a:r>
              <a:rPr lang="en-US" dirty="0"/>
              <a:t>their behavior and properties.</a:t>
            </a:r>
          </a:p>
          <a:p>
            <a:endParaRPr lang="en-US" dirty="0"/>
          </a:p>
          <a:p>
            <a:r>
              <a:rPr lang="en-US" dirty="0"/>
              <a:t>Belief logics is such an approach.</a:t>
            </a:r>
          </a:p>
        </p:txBody>
      </p:sp>
    </p:spTree>
    <p:extLst>
      <p:ext uri="{BB962C8B-B14F-4D97-AF65-F5344CB8AC3E}">
        <p14:creationId xmlns:p14="http://schemas.microsoft.com/office/powerpoint/2010/main" val="6663722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BAN Logic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 Fleck</a:t>
            </a:r>
          </a:p>
          <a:p>
            <a:r>
              <a:rPr lang="en-US" dirty="0" smtClean="0"/>
              <a:t>CS 469: Security Engineering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43243" y="6581001"/>
            <a:ext cx="471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These slides are modified with permission from Bill Young (</a:t>
            </a:r>
            <a:r>
              <a:rPr lang="en-US" sz="1200" dirty="0" err="1" smtClean="0"/>
              <a:t>Univ</a:t>
            </a:r>
            <a:r>
              <a:rPr lang="en-US" sz="1200" dirty="0" smtClean="0"/>
              <a:t> of Texas)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3656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Logics: BAN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The BAN (Burrows, </a:t>
            </a:r>
            <a:r>
              <a:rPr lang="en-US" dirty="0" err="1"/>
              <a:t>Abadi</a:t>
            </a:r>
            <a:r>
              <a:rPr lang="en-US" dirty="0"/>
              <a:t>, and Needham) logic is a modal logic </a:t>
            </a:r>
            <a:r>
              <a:rPr lang="en-US" dirty="0" smtClean="0"/>
              <a:t>of belief</a:t>
            </a:r>
            <a:r>
              <a:rPr lang="en-US" dirty="0"/>
              <a:t>. It has several modal operators including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" name="Picture 4" descr="Screen Shot 2013-07-12 at 12.0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2" y="2403861"/>
            <a:ext cx="7605653" cy="399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983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 Operators </a:t>
            </a:r>
            <a:r>
              <a:rPr lang="en-US" dirty="0" smtClean="0"/>
              <a:t>Continued</a:t>
            </a:r>
            <a:endParaRPr lang="en-US" dirty="0"/>
          </a:p>
        </p:txBody>
      </p:sp>
      <p:pic>
        <p:nvPicPr>
          <p:cNvPr id="7" name="Picture 6" descr="Screen Shot 2013-07-12 at 12.10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4722"/>
            <a:ext cx="7390999" cy="248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5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Property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Imagine that instead of putting another lock on the hasp, Ivan </a:t>
            </a:r>
            <a:r>
              <a:rPr lang="en-US" dirty="0" smtClean="0"/>
              <a:t>puts your </a:t>
            </a:r>
            <a:r>
              <a:rPr lang="en-US" dirty="0"/>
              <a:t>lockbox inside another locked box. The protocol no </a:t>
            </a:r>
            <a:r>
              <a:rPr lang="en-US" dirty="0" smtClean="0"/>
              <a:t>longer works</a:t>
            </a:r>
            <a:r>
              <a:rPr lang="en-US" dirty="0"/>
              <a:t>; you can’t reach inside his box to take oﬀ your lock in step 3.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On-line, you’d have to be able to “reach inside” his encryption </a:t>
            </a:r>
            <a:r>
              <a:rPr lang="en-US" dirty="0" smtClean="0"/>
              <a:t>to undo </a:t>
            </a:r>
            <a:r>
              <a:rPr lang="en-US" dirty="0"/>
              <a:t>yours. One way this would be true is if the ciphers </a:t>
            </a:r>
            <a:r>
              <a:rPr lang="en-US" i="1" dirty="0"/>
              <a:t>commute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114300" indent="0">
              <a:buNone/>
            </a:pPr>
            <a:r>
              <a:rPr lang="en-US" dirty="0"/>
              <a:t>Most encryption algorithms don’t have this property. But one </a:t>
            </a:r>
            <a:r>
              <a:rPr lang="en-US" dirty="0" smtClean="0"/>
              <a:t>that does </a:t>
            </a:r>
            <a:r>
              <a:rPr lang="en-US" dirty="0"/>
              <a:t>is: exclusive or (XOR) your message with a </a:t>
            </a:r>
            <a:r>
              <a:rPr lang="en-US" dirty="0" smtClean="0"/>
              <a:t>randomly 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generated string (key) of the same length.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844872"/>
              </p:ext>
            </p:extLst>
          </p:nvPr>
        </p:nvGraphicFramePr>
        <p:xfrm>
          <a:off x="2621356" y="4588397"/>
          <a:ext cx="2850711" cy="466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1397000" imgH="228600" progId="Equation.3">
                  <p:embed/>
                </p:oleObj>
              </mc:Choice>
              <mc:Fallback>
                <p:oleObj name="Equation" r:id="rId3" imgW="1397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1356" y="4588397"/>
                        <a:ext cx="2850711" cy="466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8617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Logics: </a:t>
            </a:r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There are numerous rules of inference for manipulating </a:t>
            </a:r>
            <a:r>
              <a:rPr lang="en-US" dirty="0" smtClean="0"/>
              <a:t>the protocol </a:t>
            </a:r>
            <a:r>
              <a:rPr lang="en-US" dirty="0"/>
              <a:t>to generate a set of beliefs. For example,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b="1" dirty="0"/>
              <a:t>Message meaning: If A believes (A share(K) B) and A </a:t>
            </a:r>
            <a:r>
              <a:rPr lang="en-US" b="1" dirty="0" smtClean="0"/>
              <a:t>sees {</a:t>
            </a:r>
            <a:r>
              <a:rPr lang="en-US" b="1" dirty="0"/>
              <a:t>X}</a:t>
            </a:r>
            <a:r>
              <a:rPr lang="en-US" b="1" baseline="-25000" dirty="0"/>
              <a:t>K</a:t>
            </a:r>
            <a:r>
              <a:rPr lang="en-US" b="1" dirty="0"/>
              <a:t> then A believes(B said X).</a:t>
            </a:r>
          </a:p>
        </p:txBody>
      </p:sp>
      <p:pic>
        <p:nvPicPr>
          <p:cNvPr id="4" name="Picture 3" descr="Screen Shot 2013-07-12 at 12.11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93" y="3885863"/>
            <a:ext cx="3527583" cy="97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398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Logics: </a:t>
            </a:r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Nonce veriﬁcation: If A believes X is fresh and A believes </a:t>
            </a:r>
            <a:r>
              <a:rPr lang="en-US" b="1" dirty="0" smtClean="0"/>
              <a:t>B once </a:t>
            </a:r>
            <a:r>
              <a:rPr lang="en-US" b="1" dirty="0"/>
              <a:t>said X, then A believes B believes X</a:t>
            </a:r>
            <a:r>
              <a:rPr lang="en-US" b="1" dirty="0" smtClean="0"/>
              <a:t>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r>
              <a:rPr lang="en-US" b="1" dirty="0"/>
              <a:t>Jurisdiction: If A believes B has jurisdiction over X and </a:t>
            </a:r>
            <a:r>
              <a:rPr lang="en-US" b="1" dirty="0" smtClean="0"/>
              <a:t>A believes </a:t>
            </a:r>
            <a:r>
              <a:rPr lang="en-US" b="1" dirty="0"/>
              <a:t>B believes X, then A believes X.</a:t>
            </a:r>
          </a:p>
        </p:txBody>
      </p:sp>
      <p:pic>
        <p:nvPicPr>
          <p:cNvPr id="4" name="Picture 3" descr="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71" y="2716243"/>
            <a:ext cx="4119225" cy="1077508"/>
          </a:xfrm>
          <a:prstGeom prst="rect">
            <a:avLst/>
          </a:prstGeom>
        </p:spPr>
      </p:pic>
      <p:pic>
        <p:nvPicPr>
          <p:cNvPr id="5" name="Picture 4" descr="Screen Shot 2013-07-12 at 12.13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43" y="5072054"/>
            <a:ext cx="4628035" cy="98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171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 Logic: </a:t>
            </a:r>
            <a:r>
              <a:rPr lang="en-US" dirty="0" smtClean="0"/>
              <a:t>Idealization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dirty="0"/>
              <a:t>To get from protocol steps to logical inferences, we have a </a:t>
            </a:r>
            <a:r>
              <a:rPr lang="en-US" dirty="0" smtClean="0"/>
              <a:t>process called </a:t>
            </a:r>
            <a:r>
              <a:rPr lang="en-US" dirty="0"/>
              <a:t>idealization. This attempts to turn the message sent into </a:t>
            </a:r>
            <a:r>
              <a:rPr lang="en-US" dirty="0" smtClean="0"/>
              <a:t>its intended </a:t>
            </a:r>
            <a:r>
              <a:rPr lang="en-US" dirty="0"/>
              <a:t>semantics. For example, given the protocol step: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If B knows the key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bs</a:t>
            </a:r>
            <a:r>
              <a:rPr lang="en-US" dirty="0" smtClean="0"/>
              <a:t> , </a:t>
            </a:r>
            <a:r>
              <a:rPr lang="en-US" dirty="0"/>
              <a:t>this tells us that </a:t>
            </a:r>
            <a:r>
              <a:rPr lang="en-US" dirty="0" err="1"/>
              <a:t>K</a:t>
            </a:r>
            <a:r>
              <a:rPr lang="en-US" baseline="-25000" dirty="0" err="1"/>
              <a:t>ab</a:t>
            </a:r>
            <a:r>
              <a:rPr lang="en-US" dirty="0"/>
              <a:t> is a key </a:t>
            </a:r>
            <a:r>
              <a:rPr lang="en-US" dirty="0" smtClean="0"/>
              <a:t>to communicate </a:t>
            </a:r>
            <a:r>
              <a:rPr lang="en-US" dirty="0"/>
              <a:t>with A. An idealized version is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One </a:t>
            </a:r>
            <a:r>
              <a:rPr lang="en-US" dirty="0"/>
              <a:t>purpose of idealization is to omit parts of the message that </a:t>
            </a:r>
            <a:r>
              <a:rPr lang="en-US" dirty="0" smtClean="0"/>
              <a:t>do not </a:t>
            </a:r>
            <a:r>
              <a:rPr lang="en-US" dirty="0"/>
              <a:t>contribute to the beliefs of the recipients. </a:t>
            </a:r>
            <a:r>
              <a:rPr lang="en-US" i="1" dirty="0"/>
              <a:t>In BAN all </a:t>
            </a:r>
            <a:r>
              <a:rPr lang="en-US" i="1" dirty="0" smtClean="0"/>
              <a:t>plaintext is </a:t>
            </a:r>
            <a:r>
              <a:rPr lang="en-US" i="1" dirty="0"/>
              <a:t>omitted since it can be forged.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Idealization of the protocol is not deﬁned unambiguously. </a:t>
            </a:r>
            <a:r>
              <a:rPr lang="en-US" dirty="0" smtClean="0"/>
              <a:t>It depends </a:t>
            </a:r>
            <a:r>
              <a:rPr lang="en-US" dirty="0"/>
              <a:t>on the interpretation of the meaning of some steps.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045995"/>
              </p:ext>
            </p:extLst>
          </p:nvPr>
        </p:nvGraphicFramePr>
        <p:xfrm>
          <a:off x="2798619" y="2486500"/>
          <a:ext cx="2363931" cy="457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Equation" r:id="rId3" imgW="1181100" imgH="228600" progId="Equation.3">
                  <p:embed/>
                </p:oleObj>
              </mc:Choice>
              <mc:Fallback>
                <p:oleObj name="Equation" r:id="rId3" imgW="1181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8619" y="2486500"/>
                        <a:ext cx="2363931" cy="457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933563"/>
              </p:ext>
            </p:extLst>
          </p:nvPr>
        </p:nvGraphicFramePr>
        <p:xfrm>
          <a:off x="2511371" y="3865487"/>
          <a:ext cx="3262523" cy="552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5" imgW="1498600" imgH="254000" progId="Equation.3">
                  <p:embed/>
                </p:oleObj>
              </mc:Choice>
              <mc:Fallback>
                <p:oleObj name="Equation" r:id="rId5" imgW="14986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1371" y="3865487"/>
                        <a:ext cx="3262523" cy="552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90025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BAN logic has been an important tool for </a:t>
            </a:r>
            <a:r>
              <a:rPr lang="en-US" dirty="0" smtClean="0"/>
              <a:t>reasoning about </a:t>
            </a:r>
            <a:r>
              <a:rPr lang="en-US" dirty="0"/>
              <a:t>protocols.</a:t>
            </a:r>
          </a:p>
          <a:p>
            <a:endParaRPr lang="en-US" dirty="0"/>
          </a:p>
          <a:p>
            <a:r>
              <a:rPr lang="en-US" dirty="0"/>
              <a:t>It is a modal logic of belief with 10 primitives and a </a:t>
            </a:r>
            <a:r>
              <a:rPr lang="en-US" dirty="0" smtClean="0"/>
              <a:t>number of </a:t>
            </a:r>
            <a:r>
              <a:rPr lang="en-US" dirty="0"/>
              <a:t>inference rules.</a:t>
            </a:r>
          </a:p>
        </p:txBody>
      </p:sp>
    </p:spTree>
    <p:extLst>
      <p:ext uri="{BB962C8B-B14F-4D97-AF65-F5344CB8AC3E}">
        <p14:creationId xmlns:p14="http://schemas.microsoft.com/office/powerpoint/2010/main" val="2306279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BAN Logic: Needham-Schroeder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 Fleck</a:t>
            </a:r>
          </a:p>
          <a:p>
            <a:r>
              <a:rPr lang="en-US" dirty="0" smtClean="0"/>
              <a:t>CS 469: Security Engineering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43243" y="6581001"/>
            <a:ext cx="471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These slides are modified with permission from Bill Young (</a:t>
            </a:r>
            <a:r>
              <a:rPr lang="en-US" sz="1200" dirty="0" err="1" smtClean="0"/>
              <a:t>Univ</a:t>
            </a:r>
            <a:r>
              <a:rPr lang="en-US" sz="1200" dirty="0" smtClean="0"/>
              <a:t> of Texas)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05122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85623"/>
          </a:xfrm>
        </p:spPr>
        <p:txBody>
          <a:bodyPr/>
          <a:lstStyle/>
          <a:p>
            <a:r>
              <a:rPr lang="en-US" dirty="0"/>
              <a:t>Needham-Schroeder: Idealization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752"/>
            <a:ext cx="7620000" cy="523804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Recall the Needham-Schroeder protocol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/>
              <a:t>Needham-Schroeder is idealized as follows:</a:t>
            </a:r>
          </a:p>
          <a:p>
            <a:pPr marL="11430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356380"/>
              </p:ext>
            </p:extLst>
          </p:nvPr>
        </p:nvGraphicFramePr>
        <p:xfrm>
          <a:off x="2118150" y="1612235"/>
          <a:ext cx="4549775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Equation" r:id="rId3" imgW="2247900" imgH="1219200" progId="Equation.3">
                  <p:embed/>
                </p:oleObj>
              </mc:Choice>
              <mc:Fallback>
                <p:oleObj name="Equation" r:id="rId3" imgW="2247900" imgH="1219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150" y="1612235"/>
                        <a:ext cx="4549775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981318"/>
              </p:ext>
            </p:extLst>
          </p:nvPr>
        </p:nvGraphicFramePr>
        <p:xfrm>
          <a:off x="992341" y="4466573"/>
          <a:ext cx="6991581" cy="227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5" imgW="3898900" imgH="1270000" progId="Equation.3">
                  <p:embed/>
                </p:oleObj>
              </mc:Choice>
              <mc:Fallback>
                <p:oleObj name="Equation" r:id="rId5" imgW="3898900" imgH="1270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2341" y="4466573"/>
                        <a:ext cx="6991581" cy="227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1890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 Logic: </a:t>
            </a:r>
            <a:r>
              <a:rPr lang="en-US" dirty="0" smtClean="0"/>
              <a:t>Assumptions</a:t>
            </a:r>
            <a:endParaRPr lang="en-US" dirty="0"/>
          </a:p>
        </p:txBody>
      </p:sp>
      <p:pic>
        <p:nvPicPr>
          <p:cNvPr id="4" name="Content Placeholder 3" descr="Screen Shot 2013-07-12 at 12.24.3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" b="2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8134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 Logic: Analyzing the Protocol</a:t>
            </a:r>
          </a:p>
        </p:txBody>
      </p:sp>
      <p:pic>
        <p:nvPicPr>
          <p:cNvPr id="7" name="Picture 6" descr="Screen Shot 2013-07-12 at 12.25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1417638"/>
            <a:ext cx="8196636" cy="487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563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 Logic: Analyzing the Protocol</a:t>
            </a:r>
          </a:p>
        </p:txBody>
      </p:sp>
      <p:pic>
        <p:nvPicPr>
          <p:cNvPr id="3" name="Picture 2" descr="Screen Shot 2013-07-12 at 12.26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2666"/>
            <a:ext cx="7184952" cy="423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780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 Logic: Analyzing the Protocol</a:t>
            </a:r>
          </a:p>
        </p:txBody>
      </p:sp>
    </p:spTree>
    <p:extLst>
      <p:ext uri="{BB962C8B-B14F-4D97-AF65-F5344CB8AC3E}">
        <p14:creationId xmlns:p14="http://schemas.microsoft.com/office/powerpoint/2010/main" val="268358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Here’s the </a:t>
            </a:r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Let </a:t>
            </a:r>
            <a:r>
              <a:rPr lang="en-US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be a random string generated by A, and K</a:t>
            </a:r>
            <a:r>
              <a:rPr lang="en-US" baseline="-25000" dirty="0"/>
              <a:t>b</a:t>
            </a:r>
            <a:r>
              <a:rPr lang="en-US" dirty="0"/>
              <a:t> be a </a:t>
            </a:r>
            <a:r>
              <a:rPr lang="en-US" dirty="0" smtClean="0"/>
              <a:t>random string </a:t>
            </a:r>
            <a:r>
              <a:rPr lang="en-US" dirty="0"/>
              <a:t>generated by B, both </a:t>
            </a:r>
            <a:r>
              <a:rPr lang="en-US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and K</a:t>
            </a:r>
            <a:r>
              <a:rPr lang="en-US" baseline="-25000" dirty="0"/>
              <a:t>b</a:t>
            </a:r>
            <a:r>
              <a:rPr lang="en-US" dirty="0"/>
              <a:t> of the same length as M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In step 3, the two applications of </a:t>
            </a:r>
            <a:r>
              <a:rPr lang="en-US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“cancel out,” </a:t>
            </a:r>
            <a:r>
              <a:rPr lang="en-US" dirty="0" smtClean="0"/>
              <a:t>leaving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M ⊕ K</a:t>
            </a:r>
            <a:r>
              <a:rPr lang="en-US" baseline="-25000" dirty="0"/>
              <a:t>b</a:t>
            </a:r>
            <a:r>
              <a:rPr lang="en-US" dirty="0"/>
              <a:t>), which B can easily decrypt with his own key K</a:t>
            </a:r>
            <a:r>
              <a:rPr lang="en-US" baseline="-25000" dirty="0"/>
              <a:t>b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21167"/>
              </p:ext>
            </p:extLst>
          </p:nvPr>
        </p:nvGraphicFramePr>
        <p:xfrm>
          <a:off x="864685" y="2999219"/>
          <a:ext cx="2319337" cy="486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3" imgW="1028700" imgH="215900" progId="Equation.3">
                  <p:embed/>
                </p:oleObj>
              </mc:Choice>
              <mc:Fallback>
                <p:oleObj name="Equation" r:id="rId3" imgW="1028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4685" y="2999219"/>
                        <a:ext cx="2319337" cy="486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865508"/>
              </p:ext>
            </p:extLst>
          </p:nvPr>
        </p:nvGraphicFramePr>
        <p:xfrm>
          <a:off x="864685" y="4308397"/>
          <a:ext cx="3067260" cy="453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5" imgW="1460500" imgH="215900" progId="Equation.3">
                  <p:embed/>
                </p:oleObj>
              </mc:Choice>
              <mc:Fallback>
                <p:oleObj name="Equation" r:id="rId5" imgW="146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4685" y="4308397"/>
                        <a:ext cx="3067260" cy="453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697942"/>
              </p:ext>
            </p:extLst>
          </p:nvPr>
        </p:nvGraphicFramePr>
        <p:xfrm>
          <a:off x="864685" y="3702917"/>
          <a:ext cx="4079757" cy="462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7" imgW="1905000" imgH="215900" progId="Equation.3">
                  <p:embed/>
                </p:oleObj>
              </mc:Choice>
              <mc:Fallback>
                <p:oleObj name="Equation" r:id="rId7" imgW="1905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4685" y="3702917"/>
                        <a:ext cx="4079757" cy="462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15141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 Logic: Analyzing the </a:t>
            </a:r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Since A has also seen the part of the message encrypted under </a:t>
            </a:r>
            <a:r>
              <a:rPr lang="en-US" dirty="0" smtClean="0"/>
              <a:t>B’s key</a:t>
            </a:r>
            <a:r>
              <a:rPr lang="en-US" dirty="0"/>
              <a:t>, he can send it to B. B decrypts the message and obtains: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meaning that B believes that S once sent the key.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At this point, we need the ﬁnal dubious </a:t>
            </a:r>
            <a:r>
              <a:rPr lang="en-US" dirty="0" smtClean="0"/>
              <a:t>assumption</a:t>
            </a:r>
            <a:r>
              <a:rPr lang="en-US" dirty="0"/>
              <a:t>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With </a:t>
            </a:r>
            <a:r>
              <a:rPr lang="en-US" dirty="0"/>
              <a:t>it, we can get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901448"/>
              </p:ext>
            </p:extLst>
          </p:nvPr>
        </p:nvGraphicFramePr>
        <p:xfrm>
          <a:off x="2979040" y="2513333"/>
          <a:ext cx="2641703" cy="44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Equation" r:id="rId3" imgW="1346200" imgH="228600" progId="Equation.3">
                  <p:embed/>
                </p:oleObj>
              </mc:Choice>
              <mc:Fallback>
                <p:oleObj name="Equation" r:id="rId3" imgW="1346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9040" y="2513333"/>
                        <a:ext cx="2641703" cy="448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155849"/>
              </p:ext>
            </p:extLst>
          </p:nvPr>
        </p:nvGraphicFramePr>
        <p:xfrm>
          <a:off x="3122613" y="4785037"/>
          <a:ext cx="19431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5" imgW="990600" imgH="228600" progId="Equation.3">
                  <p:embed/>
                </p:oleObj>
              </mc:Choice>
              <mc:Fallback>
                <p:oleObj name="Equation" r:id="rId5" imgW="990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2613" y="4785037"/>
                        <a:ext cx="1943100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723159"/>
              </p:ext>
            </p:extLst>
          </p:nvPr>
        </p:nvGraphicFramePr>
        <p:xfrm>
          <a:off x="3122613" y="5797550"/>
          <a:ext cx="19431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7" imgW="990600" imgH="190500" progId="Equation.3">
                  <p:embed/>
                </p:oleObj>
              </mc:Choice>
              <mc:Fallback>
                <p:oleObj name="Equation" r:id="rId7" imgW="9906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22613" y="5797550"/>
                        <a:ext cx="1943100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74575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 Logic: Analyzing the </a:t>
            </a:r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From the last two messages, we can infer the following. How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/>
              <a:t>These are the point of the protocol. The proof exhibits </a:t>
            </a:r>
            <a:r>
              <a:rPr lang="en-US" dirty="0" smtClean="0"/>
              <a:t>some assumptions </a:t>
            </a:r>
            <a:r>
              <a:rPr lang="en-US" dirty="0"/>
              <a:t>that were not apparent.</a:t>
            </a:r>
          </a:p>
          <a:p>
            <a:pPr marL="11430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836716"/>
              </p:ext>
            </p:extLst>
          </p:nvPr>
        </p:nvGraphicFramePr>
        <p:xfrm>
          <a:off x="2429582" y="2099685"/>
          <a:ext cx="3385281" cy="293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Equation" r:id="rId3" imgW="1358900" imgH="1181100" progId="Equation.3">
                  <p:embed/>
                </p:oleObj>
              </mc:Choice>
              <mc:Fallback>
                <p:oleObj name="Equation" r:id="rId3" imgW="1358900" imgH="1181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9582" y="2099685"/>
                        <a:ext cx="3385281" cy="293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3343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a logic like BAN shows what is provable and also </a:t>
            </a:r>
            <a:r>
              <a:rPr lang="en-US" dirty="0" smtClean="0"/>
              <a:t>what must </a:t>
            </a:r>
            <a:r>
              <a:rPr lang="en-US" dirty="0"/>
              <a:t>be assumed.</a:t>
            </a:r>
          </a:p>
          <a:p>
            <a:endParaRPr lang="en-US" dirty="0"/>
          </a:p>
          <a:p>
            <a:r>
              <a:rPr lang="en-US" dirty="0"/>
              <a:t>Using BAN eﬀectively requires a lot of practice and </a:t>
            </a:r>
            <a:r>
              <a:rPr lang="en-US" dirty="0" smtClean="0"/>
              <a:t>insight into </a:t>
            </a:r>
            <a:r>
              <a:rPr lang="en-US" dirty="0"/>
              <a:t>the protocol.</a:t>
            </a:r>
          </a:p>
        </p:txBody>
      </p:sp>
    </p:spTree>
    <p:extLst>
      <p:ext uri="{BB962C8B-B14F-4D97-AF65-F5344CB8AC3E}">
        <p14:creationId xmlns:p14="http://schemas.microsoft.com/office/powerpoint/2010/main" val="1647844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Whoops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640"/>
            <a:ext cx="7620000" cy="539338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This is eﬀectively using the one-time pad, so should be very strong</a:t>
            </a:r>
            <a:r>
              <a:rPr lang="en-US" dirty="0" smtClean="0"/>
              <a:t>. Right</a:t>
            </a:r>
            <a:r>
              <a:rPr lang="en-US" dirty="0"/>
              <a:t>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Even though the one-time pad is a theoretically </a:t>
            </a:r>
            <a:r>
              <a:rPr lang="en-US" dirty="0" smtClean="0"/>
              <a:t>unbreakable cipher</a:t>
            </a:r>
            <a:r>
              <a:rPr lang="en-US" dirty="0"/>
              <a:t>, there’s a good reason it’s called “one-time.” Our </a:t>
            </a:r>
            <a:r>
              <a:rPr lang="en-US" dirty="0" smtClean="0"/>
              <a:t> protocol is </a:t>
            </a:r>
            <a:r>
              <a:rPr lang="en-US" dirty="0"/>
              <a:t>fundamentally ﬂawed. Can you see why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11430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/>
              <a:t>An </a:t>
            </a:r>
            <a:r>
              <a:rPr lang="en-US" dirty="0" smtClean="0"/>
              <a:t>eavesdropper </a:t>
            </a:r>
            <a:r>
              <a:rPr lang="en-US" dirty="0"/>
              <a:t>who stores the three messages can </a:t>
            </a:r>
            <a:r>
              <a:rPr lang="en-US" dirty="0" smtClean="0"/>
              <a:t>XOR combinations </a:t>
            </a:r>
            <a:r>
              <a:rPr lang="en-US" dirty="0"/>
              <a:t>of them to extract any of M, </a:t>
            </a:r>
            <a:r>
              <a:rPr lang="en-US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, and K</a:t>
            </a:r>
            <a:r>
              <a:rPr lang="en-US" baseline="-25000" dirty="0"/>
              <a:t>b</a:t>
            </a:r>
            <a:r>
              <a:rPr lang="en-US" dirty="0"/>
              <a:t>. </a:t>
            </a:r>
            <a:r>
              <a:rPr lang="en-US" i="1" dirty="0"/>
              <a:t>Verify </a:t>
            </a:r>
            <a:r>
              <a:rPr lang="en-US" i="1" dirty="0" smtClean="0"/>
              <a:t>this for yourself.</a:t>
            </a:r>
            <a:endParaRPr lang="en-US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654188"/>
              </p:ext>
            </p:extLst>
          </p:nvPr>
        </p:nvGraphicFramePr>
        <p:xfrm>
          <a:off x="2625105" y="3653582"/>
          <a:ext cx="2319337" cy="486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3" imgW="1028700" imgH="215900" progId="Equation.3">
                  <p:embed/>
                </p:oleObj>
              </mc:Choice>
              <mc:Fallback>
                <p:oleObj name="Equation" r:id="rId3" imgW="1028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5105" y="3653582"/>
                        <a:ext cx="2319337" cy="486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522379"/>
              </p:ext>
            </p:extLst>
          </p:nvPr>
        </p:nvGraphicFramePr>
        <p:xfrm>
          <a:off x="2625105" y="4962760"/>
          <a:ext cx="3067260" cy="453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5" imgW="1460500" imgH="215900" progId="Equation.3">
                  <p:embed/>
                </p:oleObj>
              </mc:Choice>
              <mc:Fallback>
                <p:oleObj name="Equation" r:id="rId5" imgW="146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5105" y="4962760"/>
                        <a:ext cx="3067260" cy="453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806136"/>
              </p:ext>
            </p:extLst>
          </p:nvPr>
        </p:nvGraphicFramePr>
        <p:xfrm>
          <a:off x="2625105" y="4357280"/>
          <a:ext cx="4079757" cy="462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7" imgW="1905000" imgH="215900" progId="Equation.3">
                  <p:embed/>
                </p:oleObj>
              </mc:Choice>
              <mc:Fallback>
                <p:oleObj name="Equation" r:id="rId7" imgW="1905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5105" y="4357280"/>
                        <a:ext cx="4079757" cy="462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427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Cryptographic protocols accomplish security-related </a:t>
            </a:r>
            <a:r>
              <a:rPr lang="en-US" dirty="0" smtClean="0"/>
              <a:t>functions via </a:t>
            </a:r>
            <a:r>
              <a:rPr lang="en-US" dirty="0"/>
              <a:t>a structured exchange of messages.</a:t>
            </a:r>
          </a:p>
          <a:p>
            <a:endParaRPr lang="en-US" dirty="0"/>
          </a:p>
          <a:p>
            <a:r>
              <a:rPr lang="en-US" dirty="0"/>
              <a:t>They are very important to security on the Internet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They are diﬃcult to design and easy to get wrong in </a:t>
            </a:r>
            <a:r>
              <a:rPr lang="en-US" dirty="0" smtClean="0"/>
              <a:t>subtle ways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49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smtClean="0"/>
              <a:t>Deﬁnitions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Almost everything that occurs on the Internet occurs via </a:t>
            </a:r>
            <a:r>
              <a:rPr lang="en-US" dirty="0" smtClean="0"/>
              <a:t>a protocol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Deﬁnition</a:t>
            </a:r>
            <a:r>
              <a:rPr lang="en-US" dirty="0"/>
              <a:t>: A </a:t>
            </a:r>
            <a:r>
              <a:rPr lang="en-US" i="1" dirty="0"/>
              <a:t>protocol</a:t>
            </a:r>
            <a:r>
              <a:rPr lang="en-US" dirty="0"/>
              <a:t> is a structured dialogue among two or </a:t>
            </a:r>
            <a:r>
              <a:rPr lang="en-US" dirty="0" smtClean="0"/>
              <a:t>more parties </a:t>
            </a:r>
            <a:r>
              <a:rPr lang="en-US" dirty="0"/>
              <a:t>in a distributed context controlling the syntax, semantics</a:t>
            </a:r>
            <a:r>
              <a:rPr lang="en-US" dirty="0" smtClean="0"/>
              <a:t>, and </a:t>
            </a:r>
            <a:r>
              <a:rPr lang="en-US" dirty="0"/>
              <a:t>synchronization of communication, and designed </a:t>
            </a:r>
            <a:r>
              <a:rPr lang="en-US" dirty="0" smtClean="0"/>
              <a:t>to accomplish </a:t>
            </a:r>
            <a:r>
              <a:rPr lang="en-US" dirty="0"/>
              <a:t>a communication-related function.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Deﬁnition</a:t>
            </a:r>
            <a:r>
              <a:rPr lang="en-US" dirty="0"/>
              <a:t>: A </a:t>
            </a:r>
            <a:r>
              <a:rPr lang="en-US" i="1" dirty="0"/>
              <a:t>cryptographic protocol </a:t>
            </a:r>
            <a:r>
              <a:rPr lang="en-US" dirty="0"/>
              <a:t>is a protocol </a:t>
            </a:r>
            <a:r>
              <a:rPr lang="en-US" dirty="0" smtClean="0"/>
              <a:t>using cryptographic </a:t>
            </a:r>
            <a:r>
              <a:rPr lang="en-US" dirty="0"/>
              <a:t>mechanisms to accomplish some security-</a:t>
            </a:r>
            <a:r>
              <a:rPr lang="en-US" dirty="0" smtClean="0"/>
              <a:t>related function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3054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405</TotalTime>
  <Words>3164</Words>
  <Application>Microsoft Macintosh PowerPoint</Application>
  <PresentationFormat>On-screen Show (4:3)</PresentationFormat>
  <Paragraphs>422</Paragraphs>
  <Slides>62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Adjacency</vt:lpstr>
      <vt:lpstr>Equation</vt:lpstr>
      <vt:lpstr>Microsoft Equation</vt:lpstr>
      <vt:lpstr>Cryptographic Protocols</vt:lpstr>
      <vt:lpstr>Thought Experiment</vt:lpstr>
      <vt:lpstr>A Possible Answer</vt:lpstr>
      <vt:lpstr>What’s This Got to do with Computing?</vt:lpstr>
      <vt:lpstr>What is the Property?</vt:lpstr>
      <vt:lpstr>So Here’s the Protocol</vt:lpstr>
      <vt:lpstr>Whoops!</vt:lpstr>
      <vt:lpstr>Lessons</vt:lpstr>
      <vt:lpstr>Some Deﬁnitions</vt:lpstr>
      <vt:lpstr>Possible Goals</vt:lpstr>
      <vt:lpstr>Cryptographic Protocols Fundamentals</vt:lpstr>
      <vt:lpstr>Cryptographic Protocols Fundamentals</vt:lpstr>
      <vt:lpstr>A Protocol Example</vt:lpstr>
      <vt:lpstr>Lessons</vt:lpstr>
      <vt:lpstr>Cryptographic Protocols</vt:lpstr>
      <vt:lpstr>Taking an Abstract View</vt:lpstr>
      <vt:lpstr>Protocol Questions</vt:lpstr>
      <vt:lpstr>Lessons</vt:lpstr>
      <vt:lpstr>Needham-Schroeder</vt:lpstr>
      <vt:lpstr>Needham-Schroeder Protocol</vt:lpstr>
      <vt:lpstr>Assumptions of Needham-Schroeder</vt:lpstr>
      <vt:lpstr>Nonces and Timestamps</vt:lpstr>
      <vt:lpstr>Needham-Schroeder</vt:lpstr>
      <vt:lpstr>Lessons</vt:lpstr>
      <vt:lpstr>Attacks on Protocols</vt:lpstr>
      <vt:lpstr>Flaws in Needham-Schroeder</vt:lpstr>
      <vt:lpstr>Flaws in Needham-Schroeder</vt:lpstr>
      <vt:lpstr>Flaws in Needham-Schroeder</vt:lpstr>
      <vt:lpstr>Is it Fair?</vt:lpstr>
      <vt:lpstr>Lessons</vt:lpstr>
      <vt:lpstr>Attacks on Cryptographic Protocols</vt:lpstr>
      <vt:lpstr>Attacks</vt:lpstr>
      <vt:lpstr>Attacks on Protocols</vt:lpstr>
      <vt:lpstr>Attackers</vt:lpstr>
      <vt:lpstr>Important Point About Protocols</vt:lpstr>
      <vt:lpstr>Lessons</vt:lpstr>
      <vt:lpstr>Otway-Rees</vt:lpstr>
      <vt:lpstr>Otway-Rees</vt:lpstr>
      <vt:lpstr>Attack on Otway-Rees</vt:lpstr>
      <vt:lpstr>A Flawed Protocol</vt:lpstr>
      <vt:lpstr>Lessons</vt:lpstr>
      <vt:lpstr>Protocol Verification</vt:lpstr>
      <vt:lpstr>Veriﬁcation of Cryptographic Protocols</vt:lpstr>
      <vt:lpstr>Verification</vt:lpstr>
      <vt:lpstr>Belief Logics</vt:lpstr>
      <vt:lpstr>Lessons</vt:lpstr>
      <vt:lpstr>BAN Logic</vt:lpstr>
      <vt:lpstr>Belief Logics: BAN</vt:lpstr>
      <vt:lpstr>BAN Operators Continued</vt:lpstr>
      <vt:lpstr>Belief Logics: Rules</vt:lpstr>
      <vt:lpstr>Belief Logics: Rules</vt:lpstr>
      <vt:lpstr>BAN Logic: Idealization</vt:lpstr>
      <vt:lpstr>Lessons</vt:lpstr>
      <vt:lpstr>BAN Logic: Needham-Schroeder</vt:lpstr>
      <vt:lpstr>Needham-Schroeder: Idealization</vt:lpstr>
      <vt:lpstr>BAN Logic: Assumptions</vt:lpstr>
      <vt:lpstr>BAN Logic: Analyzing the Protocol</vt:lpstr>
      <vt:lpstr>BAN Logic: Analyzing the Protocol</vt:lpstr>
      <vt:lpstr>BAN Logic: Analyzing the Protocol</vt:lpstr>
      <vt:lpstr>BAN Logic: Analyzing the Protocol</vt:lpstr>
      <vt:lpstr>BAN Logic: Analyzing the Protocol</vt:lpstr>
      <vt:lpstr>Lessons</vt:lpstr>
    </vt:vector>
  </TitlesOfParts>
  <Company>George Mason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Dan Fleck</dc:creator>
  <cp:lastModifiedBy>Dan Fleck</cp:lastModifiedBy>
  <cp:revision>85</cp:revision>
  <dcterms:created xsi:type="dcterms:W3CDTF">2013-07-03T16:36:50Z</dcterms:created>
  <dcterms:modified xsi:type="dcterms:W3CDTF">2013-08-05T19:47:30Z</dcterms:modified>
</cp:coreProperties>
</file>