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E708-5310-5B49-A62B-0C30A6B3A3B2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77E66-A95B-404C-891E-26BCD55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3737"/>
            <a:ext cx="494631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FC048E-3ACE-C14C-AEEF-877DDE3CF6DA}" type="datetimeFigureOut">
              <a:rPr lang="en-US" smtClean="0"/>
              <a:t>10/28/13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Anatomy of Attack: Code 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DoS Case Study: CodeRed</a:t>
            </a:r>
            <a:endParaRPr lang="en-US"/>
          </a:p>
        </p:txBody>
      </p:sp>
      <p:sp>
        <p:nvSpPr>
          <p:cNvPr id="6" name="Shape_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"/>
          <p:cNvSpPr/>
          <p:nvPr/>
        </p:nvSpPr>
        <p:spPr>
          <a:xfrm>
            <a:off x="6604000" y="6794500"/>
            <a:ext cx="211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93341"/>
          </a:xfrm>
        </p:spPr>
        <p:txBody>
          <a:bodyPr/>
          <a:lstStyle/>
          <a:p>
            <a:r>
              <a:rPr lang="en-US" dirty="0"/>
              <a:t>Rates of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815"/>
            <a:ext cx="7620000" cy="549498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Studies showed that the rate of patching vulnerable </a:t>
            </a:r>
            <a:r>
              <a:rPr lang="en-US" dirty="0" smtClean="0"/>
              <a:t>machines varied </a:t>
            </a:r>
            <a:r>
              <a:rPr lang="en-US" dirty="0"/>
              <a:t>widely. The attack began on July 19; on Aug. 14 </a:t>
            </a:r>
            <a:r>
              <a:rPr lang="en-US" dirty="0" smtClean="0"/>
              <a:t>the following </a:t>
            </a:r>
            <a:r>
              <a:rPr lang="en-US" dirty="0"/>
              <a:t>statistics were estimated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large number of machines remained vulnerable to the same </a:t>
            </a:r>
            <a:r>
              <a:rPr lang="en-US" dirty="0" smtClean="0"/>
              <a:t>or similar </a:t>
            </a:r>
            <a:r>
              <a:rPr lang="en-US" dirty="0"/>
              <a:t>attack.</a:t>
            </a:r>
          </a:p>
        </p:txBody>
      </p:sp>
      <p:pic>
        <p:nvPicPr>
          <p:cNvPr id="5" name="Picture 4" descr="Screen Shot 2013-07-12 at 3.12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16" y="2135530"/>
            <a:ext cx="4947817" cy="351922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Install Patches</a:t>
            </a:r>
            <a:endParaRPr lang="en-US"/>
          </a:p>
        </p:txBody>
      </p:sp>
      <p:sp>
        <p:nvSpPr>
          <p:cNvPr id="6" name="Shape_2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8"/>
          <p:cNvSpPr/>
          <p:nvPr/>
        </p:nvSpPr>
        <p:spPr>
          <a:xfrm>
            <a:off x="6604000" y="6794500"/>
            <a:ext cx="211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5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Patches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[A report from Verizon Business] </a:t>
            </a:r>
            <a:r>
              <a:rPr lang="en-US" i="1" dirty="0"/>
              <a:t>covering 500 </a:t>
            </a:r>
            <a:r>
              <a:rPr lang="en-US" i="1" dirty="0" smtClean="0"/>
              <a:t>forensic investigations</a:t>
            </a:r>
            <a:r>
              <a:rPr lang="en-US" i="1" dirty="0"/>
              <a:t>, involving 230 million compromised </a:t>
            </a:r>
            <a:r>
              <a:rPr lang="en-US" i="1" dirty="0" smtClean="0"/>
              <a:t>customer records</a:t>
            </a:r>
            <a:r>
              <a:rPr lang="en-US" i="1" dirty="0"/>
              <a:t>, found that nine out of 10 breaches attributed to </a:t>
            </a:r>
            <a:r>
              <a:rPr lang="en-US" i="1" dirty="0" smtClean="0"/>
              <a:t>hacking attacks </a:t>
            </a:r>
            <a:r>
              <a:rPr lang="en-US" i="1" dirty="0"/>
              <a:t>took advantage of </a:t>
            </a:r>
            <a:r>
              <a:rPr lang="en-US" i="1" dirty="0">
                <a:solidFill>
                  <a:srgbClr val="FF0000"/>
                </a:solidFill>
              </a:rPr>
              <a:t>a vulnerability for which a ﬁx </a:t>
            </a:r>
            <a:r>
              <a:rPr lang="en-US" i="1" dirty="0" smtClean="0">
                <a:solidFill>
                  <a:srgbClr val="FF0000"/>
                </a:solidFill>
              </a:rPr>
              <a:t>was available </a:t>
            </a:r>
            <a:r>
              <a:rPr lang="en-US" i="1" dirty="0">
                <a:solidFill>
                  <a:srgbClr val="FF0000"/>
                </a:solidFill>
              </a:rPr>
              <a:t>at least six months prior to the attack</a:t>
            </a:r>
            <a:r>
              <a:rPr lang="en-US" i="1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3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1"/>
          <p:cNvSpPr/>
          <p:nvPr/>
        </p:nvSpPr>
        <p:spPr>
          <a:xfrm>
            <a:off x="6604000" y="6794500"/>
            <a:ext cx="2328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1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CodeRedII</a:t>
            </a:r>
            <a:r>
              <a:rPr lang="en-US" dirty="0"/>
              <a:t> is a diﬀerent worm, exploiting the </a:t>
            </a:r>
            <a:r>
              <a:rPr lang="en-US" dirty="0" smtClean="0"/>
              <a:t>same vulnerability </a:t>
            </a:r>
            <a:r>
              <a:rPr lang="en-US" dirty="0"/>
              <a:t>as </a:t>
            </a:r>
            <a:r>
              <a:rPr lang="en-US" dirty="0" err="1"/>
              <a:t>CodeRed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Uses a much more sophisticated </a:t>
            </a:r>
            <a:r>
              <a:rPr lang="en-US" dirty="0" err="1"/>
              <a:t>propogation</a:t>
            </a:r>
            <a:r>
              <a:rPr lang="en-US" dirty="0"/>
              <a:t> strategy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Users </a:t>
            </a:r>
            <a:r>
              <a:rPr lang="en-US" dirty="0"/>
              <a:t>often don’t patch machines, leaving a population </a:t>
            </a:r>
            <a:r>
              <a:rPr lang="en-US" dirty="0" smtClean="0"/>
              <a:t>of vulnerable </a:t>
            </a:r>
            <a:r>
              <a:rPr lang="en-US" dirty="0"/>
              <a:t>hosts.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  <p:sp>
        <p:nvSpPr>
          <p:cNvPr id="5" name="Shape_3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3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3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5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DoS</a:t>
            </a:r>
            <a:r>
              <a:rPr lang="en-US" dirty="0"/>
              <a:t> Case Study: </a:t>
            </a:r>
            <a:r>
              <a:rPr lang="en-US" dirty="0" err="1" smtClean="0"/>
              <a:t>CodeRed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On June 18, 2001 </a:t>
            </a:r>
            <a:r>
              <a:rPr lang="en-US" dirty="0" err="1"/>
              <a:t>eEye</a:t>
            </a:r>
            <a:r>
              <a:rPr lang="en-US" dirty="0"/>
              <a:t> publicized a buﬀer-overﬂow vulnerability </a:t>
            </a:r>
            <a:r>
              <a:rPr lang="en-US" dirty="0" smtClean="0"/>
              <a:t>in Microsoft’s </a:t>
            </a:r>
            <a:r>
              <a:rPr lang="en-US" dirty="0"/>
              <a:t>IIS webservers: inadequate bounds checking on </a:t>
            </a:r>
            <a:r>
              <a:rPr lang="en-US" dirty="0" smtClean="0"/>
              <a:t>some input </a:t>
            </a:r>
            <a:r>
              <a:rPr lang="en-US" dirty="0"/>
              <a:t>buﬀers allows system-level execution of code.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On July 12, 2001, the </a:t>
            </a:r>
            <a:r>
              <a:rPr lang="en-US" dirty="0" err="1"/>
              <a:t>CodeRed</a:t>
            </a:r>
            <a:r>
              <a:rPr lang="en-US" dirty="0"/>
              <a:t> virus began attacking </a:t>
            </a:r>
            <a:r>
              <a:rPr lang="en-US" dirty="0" smtClean="0"/>
              <a:t>unpatched machines</a:t>
            </a:r>
            <a:r>
              <a:rPr lang="en-US" dirty="0"/>
              <a:t>. It works as follows: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If date is between 1st and 19th of the month, generate </a:t>
            </a:r>
            <a:r>
              <a:rPr lang="en-US" dirty="0" smtClean="0"/>
              <a:t>a random </a:t>
            </a:r>
            <a:r>
              <a:rPr lang="en-US" dirty="0"/>
              <a:t>list of IP addresses and attempt to infect </a:t>
            </a:r>
            <a:r>
              <a:rPr lang="en-US" dirty="0" smtClean="0"/>
              <a:t>those machines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On 20th to 28th of the month, launch a </a:t>
            </a:r>
            <a:r>
              <a:rPr lang="en-US" dirty="0" err="1"/>
              <a:t>DoS</a:t>
            </a:r>
            <a:r>
              <a:rPr lang="en-US" dirty="0"/>
              <a:t> ﬂooding </a:t>
            </a:r>
            <a:r>
              <a:rPr lang="en-US" dirty="0" smtClean="0"/>
              <a:t>attack on </a:t>
            </a:r>
            <a:r>
              <a:rPr lang="en-US" dirty="0"/>
              <a:t>www1.whitehouse.gov.</a:t>
            </a:r>
          </a:p>
          <a:p>
            <a:endParaRPr lang="en-US" dirty="0"/>
          </a:p>
          <a:p>
            <a:r>
              <a:rPr lang="en-US" dirty="0"/>
              <a:t>The worm also defaces some webpages with the </a:t>
            </a:r>
            <a:r>
              <a:rPr lang="en-US" dirty="0" smtClean="0"/>
              <a:t>words “</a:t>
            </a:r>
            <a:r>
              <a:rPr lang="en-US" dirty="0"/>
              <a:t>Hacked by Chinese.”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CodeRed</a:t>
            </a:r>
            <a:endParaRPr lang="en-US"/>
          </a:p>
        </p:txBody>
      </p:sp>
      <p:sp>
        <p:nvSpPr>
          <p:cNvPr id="5" name="Shape_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4"/>
          <p:cNvSpPr/>
          <p:nvPr/>
        </p:nvSpPr>
        <p:spPr>
          <a:xfrm>
            <a:off x="6604000" y="6794500"/>
            <a:ext cx="42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On July 13, 2001, investigators from </a:t>
            </a:r>
            <a:r>
              <a:rPr lang="en-US" dirty="0" err="1"/>
              <a:t>eEye</a:t>
            </a:r>
            <a:r>
              <a:rPr lang="en-US" dirty="0"/>
              <a:t> Digital Security </a:t>
            </a:r>
            <a:r>
              <a:rPr lang="en-US" dirty="0" smtClean="0"/>
              <a:t>worked overnight </a:t>
            </a:r>
            <a:r>
              <a:rPr lang="en-US" dirty="0"/>
              <a:t>to analyze the worm. </a:t>
            </a:r>
            <a:r>
              <a:rPr lang="en-US" dirty="0" smtClean="0"/>
              <a:t>They </a:t>
            </a:r>
            <a:r>
              <a:rPr lang="en-US" dirty="0"/>
              <a:t>called it “</a:t>
            </a:r>
            <a:r>
              <a:rPr lang="en-US" dirty="0" err="1"/>
              <a:t>CodeRed</a:t>
            </a:r>
            <a:r>
              <a:rPr lang="en-US" dirty="0"/>
              <a:t>” </a:t>
            </a:r>
            <a:r>
              <a:rPr lang="en-US" dirty="0" smtClean="0"/>
              <a:t>because of </a:t>
            </a:r>
            <a:r>
              <a:rPr lang="en-US" dirty="0"/>
              <a:t>the </a:t>
            </a:r>
            <a:r>
              <a:rPr lang="en-US" dirty="0" err="1"/>
              <a:t>CodeRed</a:t>
            </a:r>
            <a:r>
              <a:rPr lang="en-US" dirty="0"/>
              <a:t> Mountain Dew they were drinking and because </a:t>
            </a:r>
            <a:r>
              <a:rPr lang="en-US" dirty="0" smtClean="0"/>
              <a:t>of the </a:t>
            </a:r>
            <a:r>
              <a:rPr lang="en-US" dirty="0"/>
              <a:t>“Hacked by Chinese” message.</a:t>
            </a:r>
          </a:p>
          <a:p>
            <a:endParaRPr lang="en-US" dirty="0"/>
          </a:p>
          <a:p>
            <a:r>
              <a:rPr lang="en-US" dirty="0"/>
              <a:t>The worm uses a </a:t>
            </a:r>
            <a:r>
              <a:rPr lang="en-US" i="1" dirty="0">
                <a:solidFill>
                  <a:srgbClr val="FF0000"/>
                </a:solidFill>
              </a:rPr>
              <a:t>static seed </a:t>
            </a:r>
            <a:r>
              <a:rPr lang="en-US" dirty="0"/>
              <a:t>in its random number </a:t>
            </a:r>
            <a:r>
              <a:rPr lang="en-US" dirty="0" smtClean="0"/>
              <a:t>generator and </a:t>
            </a:r>
            <a:r>
              <a:rPr lang="en-US" dirty="0"/>
              <a:t>thus generates identical lists of IP addresses on </a:t>
            </a:r>
            <a:r>
              <a:rPr lang="en-US" dirty="0" smtClean="0"/>
              <a:t>each infected </a:t>
            </a:r>
            <a:r>
              <a:rPr lang="en-US" dirty="0"/>
              <a:t>machine.</a:t>
            </a:r>
          </a:p>
          <a:p>
            <a:endParaRPr lang="en-US" dirty="0"/>
          </a:p>
          <a:p>
            <a:r>
              <a:rPr lang="en-US" dirty="0"/>
              <a:t>Each infected machine probed the same list of machines, </a:t>
            </a:r>
            <a:r>
              <a:rPr lang="en-US" dirty="0" smtClean="0"/>
              <a:t>so the </a:t>
            </a:r>
            <a:r>
              <a:rPr lang="en-US" dirty="0"/>
              <a:t>worm spread slowly.</a:t>
            </a:r>
          </a:p>
          <a:p>
            <a:endParaRPr lang="en-US" dirty="0"/>
          </a:p>
          <a:p>
            <a:r>
              <a:rPr lang="en-US" dirty="0"/>
              <a:t>The IP address for www1.whitehouse.gov was changed </a:t>
            </a:r>
            <a:r>
              <a:rPr lang="en-US" dirty="0" smtClean="0"/>
              <a:t>so the </a:t>
            </a:r>
            <a:r>
              <a:rPr lang="en-US" dirty="0" err="1"/>
              <a:t>DoS</a:t>
            </a:r>
            <a:r>
              <a:rPr lang="en-US" dirty="0"/>
              <a:t> attack failed.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CodeRed Analysis</a:t>
            </a:r>
            <a:endParaRPr lang="en-US"/>
          </a:p>
        </p:txBody>
      </p:sp>
      <p:sp>
        <p:nvSpPr>
          <p:cNvPr id="5" name="Shape_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7"/>
          <p:cNvSpPr/>
          <p:nvPr/>
        </p:nvSpPr>
        <p:spPr>
          <a:xfrm>
            <a:off x="6604000" y="6794500"/>
            <a:ext cx="635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CodeRed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ﬂaws in the design, especially the static seed</a:t>
            </a:r>
            <a:r>
              <a:rPr lang="en-US" dirty="0" smtClean="0"/>
              <a:t>, </a:t>
            </a:r>
            <a:r>
              <a:rPr lang="en-US" dirty="0" err="1" smtClean="0"/>
              <a:t>CodeRed</a:t>
            </a:r>
            <a:r>
              <a:rPr lang="en-US" dirty="0" smtClean="0"/>
              <a:t> </a:t>
            </a:r>
            <a:r>
              <a:rPr lang="en-US" dirty="0"/>
              <a:t>did very little damage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/>
              <a:t>CodeRed</a:t>
            </a:r>
            <a:r>
              <a:rPr lang="en-US" dirty="0"/>
              <a:t> worm is memory resident. A machine can </a:t>
            </a:r>
            <a:r>
              <a:rPr lang="en-US" dirty="0" smtClean="0"/>
              <a:t>be disinfected </a:t>
            </a:r>
            <a:r>
              <a:rPr lang="en-US" dirty="0"/>
              <a:t>by simply rebooting it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Once</a:t>
            </a:r>
            <a:r>
              <a:rPr lang="en-US" dirty="0"/>
              <a:t>-rebooted, the machine remains vulnerable to </a:t>
            </a:r>
            <a:r>
              <a:rPr lang="en-US" dirty="0" smtClean="0"/>
              <a:t>repeat infection</a:t>
            </a:r>
            <a:r>
              <a:rPr lang="en-US" dirty="0"/>
              <a:t>, likely since each newly infected machine probes </a:t>
            </a:r>
            <a:r>
              <a:rPr lang="en-US" dirty="0" smtClean="0"/>
              <a:t>the same </a:t>
            </a:r>
            <a:r>
              <a:rPr lang="en-US" dirty="0"/>
              <a:t>list of IP addresses.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CodeRed Version 2</a:t>
            </a:r>
            <a:endParaRPr lang="en-US"/>
          </a:p>
        </p:txBody>
      </p:sp>
      <p:sp>
        <p:nvSpPr>
          <p:cNvPr id="5" name="Shape_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0"/>
          <p:cNvSpPr/>
          <p:nvPr/>
        </p:nvSpPr>
        <p:spPr>
          <a:xfrm>
            <a:off x="6604000" y="6794500"/>
            <a:ext cx="84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CodeRed</a:t>
            </a:r>
            <a:r>
              <a:rPr lang="en-US" dirty="0"/>
              <a:t> Version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On July 19, 2001 a variant began to circulate that was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identical but </a:t>
            </a:r>
            <a:r>
              <a:rPr lang="en-US" dirty="0">
                <a:solidFill>
                  <a:srgbClr val="FF0000"/>
                </a:solidFill>
              </a:rPr>
              <a:t>uses a random seed</a:t>
            </a:r>
            <a:r>
              <a:rPr lang="en-US" dirty="0"/>
              <a:t> in the random number generator.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This had a </a:t>
            </a:r>
            <a:r>
              <a:rPr lang="en-US" dirty="0">
                <a:solidFill>
                  <a:srgbClr val="FF0000"/>
                </a:solidFill>
              </a:rPr>
              <a:t>major impact</a:t>
            </a:r>
            <a:r>
              <a:rPr lang="en-US" dirty="0"/>
              <a:t>: more than 359,000 machines </a:t>
            </a:r>
            <a:r>
              <a:rPr lang="en-US" dirty="0" smtClean="0"/>
              <a:t>were infected </a:t>
            </a:r>
            <a:r>
              <a:rPr lang="en-US" dirty="0"/>
              <a:t>with </a:t>
            </a:r>
            <a:r>
              <a:rPr lang="en-US" dirty="0" err="1"/>
              <a:t>CodeRed</a:t>
            </a:r>
            <a:r>
              <a:rPr lang="en-US" dirty="0"/>
              <a:t> (version 2) in just fourteen hours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 2 had a much greater impact on global </a:t>
            </a:r>
            <a:r>
              <a:rPr lang="en-US" dirty="0" smtClean="0"/>
              <a:t>infrastructure due </a:t>
            </a:r>
            <a:r>
              <a:rPr lang="en-US" dirty="0"/>
              <a:t>to the sheer volume of hosts infected and probes sent </a:t>
            </a:r>
            <a:r>
              <a:rPr lang="en-US" dirty="0" smtClean="0"/>
              <a:t>to infect </a:t>
            </a:r>
            <a:r>
              <a:rPr lang="en-US" dirty="0"/>
              <a:t>new hosts.</a:t>
            </a:r>
          </a:p>
          <a:p>
            <a:endParaRPr lang="en-US" dirty="0"/>
          </a:p>
          <a:p>
            <a:r>
              <a:rPr lang="en-US" dirty="0"/>
              <a:t>Wreaked havoc on some additional devices with </a:t>
            </a:r>
            <a:r>
              <a:rPr lang="en-US" dirty="0" smtClean="0"/>
              <a:t>web interfaces</a:t>
            </a:r>
            <a:r>
              <a:rPr lang="en-US" dirty="0"/>
              <a:t>: routers, switches, DSL modems, and </a:t>
            </a:r>
            <a:r>
              <a:rPr lang="en-US" dirty="0" smtClean="0"/>
              <a:t>printers. They </a:t>
            </a:r>
            <a:r>
              <a:rPr lang="en-US" dirty="0"/>
              <a:t>either crashed or rebooted when an infected </a:t>
            </a:r>
            <a:r>
              <a:rPr lang="en-US" dirty="0" smtClean="0"/>
              <a:t>machine attempted </a:t>
            </a:r>
            <a:r>
              <a:rPr lang="en-US" dirty="0"/>
              <a:t>to send them a copy of the worm.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"/>
          <p:cNvSpPr/>
          <p:nvPr/>
        </p:nvSpPr>
        <p:spPr>
          <a:xfrm>
            <a:off x="6604000" y="6794500"/>
            <a:ext cx="1058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1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CodeRed</a:t>
            </a:r>
            <a:r>
              <a:rPr lang="en-US" dirty="0"/>
              <a:t> is a classic computer worm, but contained </a:t>
            </a:r>
            <a:r>
              <a:rPr lang="en-US" dirty="0" smtClean="0"/>
              <a:t>several severe </a:t>
            </a:r>
            <a:r>
              <a:rPr lang="en-US" dirty="0"/>
              <a:t>ﬂaws.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CodeRed</a:t>
            </a:r>
            <a:r>
              <a:rPr lang="en-US" dirty="0"/>
              <a:t> author quickly exploited a vulnerability </a:t>
            </a:r>
            <a:r>
              <a:rPr lang="en-US" dirty="0" smtClean="0"/>
              <a:t>and quickly </a:t>
            </a:r>
            <a:r>
              <a:rPr lang="en-US" dirty="0"/>
              <a:t>adapted his code in the light of ﬂaws.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CodeRedII</a:t>
            </a:r>
            <a:endParaRPr lang="en-US"/>
          </a:p>
        </p:txBody>
      </p:sp>
      <p:sp>
        <p:nvSpPr>
          <p:cNvPr id="5" name="Shape_1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"/>
          <p:cNvSpPr/>
          <p:nvPr/>
        </p:nvSpPr>
        <p:spPr>
          <a:xfrm>
            <a:off x="6604000" y="6794500"/>
            <a:ext cx="127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CodeRedII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On August 4, 2001, an entirely new worm began to exploit </a:t>
            </a:r>
            <a:r>
              <a:rPr lang="en-US" dirty="0" smtClean="0"/>
              <a:t>the buﬀer</a:t>
            </a:r>
            <a:r>
              <a:rPr lang="en-US" dirty="0"/>
              <a:t>-overﬂow vulnerability in Microsoft’s IIS webservers.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code contains the string “</a:t>
            </a:r>
            <a:r>
              <a:rPr lang="en-US" dirty="0" err="1"/>
              <a:t>CodeRedII</a:t>
            </a:r>
            <a:r>
              <a:rPr lang="en-US" dirty="0"/>
              <a:t>” which became the name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When the worm infects a new host, it ﬁrst determines if </a:t>
            </a:r>
            <a:r>
              <a:rPr lang="en-US" dirty="0" smtClean="0"/>
              <a:t>the system </a:t>
            </a:r>
            <a:r>
              <a:rPr lang="en-US" dirty="0"/>
              <a:t>has already been infected.</a:t>
            </a:r>
          </a:p>
          <a:p>
            <a:endParaRPr lang="en-US" dirty="0"/>
          </a:p>
          <a:p>
            <a:r>
              <a:rPr lang="en-US" dirty="0"/>
              <a:t>If not, the worm initiates its propagation mechanism, sets </a:t>
            </a:r>
            <a:r>
              <a:rPr lang="en-US" dirty="0" smtClean="0"/>
              <a:t>up a </a:t>
            </a:r>
            <a:r>
              <a:rPr lang="en-US" dirty="0"/>
              <a:t>“backdoor” into the infected machine, becomes dormant </a:t>
            </a:r>
            <a:r>
              <a:rPr lang="en-US" dirty="0" smtClean="0"/>
              <a:t>for a </a:t>
            </a:r>
            <a:r>
              <a:rPr lang="en-US" dirty="0"/>
              <a:t>day, and then reboots the machine.</a:t>
            </a:r>
          </a:p>
          <a:p>
            <a:endParaRPr lang="en-US" dirty="0"/>
          </a:p>
          <a:p>
            <a:r>
              <a:rPr lang="en-US" dirty="0"/>
              <a:t>Begins a process of </a:t>
            </a:r>
            <a:r>
              <a:rPr lang="en-US" dirty="0" smtClean="0"/>
              <a:t>propagating </a:t>
            </a:r>
            <a:r>
              <a:rPr lang="en-US" dirty="0"/>
              <a:t>itself (follows).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CodeRedII Propagation</a:t>
            </a:r>
            <a:endParaRPr lang="en-US"/>
          </a:p>
        </p:txBody>
      </p:sp>
      <p:sp>
        <p:nvSpPr>
          <p:cNvPr id="5" name="Shape_1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9"/>
          <p:cNvSpPr/>
          <p:nvPr/>
        </p:nvSpPr>
        <p:spPr>
          <a:xfrm>
            <a:off x="6604000" y="6794500"/>
            <a:ext cx="1481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CodeRedII</a:t>
            </a:r>
            <a:r>
              <a:rPr lang="en-US" dirty="0"/>
              <a:t> </a:t>
            </a:r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Launches 300 or 600 threads in </a:t>
            </a:r>
            <a:r>
              <a:rPr lang="en-US" dirty="0" err="1"/>
              <a:t>propogation</a:t>
            </a:r>
            <a:r>
              <a:rPr lang="en-US" dirty="0"/>
              <a:t> attempt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err="1"/>
              <a:t>CodeRedII</a:t>
            </a:r>
            <a:r>
              <a:rPr lang="en-US" dirty="0"/>
              <a:t> generates a random IP address and then applies a </a:t>
            </a:r>
            <a:r>
              <a:rPr lang="en-US" dirty="0" smtClean="0"/>
              <a:t>mask to </a:t>
            </a:r>
            <a:r>
              <a:rPr lang="en-US" dirty="0"/>
              <a:t>produce the addresses to probe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/>
              <a:t>1/8th of the time, probes a completely random IP address.</a:t>
            </a:r>
          </a:p>
          <a:p>
            <a:r>
              <a:rPr lang="en-US" dirty="0" smtClean="0"/>
              <a:t>1</a:t>
            </a:r>
            <a:r>
              <a:rPr lang="en-US" dirty="0"/>
              <a:t>/2 of the time, probes a machine in the same /8 (new </a:t>
            </a:r>
            <a:r>
              <a:rPr lang="en-US" dirty="0" smtClean="0"/>
              <a:t>IP address </a:t>
            </a:r>
            <a:r>
              <a:rPr lang="en-US" dirty="0"/>
              <a:t>has same ﬁrst 8 bits).</a:t>
            </a:r>
          </a:p>
          <a:p>
            <a:r>
              <a:rPr lang="en-US" dirty="0" smtClean="0"/>
              <a:t>3</a:t>
            </a:r>
            <a:r>
              <a:rPr lang="en-US" dirty="0"/>
              <a:t>/8ths of the time, probes a machine on the same /16 (</a:t>
            </a:r>
            <a:r>
              <a:rPr lang="en-US" dirty="0" smtClean="0"/>
              <a:t>same ﬁrst </a:t>
            </a:r>
            <a:r>
              <a:rPr lang="en-US" dirty="0"/>
              <a:t>16 bits).</a:t>
            </a:r>
          </a:p>
          <a:p>
            <a:r>
              <a:rPr lang="en-US" dirty="0" smtClean="0"/>
              <a:t>Avoids </a:t>
            </a:r>
            <a:r>
              <a:rPr lang="en-US" dirty="0"/>
              <a:t>probing addresses in 224.0.0.0/8 (multicast) </a:t>
            </a:r>
            <a:r>
              <a:rPr lang="en-US" dirty="0" smtClean="0"/>
              <a:t>and 127.0.0.0</a:t>
            </a:r>
            <a:r>
              <a:rPr lang="en-US" dirty="0"/>
              <a:t>/8 (loopback)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dirty="0" smtClean="0"/>
              <a:t>Machines </a:t>
            </a:r>
            <a:r>
              <a:rPr lang="en-US" dirty="0"/>
              <a:t>on the same network or subnet are likely to be </a:t>
            </a:r>
            <a:r>
              <a:rPr lang="en-US" dirty="0" smtClean="0"/>
              <a:t>running similar </a:t>
            </a:r>
            <a:r>
              <a:rPr lang="en-US" dirty="0"/>
              <a:t>software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Danger of CodeRedII</a:t>
            </a:r>
            <a:endParaRPr lang="en-US"/>
          </a:p>
        </p:txBody>
      </p:sp>
      <p:sp>
        <p:nvSpPr>
          <p:cNvPr id="5" name="Shape_2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"/>
          <p:cNvSpPr/>
          <p:nvPr/>
        </p:nvSpPr>
        <p:spPr>
          <a:xfrm>
            <a:off x="6604000" y="6794500"/>
            <a:ext cx="169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 of </a:t>
            </a:r>
            <a:r>
              <a:rPr lang="en-US" dirty="0" err="1"/>
              <a:t>CodeRedII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Unlike </a:t>
            </a:r>
            <a:r>
              <a:rPr lang="en-US" dirty="0" err="1"/>
              <a:t>CodeRed</a:t>
            </a:r>
            <a:r>
              <a:rPr lang="en-US" dirty="0"/>
              <a:t>, </a:t>
            </a:r>
            <a:r>
              <a:rPr lang="en-US" dirty="0" err="1"/>
              <a:t>CodeRedII</a:t>
            </a:r>
            <a:r>
              <a:rPr lang="en-US" dirty="0"/>
              <a:t> neither defaces web pages on </a:t>
            </a:r>
            <a:r>
              <a:rPr lang="en-US" dirty="0" smtClean="0"/>
              <a:t>infected machines </a:t>
            </a:r>
            <a:r>
              <a:rPr lang="en-US" dirty="0"/>
              <a:t>nor launches a Denial-of-Service attack.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Also unlike </a:t>
            </a:r>
            <a:r>
              <a:rPr lang="en-US" dirty="0" err="1"/>
              <a:t>CodeRed</a:t>
            </a:r>
            <a:r>
              <a:rPr lang="en-US" dirty="0"/>
              <a:t>, </a:t>
            </a:r>
            <a:r>
              <a:rPr lang="en-US" dirty="0" err="1"/>
              <a:t>CodeRedII</a:t>
            </a:r>
            <a:r>
              <a:rPr lang="en-US" dirty="0"/>
              <a:t> is not memory resident, </a:t>
            </a:r>
            <a:r>
              <a:rPr lang="en-US" dirty="0" smtClean="0"/>
              <a:t>so rebooting </a:t>
            </a:r>
            <a:r>
              <a:rPr lang="en-US" dirty="0"/>
              <a:t>an infected machine does not eliminate </a:t>
            </a:r>
            <a:r>
              <a:rPr lang="en-US" dirty="0" err="1"/>
              <a:t>CodeRedII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Installs a mechanism for remote, root-level access to the </a:t>
            </a:r>
            <a:r>
              <a:rPr lang="en-US" dirty="0" smtClean="0"/>
              <a:t>infected machine</a:t>
            </a:r>
            <a:r>
              <a:rPr lang="en-US" dirty="0"/>
              <a:t>. This backdoor allows any code to be executed, so </a:t>
            </a:r>
            <a:r>
              <a:rPr lang="en-US" dirty="0" smtClean="0"/>
              <a:t>the machines </a:t>
            </a:r>
            <a:r>
              <a:rPr lang="en-US" dirty="0"/>
              <a:t>could be used as zombies for future attacks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Rates of Response</a:t>
            </a:r>
            <a:endParaRPr lang="en-US"/>
          </a:p>
        </p:txBody>
      </p:sp>
      <p:sp>
        <p:nvSpPr>
          <p:cNvPr id="5" name="Shape_2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5"/>
          <p:cNvSpPr/>
          <p:nvPr/>
        </p:nvSpPr>
        <p:spPr>
          <a:xfrm>
            <a:off x="6604000" y="6794500"/>
            <a:ext cx="1905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3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655</TotalTime>
  <Words>887</Words>
  <Application>Microsoft Macintosh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Anatomy of Attack: Code Red</vt:lpstr>
      <vt:lpstr>DoS Case Study: CodeRed</vt:lpstr>
      <vt:lpstr>CodeRed</vt:lpstr>
      <vt:lpstr>CodeRed Analysis</vt:lpstr>
      <vt:lpstr>CodeRed Version 2</vt:lpstr>
      <vt:lpstr>Lessons</vt:lpstr>
      <vt:lpstr>CodeRedII</vt:lpstr>
      <vt:lpstr>CodeRedII Propagation</vt:lpstr>
      <vt:lpstr>Danger of CodeRedII</vt:lpstr>
      <vt:lpstr>Rates of Response</vt:lpstr>
      <vt:lpstr>Install Patches</vt:lpstr>
      <vt:lpstr>Lessons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115</cp:revision>
  <dcterms:created xsi:type="dcterms:W3CDTF">2013-07-03T16:36:50Z</dcterms:created>
  <dcterms:modified xsi:type="dcterms:W3CDTF">2013-10-28T17:50:59Z</dcterms:modified>
</cp:coreProperties>
</file>