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7" r:id="rId2"/>
    <p:sldId id="309" r:id="rId3"/>
    <p:sldId id="310" r:id="rId4"/>
    <p:sldId id="311" r:id="rId5"/>
    <p:sldId id="313" r:id="rId6"/>
    <p:sldId id="312" r:id="rId7"/>
    <p:sldId id="274" r:id="rId8"/>
    <p:sldId id="305" r:id="rId9"/>
    <p:sldId id="294" r:id="rId10"/>
    <p:sldId id="303" r:id="rId11"/>
    <p:sldId id="287" r:id="rId12"/>
    <p:sldId id="302" r:id="rId13"/>
    <p:sldId id="286" r:id="rId14"/>
    <p:sldId id="299" r:id="rId15"/>
    <p:sldId id="285" r:id="rId16"/>
    <p:sldId id="306" r:id="rId17"/>
    <p:sldId id="288" r:id="rId18"/>
    <p:sldId id="296" r:id="rId19"/>
    <p:sldId id="297" r:id="rId20"/>
    <p:sldId id="272" r:id="rId21"/>
    <p:sldId id="275" r:id="rId22"/>
    <p:sldId id="289" r:id="rId23"/>
    <p:sldId id="298" r:id="rId24"/>
    <p:sldId id="269" r:id="rId2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6CFE116-8E6E-E048-9CCC-024A5363EEB1}">
          <p14:sldIdLst>
            <p14:sldId id="267"/>
            <p14:sldId id="309"/>
            <p14:sldId id="310"/>
            <p14:sldId id="311"/>
            <p14:sldId id="313"/>
            <p14:sldId id="312"/>
            <p14:sldId id="274"/>
            <p14:sldId id="305"/>
            <p14:sldId id="294"/>
            <p14:sldId id="303"/>
            <p14:sldId id="287"/>
            <p14:sldId id="302"/>
            <p14:sldId id="286"/>
            <p14:sldId id="299"/>
            <p14:sldId id="285"/>
            <p14:sldId id="306"/>
            <p14:sldId id="288"/>
            <p14:sldId id="296"/>
            <p14:sldId id="297"/>
          </p14:sldIdLst>
        </p14:section>
        <p14:section name="Results - Data Set One" id="{E4F43B18-D6EC-F341-8B53-5093DB5001D2}">
          <p14:sldIdLst>
            <p14:sldId id="272"/>
            <p14:sldId id="275"/>
            <p14:sldId id="289"/>
            <p14:sldId id="298"/>
            <p14:sldId id="269"/>
          </p14:sldIdLst>
        </p14:section>
        <p14:section name="Results - Data Set Two" id="{2075B7DF-E203-8E48-BD0D-6445E8B51483}">
          <p14:sldIdLst/>
        </p14:section>
        <p14:section name="Research Directions" id="{000E2CAE-1D75-A74E-AC16-E6DC2294B3B9}">
          <p14:sldIdLst/>
        </p14:section>
        <p14:section name="Extras" id="{88EDEDFD-A06D-024B-9348-B97A6F75A2D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08" autoAdjust="0"/>
  </p:normalViewPr>
  <p:slideViewPr>
    <p:cSldViewPr>
      <p:cViewPr varScale="1">
        <p:scale>
          <a:sx n="78" d="100"/>
          <a:sy n="78" d="100"/>
        </p:scale>
        <p:origin x="-211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AF5E9-80D0-D742-957E-72C51013EFF6}" type="datetime1">
              <a:rPr lang="en-US" smtClean="0"/>
              <a:t>10/26/13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45C42-3968-B749-A28C-CE1EBAB2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89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27B585-8EC5-3B4E-8200-37EAA98EDF96}" type="datetime1">
              <a:rPr lang="en-US" smtClean="0"/>
              <a:t>10/26/13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44A055-99CD-864A-A3AD-EAEC425D3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4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13D28140-8945-FD48-AAF9-204FE7DA497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 an</a:t>
            </a:r>
            <a:r>
              <a:rPr lang="en-US" baseline="0" dirty="0" smtClean="0"/>
              <a:t> ensemble is.</a:t>
            </a:r>
          </a:p>
          <a:p>
            <a:r>
              <a:rPr lang="en-US" baseline="0" dirty="0" smtClean="0"/>
              <a:t>How many micro-models are present in an ensemble.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2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Transduction</a:t>
            </a:r>
            <a:r>
              <a:rPr lang="en-US" baseline="0" dirty="0" smtClean="0"/>
              <a:t>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84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set 1: 25 Million GET. 445K GET with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. Data set 2: 19 million GET. 717K GET with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Add this details to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7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 proper transition describing</a:t>
            </a:r>
            <a:r>
              <a:rPr lang="en-US" baseline="0" dirty="0" smtClean="0"/>
              <a:t> the parameters used by </a:t>
            </a:r>
            <a:r>
              <a:rPr lang="en-US" baseline="0" dirty="0" err="1" smtClean="0"/>
              <a:t>transAD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5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disclaimer for </a:t>
            </a:r>
            <a:r>
              <a:rPr lang="en-US" dirty="0" err="1" smtClean="0"/>
              <a:t>kNN</a:t>
            </a:r>
            <a:r>
              <a:rPr lang="en-US" baseline="0" dirty="0" smtClean="0"/>
              <a:t>. The algorithm is not sensitive to changes in the value of ‘k’.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Signature based systems –</a:t>
            </a:r>
            <a:r>
              <a:rPr lang="en-US" baseline="0" dirty="0" smtClean="0"/>
              <a:t> Fail to identify zero-day, polymorphic attacks.</a:t>
            </a:r>
          </a:p>
          <a:p>
            <a:r>
              <a:rPr lang="en-US" baseline="0" dirty="0" smtClean="0"/>
              <a:t>IP Blacklists do not work.</a:t>
            </a:r>
          </a:p>
          <a:p>
            <a:r>
              <a:rPr lang="en-US" baseline="0" dirty="0" smtClean="0"/>
              <a:t>Current AD sensor – High FPR</a:t>
            </a:r>
          </a:p>
          <a:p>
            <a:r>
              <a:rPr lang="en-US" baseline="0" dirty="0" smtClean="0"/>
              <a:t>Elaborate on high FPR. The current state of the art. FPR and how does this prevent deployment in production systems.</a:t>
            </a:r>
          </a:p>
          <a:p>
            <a:r>
              <a:rPr lang="en-US" baseline="0" dirty="0" smtClean="0"/>
              <a:t>Elaborate on Labeling training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Signature based systems –</a:t>
            </a:r>
            <a:r>
              <a:rPr lang="en-US" baseline="0" dirty="0" smtClean="0"/>
              <a:t> Fail to identify zero-day, polymorphic attacks.</a:t>
            </a:r>
          </a:p>
          <a:p>
            <a:r>
              <a:rPr lang="en-US" baseline="0" dirty="0" smtClean="0"/>
              <a:t>IP Blacklists do not work.</a:t>
            </a:r>
          </a:p>
          <a:p>
            <a:r>
              <a:rPr lang="en-US" baseline="0" dirty="0" smtClean="0"/>
              <a:t>Current AD sensor – High FPR</a:t>
            </a:r>
          </a:p>
          <a:p>
            <a:r>
              <a:rPr lang="en-US" baseline="0" dirty="0" smtClean="0"/>
              <a:t>Elaborate on high FPR. The current state of the art. FPR and how does this prevent deployment in production systems.</a:t>
            </a:r>
          </a:p>
          <a:p>
            <a:r>
              <a:rPr lang="en-US" baseline="0" dirty="0" smtClean="0"/>
              <a:t>Elaborate on Labeling training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 specific day...</a:t>
            </a:r>
            <a:r>
              <a:rPr lang="en-US" baseline="0" dirty="0" smtClean="0"/>
              <a:t> In October where STAND has higher FPs than </a:t>
            </a:r>
            <a:r>
              <a:rPr lang="en-US" baseline="0" dirty="0" err="1" smtClean="0"/>
              <a:t>transAD</a:t>
            </a:r>
            <a:r>
              <a:rPr lang="en-US" baseline="0" dirty="0" smtClean="0"/>
              <a:t> FPs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is the</a:t>
            </a:r>
            <a:r>
              <a:rPr lang="en-US" baseline="0" dirty="0" smtClean="0"/>
              <a:t> traffic collected. Where were these attacks seen.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8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TCM k-NN can</a:t>
            </a:r>
            <a:r>
              <a:rPr lang="en-US" baseline="0" dirty="0" smtClean="0"/>
              <a:t> not be directly used here because of very high FP rate.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computation of</a:t>
            </a:r>
            <a:r>
              <a:rPr lang="en-US" baseline="0" dirty="0" smtClean="0"/>
              <a:t> distance for this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9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computation of</a:t>
            </a:r>
            <a:r>
              <a:rPr lang="en-US" baseline="0" dirty="0" smtClean="0"/>
              <a:t> distance for this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9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text to say why</a:t>
            </a:r>
            <a:r>
              <a:rPr lang="en-US" baseline="0" dirty="0" smtClean="0"/>
              <a:t> this is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4A055-99CD-864A-A3AD-EAEC425D36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7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6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176" indent="0" algn="ctr">
              <a:buNone/>
              <a:defRPr/>
            </a:lvl2pPr>
            <a:lvl3pPr marL="914354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4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80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6643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4176" y="0"/>
            <a:ext cx="2981325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0"/>
            <a:ext cx="8791575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8000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301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1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6" indent="0">
              <a:buNone/>
              <a:defRPr sz="1800"/>
            </a:lvl2pPr>
            <a:lvl3pPr marL="914354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4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68881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099" y="1511301"/>
            <a:ext cx="5778500" cy="824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1" y="1511301"/>
            <a:ext cx="5778500" cy="824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8345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761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1330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39740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7" y="388940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7176" indent="0">
              <a:buNone/>
              <a:defRPr sz="1100"/>
            </a:lvl2pPr>
            <a:lvl3pPr marL="914354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4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54885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6" y="6827839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6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7176" indent="0">
              <a:buNone/>
              <a:defRPr sz="2800"/>
            </a:lvl2pPr>
            <a:lvl3pPr marL="914354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4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Palatino" charset="0"/>
              </a:rPr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6" y="7634289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176" indent="0">
              <a:buNone/>
              <a:defRPr sz="1100"/>
            </a:lvl2pPr>
            <a:lvl3pPr marL="914354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4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40084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0"/>
            <a:ext cx="11709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797" tIns="50797" rIns="108594" bIns="507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title style</a:t>
            </a:r>
            <a:endParaRPr lang="en-US">
              <a:sym typeface="Palatino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511300"/>
            <a:ext cx="11709400" cy="824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797" tIns="50797" rIns="108594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  <a:endParaRPr lang="en-US">
              <a:sym typeface="Palatino" charset="0"/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431800" y="863600"/>
            <a:ext cx="11493500" cy="1588"/>
          </a:xfrm>
          <a:prstGeom prst="line">
            <a:avLst/>
          </a:prstGeom>
          <a:noFill/>
          <a:ln w="25400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8802688"/>
            <a:ext cx="12096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dt="0"/>
  <p:txStyles>
    <p:titleStyle>
      <a:lvl1pPr marL="6350" indent="-635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+mj-lt"/>
          <a:ea typeface="+mj-ea"/>
          <a:cs typeface="+mj-cs"/>
          <a:sym typeface="Palatino" charset="0"/>
        </a:defRPr>
      </a:lvl1pPr>
      <a:lvl2pPr marL="6350" indent="-635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2pPr>
      <a:lvl3pPr marL="6350" indent="-635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3pPr>
      <a:lvl4pPr marL="6350" indent="-635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4pPr>
      <a:lvl5pPr marL="6350" indent="-635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5pPr>
      <a:lvl6pPr marL="463526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6pPr>
      <a:lvl7pPr marL="920702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7pPr>
      <a:lvl8pPr marL="137788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8pPr>
      <a:lvl9pPr marL="1835056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666699"/>
          </a:solidFill>
          <a:latin typeface="Palatino" charset="0"/>
          <a:ea typeface="ヒラギノ明朝 ProN W3" charset="0"/>
          <a:cs typeface="ヒラギノ明朝 ProN W3" charset="0"/>
          <a:sym typeface="Palatino" charset="0"/>
        </a:defRPr>
      </a:lvl9pPr>
    </p:titleStyle>
    <p:bodyStyle>
      <a:lvl1pPr marL="423863" indent="-379413" algn="l" rtl="0" eaLnBrk="1" fontAlgn="base" hangingPunct="1">
        <a:spcBef>
          <a:spcPts val="800"/>
        </a:spcBef>
        <a:spcAft>
          <a:spcPct val="0"/>
        </a:spcAft>
        <a:buClr>
          <a:srgbClr val="FFCC00"/>
        </a:buClr>
        <a:buSzPct val="75000"/>
        <a:buFont typeface="Wingdings" charset="0"/>
        <a:buChar char="p"/>
        <a:defRPr sz="30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817563" indent="-315913" algn="l" rtl="0" eaLnBrk="1" fontAlgn="base" hangingPunct="1">
        <a:spcBef>
          <a:spcPts val="700"/>
        </a:spcBef>
        <a:spcAft>
          <a:spcPct val="0"/>
        </a:spcAft>
        <a:buClr>
          <a:srgbClr val="666699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262063" indent="-252413" algn="l" rtl="0" eaLnBrk="1" fontAlgn="base" hangingPunct="1">
        <a:spcBef>
          <a:spcPts val="600"/>
        </a:spcBef>
        <a:spcAft>
          <a:spcPct val="0"/>
        </a:spcAft>
        <a:buClr>
          <a:srgbClr val="FF9900"/>
        </a:buClr>
        <a:buSzPct val="64000"/>
        <a:buFont typeface="Wingdings" charset="0"/>
        <a:buChar char="p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1770063" indent="-252413" algn="l" rtl="0" eaLnBrk="1" fontAlgn="base" hangingPunct="1">
        <a:spcBef>
          <a:spcPts val="500"/>
        </a:spcBef>
        <a:spcAft>
          <a:spcPct val="0"/>
        </a:spcAft>
        <a:buClr>
          <a:srgbClr val="FFCC00"/>
        </a:buClr>
        <a:buSzPct val="100000"/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278063" indent="-252413" algn="l" rtl="0" eaLnBrk="1" fontAlgn="base" hangingPunct="1">
        <a:spcBef>
          <a:spcPts val="600"/>
        </a:spcBef>
        <a:spcAft>
          <a:spcPct val="0"/>
        </a:spcAft>
        <a:buClr>
          <a:srgbClr val="666699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2736710" indent="-253986" algn="l" rtl="0" eaLnBrk="1" fontAlgn="base" hangingPunct="1">
        <a:spcBef>
          <a:spcPts val="600"/>
        </a:spcBef>
        <a:spcAft>
          <a:spcPct val="0"/>
        </a:spcAft>
        <a:buClr>
          <a:srgbClr val="666699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193887" indent="-253986" algn="l" rtl="0" eaLnBrk="1" fontAlgn="base" hangingPunct="1">
        <a:spcBef>
          <a:spcPts val="600"/>
        </a:spcBef>
        <a:spcAft>
          <a:spcPct val="0"/>
        </a:spcAft>
        <a:buClr>
          <a:srgbClr val="666699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651063" indent="-253986" algn="l" rtl="0" eaLnBrk="1" fontAlgn="base" hangingPunct="1">
        <a:spcBef>
          <a:spcPts val="600"/>
        </a:spcBef>
        <a:spcAft>
          <a:spcPct val="0"/>
        </a:spcAft>
        <a:buClr>
          <a:srgbClr val="666699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108239" indent="-253986" algn="l" rtl="0" eaLnBrk="1" fontAlgn="base" hangingPunct="1">
        <a:spcBef>
          <a:spcPts val="600"/>
        </a:spcBef>
        <a:spcAft>
          <a:spcPct val="0"/>
        </a:spcAft>
        <a:buClr>
          <a:srgbClr val="666699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gmu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www.windowssecurit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1016000" y="3090863"/>
            <a:ext cx="11055350" cy="1785937"/>
          </a:xfrm>
        </p:spPr>
        <p:txBody>
          <a:bodyPr/>
          <a:lstStyle/>
          <a:p>
            <a:pPr algn="ctr"/>
            <a:r>
              <a:rPr lang="en-US" sz="6600" b="1" dirty="0" err="1" smtClean="0"/>
              <a:t>transAD</a:t>
            </a:r>
            <a:r>
              <a:rPr lang="en-US" sz="6600" b="1" dirty="0" smtClean="0"/>
              <a:t>: A Content Based Anomaly Detector</a:t>
            </a:r>
            <a:endParaRPr lang="en-US" sz="6600" b="1" dirty="0"/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1625600" y="5943600"/>
            <a:ext cx="9753600" cy="1981200"/>
          </a:xfrm>
        </p:spPr>
        <p:txBody>
          <a:bodyPr/>
          <a:lstStyle/>
          <a:p>
            <a:r>
              <a:rPr lang="en-US" sz="4800" b="1" dirty="0" smtClean="0">
                <a:latin typeface="Palatino" charset="0"/>
                <a:ea typeface="ヒラギノ明朝 ProN W3" charset="0"/>
                <a:cs typeface="ヒラギノ明朝 ProN W3" charset="0"/>
              </a:rPr>
              <a:t>Sharath Hiremagalore</a:t>
            </a:r>
          </a:p>
          <a:p>
            <a:r>
              <a:rPr lang="en-US" sz="3200" b="1" dirty="0" smtClean="0">
                <a:latin typeface="Palatino" charset="0"/>
                <a:ea typeface="ヒラギノ明朝 ProN W3" charset="0"/>
                <a:cs typeface="ヒラギノ明朝 ProN W3" charset="0"/>
              </a:rPr>
              <a:t>Advisor: Dr. </a:t>
            </a:r>
            <a:r>
              <a:rPr lang="en-US" sz="3200" b="1" dirty="0" err="1" smtClean="0">
                <a:latin typeface="Palatino" charset="0"/>
                <a:ea typeface="ヒラギノ明朝 ProN W3" charset="0"/>
                <a:cs typeface="ヒラギノ明朝 ProN W3" charset="0"/>
              </a:rPr>
              <a:t>Angelos</a:t>
            </a:r>
            <a:r>
              <a:rPr lang="en-US" sz="3200" b="1" dirty="0" smtClean="0">
                <a:latin typeface="Palatino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3200" b="1" dirty="0" err="1" smtClean="0">
                <a:latin typeface="Palatino" charset="0"/>
                <a:ea typeface="ヒラギノ明朝 ProN W3" charset="0"/>
                <a:cs typeface="ヒラギノ明朝 ProN W3" charset="0"/>
              </a:rPr>
              <a:t>Stavrou</a:t>
            </a:r>
            <a:endParaRPr lang="en-US" sz="3200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October 23,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06400" y="685800"/>
            <a:ext cx="1173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Detected by </a:t>
            </a:r>
            <a:r>
              <a:rPr lang="en-US" dirty="0" err="1" smtClean="0"/>
              <a:t>transAD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30937"/>
              </p:ext>
            </p:extLst>
          </p:nvPr>
        </p:nvGraphicFramePr>
        <p:xfrm>
          <a:off x="546100" y="1511300"/>
          <a:ext cx="11709400" cy="463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500"/>
                <a:gridCol w="910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 of Attack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HTTP</a:t>
                      </a:r>
                      <a:r>
                        <a:rPr lang="en-US" sz="2800" b="1" baseline="0" dirty="0" smtClean="0"/>
                        <a:t> GET Request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Buffer</a:t>
                      </a:r>
                      <a:r>
                        <a:rPr lang="en-US" sz="2400" b="1" baseline="0" dirty="0" smtClean="0"/>
                        <a:t> Overflow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/?slide=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kashdan?slide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pawloski?slide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ascoli?slide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shukla?slide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kabbani?slide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ascoli?slide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proteomics?slide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shukla?slide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shukla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Remote File Inclusion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//forum/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adminLogin.php?config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[forum installed]= http://www.steelcitygray.com/auction/uploaded/golput/ID-RFI.txt??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Directory Traversal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/resources/</a:t>
                      </a:r>
                      <a:r>
                        <a:rPr lang="nl-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index.php?con</a:t>
                      </a:r>
                      <a:r>
                        <a:rPr lang="nl-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=/../../../../../../../../</a:t>
                      </a:r>
                      <a:r>
                        <a:rPr lang="nl-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nl-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nl-NL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passwd</a:t>
                      </a:r>
                      <a:r>
                        <a:rPr lang="nl-NL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NL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Code Injection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resources-template.php?id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=38-999.9+union+select+0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Script</a:t>
                      </a:r>
                      <a:r>
                        <a:rPr lang="en-US" sz="2400" b="1" baseline="0" dirty="0" smtClean="0"/>
                        <a:t> Attacks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/.well-known/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autoconfig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/mail/config-v1.1.xml?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emailaddress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=********%40*********.***.*** 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00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transAD</a:t>
            </a:r>
            <a:r>
              <a:rPr lang="en-US" dirty="0" smtClean="0"/>
              <a:t> 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200" dirty="0" smtClean="0"/>
              <a:t>Transduction </a:t>
            </a:r>
            <a:r>
              <a:rPr lang="en-US" sz="4200" dirty="0"/>
              <a:t>Confidence Machines based Anomaly </a:t>
            </a:r>
            <a:r>
              <a:rPr lang="en-US" sz="4200" dirty="0" smtClean="0"/>
              <a:t>Detector</a:t>
            </a:r>
          </a:p>
          <a:p>
            <a:r>
              <a:rPr lang="en-US" sz="4200" dirty="0" smtClean="0"/>
              <a:t>Completely unsupervised</a:t>
            </a:r>
          </a:p>
          <a:p>
            <a:r>
              <a:rPr lang="en-US" sz="4200" dirty="0" smtClean="0"/>
              <a:t>Builds a baseline representing normal traffic</a:t>
            </a:r>
          </a:p>
          <a:p>
            <a:r>
              <a:rPr lang="en-US" sz="4200" dirty="0"/>
              <a:t>E</a:t>
            </a:r>
            <a:r>
              <a:rPr lang="en-US" sz="4200" dirty="0" smtClean="0"/>
              <a:t>nsemble of AD sensors</a:t>
            </a:r>
            <a:endParaRPr lang="en-US" sz="4200" dirty="0"/>
          </a:p>
          <a:p>
            <a:pPr marL="5016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1852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Transduction based Anomaly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Compares how test packet fits with respect to the baseline</a:t>
            </a:r>
          </a:p>
          <a:p>
            <a:r>
              <a:rPr lang="en-US" sz="3600" dirty="0" smtClean="0"/>
              <a:t>A “Strangeness” function is used for comparing the test packet</a:t>
            </a:r>
          </a:p>
          <a:p>
            <a:r>
              <a:rPr lang="en-US" sz="3600" dirty="0"/>
              <a:t>The sum of K-Nearest Neighbors </a:t>
            </a:r>
            <a:r>
              <a:rPr lang="en-US" sz="3600" dirty="0" smtClean="0"/>
              <a:t>distances is </a:t>
            </a:r>
            <a:r>
              <a:rPr lang="en-US" sz="3600" dirty="0"/>
              <a:t>used as a measure of Strangeness</a:t>
            </a:r>
          </a:p>
          <a:p>
            <a:pPr marL="44450" indent="0">
              <a:buNone/>
            </a:pPr>
            <a:endParaRPr lang="en-US" sz="3600" dirty="0" smtClean="0"/>
          </a:p>
        </p:txBody>
      </p:sp>
      <p:pic>
        <p:nvPicPr>
          <p:cNvPr id="6" name="Picture 5" descr="strangene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5029200"/>
            <a:ext cx="7467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56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Distance</a:t>
            </a:r>
            <a:endParaRPr lang="en-US" dirty="0"/>
          </a:p>
        </p:txBody>
      </p:sp>
      <p:pic>
        <p:nvPicPr>
          <p:cNvPr id="4" name="Content Placeholder 3" descr="hash_distance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36" b="-2936"/>
          <a:stretch>
            <a:fillRect/>
          </a:stretch>
        </p:blipFill>
        <p:spPr>
          <a:xfrm>
            <a:off x="787400" y="1066800"/>
            <a:ext cx="11709400" cy="8242300"/>
          </a:xfrm>
        </p:spPr>
      </p:pic>
    </p:spTree>
    <p:extLst>
      <p:ext uri="{BB962C8B-B14F-4D97-AF65-F5344CB8AC3E}">
        <p14:creationId xmlns:p14="http://schemas.microsoft.com/office/powerpoint/2010/main" val="2899293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Distance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6100" y="3429000"/>
            <a:ext cx="11709400" cy="6324600"/>
          </a:xfrm>
        </p:spPr>
        <p:txBody>
          <a:bodyPr/>
          <a:lstStyle/>
          <a:p>
            <a:r>
              <a:rPr lang="en-US" sz="4000" dirty="0" smtClean="0"/>
              <a:t>In the above example:</a:t>
            </a:r>
          </a:p>
          <a:p>
            <a:pPr lvl="1"/>
            <a:r>
              <a:rPr lang="en-US" sz="3200" dirty="0" smtClean="0"/>
              <a:t>One n-gram ‘</a:t>
            </a:r>
            <a:r>
              <a:rPr lang="en-US" sz="3200" dirty="0" err="1" smtClean="0"/>
              <a:t>bcd</a:t>
            </a:r>
            <a:r>
              <a:rPr lang="en-US" sz="3200" dirty="0" smtClean="0"/>
              <a:t>’ matches</a:t>
            </a:r>
          </a:p>
          <a:p>
            <a:pPr lvl="1"/>
            <a:r>
              <a:rPr lang="en-US" sz="3200" dirty="0" smtClean="0"/>
              <a:t>The larger string has 5 n-grams</a:t>
            </a:r>
            <a:endParaRPr lang="en-US" sz="3600" dirty="0"/>
          </a:p>
          <a:p>
            <a:r>
              <a:rPr lang="en-US" sz="4000" dirty="0" smtClean="0"/>
              <a:t>Distance is 0.8</a:t>
            </a:r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031009"/>
              </p:ext>
            </p:extLst>
          </p:nvPr>
        </p:nvGraphicFramePr>
        <p:xfrm>
          <a:off x="1701800" y="1752600"/>
          <a:ext cx="949452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4" imgW="2260600" imgH="254000" progId="Equation.3">
                  <p:embed/>
                </p:oleObj>
              </mc:Choice>
              <mc:Fallback>
                <p:oleObj name="Equation" r:id="rId4" imgW="2260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1800" y="1752600"/>
                        <a:ext cx="949452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645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Different GET requests may have the same underlying semantics</a:t>
            </a:r>
          </a:p>
          <a:p>
            <a:r>
              <a:rPr lang="en-US" sz="4000" dirty="0" smtClean="0"/>
              <a:t>Improves discrimination between normal and attack packets</a:t>
            </a:r>
          </a:p>
          <a:p>
            <a:endParaRPr lang="en-US" dirty="0"/>
          </a:p>
        </p:txBody>
      </p:sp>
      <p:pic>
        <p:nvPicPr>
          <p:cNvPr id="5" name="Picture 4" descr="request_normalis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4724400"/>
            <a:ext cx="10710591" cy="307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45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Transduction based Anomaly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Hypothesis testing is used to decide if a packet is an Anomaly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25061"/>
              </p:ext>
            </p:extLst>
          </p:nvPr>
        </p:nvGraphicFramePr>
        <p:xfrm>
          <a:off x="231775" y="3124200"/>
          <a:ext cx="125507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5080000" imgH="431800" progId="Equation.3">
                  <p:embed/>
                </p:oleObj>
              </mc:Choice>
              <mc:Fallback>
                <p:oleObj name="Equation" r:id="rId3" imgW="50800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775" y="3124200"/>
                        <a:ext cx="1255077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hypothesis_test_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4097370"/>
            <a:ext cx="7237176" cy="4589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01800" y="8839200"/>
            <a:ext cx="836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Several confidence levels were tested and 95% was chosen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88400" y="48768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Null Hypothesis: The test point fits well in the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9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Micro-model Ensemble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</a:t>
            </a:r>
            <a:r>
              <a:rPr lang="en-US" sz="4000" dirty="0" smtClean="0"/>
              <a:t>ackets captured into epochs of time called “Micro-models”</a:t>
            </a:r>
          </a:p>
          <a:p>
            <a:r>
              <a:rPr lang="en-US" sz="4000" dirty="0"/>
              <a:t>M</a:t>
            </a:r>
            <a:r>
              <a:rPr lang="en-US" sz="4000" dirty="0" smtClean="0"/>
              <a:t>icro-model contain a sample of normal traffic</a:t>
            </a:r>
          </a:p>
          <a:p>
            <a:r>
              <a:rPr lang="en-US" sz="4000" dirty="0" smtClean="0"/>
              <a:t>Micro-models could potentially contain attacks</a:t>
            </a:r>
          </a:p>
        </p:txBody>
      </p:sp>
      <p:pic>
        <p:nvPicPr>
          <p:cNvPr id="4" name="Picture 3" descr="micro-model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4876800"/>
            <a:ext cx="8534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06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Removes potential attacks from the micro-models</a:t>
            </a:r>
          </a:p>
          <a:p>
            <a:r>
              <a:rPr lang="en-US" sz="3600" dirty="0" smtClean="0"/>
              <a:t>Generally attacks are short lived and poison a few micro-models</a:t>
            </a:r>
          </a:p>
          <a:p>
            <a:r>
              <a:rPr lang="en-US" sz="3600" dirty="0" smtClean="0"/>
              <a:t>Packets that have been voted as an anomaly by the ensemble are excluded from the micro-models </a:t>
            </a:r>
          </a:p>
        </p:txBody>
      </p:sp>
      <p:pic>
        <p:nvPicPr>
          <p:cNvPr id="3" name="Picture 2" descr="sanitis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4419599"/>
            <a:ext cx="7086600" cy="50980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83600" y="58674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Several voting thresholds were tested and 2/3 majority voting chosen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522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Drift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Overtime the services in the network change</a:t>
            </a:r>
          </a:p>
          <a:p>
            <a:r>
              <a:rPr lang="en-US" sz="3600" dirty="0" smtClean="0"/>
              <a:t>Old micro-models become stale resulting in more False Positives</a:t>
            </a:r>
          </a:p>
          <a:p>
            <a:r>
              <a:rPr lang="en-US" sz="3600" dirty="0" smtClean="0"/>
              <a:t>Old models are discarded and new models inducted into the ensemble.</a:t>
            </a:r>
          </a:p>
          <a:p>
            <a:endParaRPr lang="en-US" dirty="0"/>
          </a:p>
        </p:txBody>
      </p:sp>
      <p:pic>
        <p:nvPicPr>
          <p:cNvPr id="6" name="Picture 5" descr="model_drif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5181600"/>
            <a:ext cx="9842219" cy="291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None/>
            </a:pPr>
            <a:endParaRPr lang="en-US" dirty="0" smtClean="0"/>
          </a:p>
          <a:p>
            <a:r>
              <a:rPr lang="en-US" sz="4000" dirty="0" smtClean="0"/>
              <a:t>Secure code – Vulnerabilities are just waiting to be discovered</a:t>
            </a:r>
          </a:p>
          <a:p>
            <a:r>
              <a:rPr lang="en-US" sz="4000" dirty="0"/>
              <a:t> Attackers come up with new attacks all the time.</a:t>
            </a:r>
          </a:p>
          <a:p>
            <a:r>
              <a:rPr lang="en-US" sz="4000" dirty="0" smtClean="0"/>
              <a:t>A single line of defense to prevent malicious activity is insufficient</a:t>
            </a:r>
          </a:p>
        </p:txBody>
      </p:sp>
    </p:spTree>
    <p:extLst>
      <p:ext uri="{BB962C8B-B14F-4D97-AF65-F5344CB8AC3E}">
        <p14:creationId xmlns:p14="http://schemas.microsoft.com/office/powerpoint/2010/main" val="1642363029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Two data sets with traffic to </a:t>
            </a:r>
            <a:r>
              <a:rPr lang="en-US" sz="3600" dirty="0" smtClean="0">
                <a:hlinkClick r:id="rId3"/>
              </a:rPr>
              <a:t>www.gmu.edu</a:t>
            </a:r>
            <a:endParaRPr lang="en-US" sz="3600" dirty="0" smtClean="0"/>
          </a:p>
          <a:p>
            <a:pPr lvl="1"/>
            <a:r>
              <a:rPr lang="en-US" sz="3200" dirty="0" smtClean="0"/>
              <a:t>Two weeks of data</a:t>
            </a:r>
          </a:p>
          <a:p>
            <a:pPr lvl="1"/>
            <a:r>
              <a:rPr lang="en-US" sz="3200" dirty="0" smtClean="0"/>
              <a:t>No synthetic traffic</a:t>
            </a:r>
          </a:p>
          <a:p>
            <a:r>
              <a:rPr lang="en-US" sz="3600" dirty="0" smtClean="0"/>
              <a:t>IRB approved</a:t>
            </a:r>
          </a:p>
          <a:p>
            <a:r>
              <a:rPr lang="en-US" sz="3600" dirty="0" smtClean="0"/>
              <a:t>Run offline faster than real time</a:t>
            </a:r>
          </a:p>
          <a:p>
            <a:r>
              <a:rPr lang="en-US" sz="3600" dirty="0" smtClean="0"/>
              <a:t>Alerts generated were manually labeled</a:t>
            </a:r>
          </a:p>
          <a:p>
            <a:pPr lvl="1"/>
            <a:r>
              <a:rPr lang="en-US" sz="3200" dirty="0" smtClean="0"/>
              <a:t>Over 10,000 alerts labeled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4209"/>
              </p:ext>
            </p:extLst>
          </p:nvPr>
        </p:nvGraphicFramePr>
        <p:xfrm>
          <a:off x="1778000" y="6400800"/>
          <a:ext cx="9448800" cy="205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922"/>
                <a:gridCol w="3404889"/>
                <a:gridCol w="4382989"/>
              </a:tblGrid>
              <a:tr h="957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</a:t>
                      </a:r>
                      <a:r>
                        <a:rPr lang="en-US" sz="2400" baseline="0" dirty="0" smtClean="0"/>
                        <a:t> of GET Requests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GET Requests</a:t>
                      </a:r>
                      <a:r>
                        <a:rPr lang="en-US" sz="2400" baseline="0" dirty="0" smtClean="0"/>
                        <a:t> with Arguments</a:t>
                      </a:r>
                      <a:endParaRPr lang="en-US" sz="2400" dirty="0"/>
                    </a:p>
                  </a:txBody>
                  <a:tcPr/>
                </a:tc>
              </a:tr>
              <a:tr h="55017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Data</a:t>
                      </a:r>
                      <a:r>
                        <a:rPr lang="en-US" sz="2400" b="1" baseline="0" dirty="0" smtClean="0"/>
                        <a:t> Set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445</a:t>
                      </a:r>
                      <a:r>
                        <a:rPr lang="en-US" sz="2400" baseline="0" dirty="0" smtClean="0"/>
                        <a:t>,000</a:t>
                      </a:r>
                      <a:endParaRPr lang="en-US" sz="2400" dirty="0"/>
                    </a:p>
                  </a:txBody>
                  <a:tcPr/>
                </a:tc>
              </a:tr>
              <a:tr h="55017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Data Set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717,000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216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0"/>
            <a:ext cx="11709400" cy="862013"/>
          </a:xfrm>
        </p:spPr>
        <p:txBody>
          <a:bodyPr/>
          <a:lstStyle/>
          <a:p>
            <a:r>
              <a:rPr lang="en-US" sz="4400" dirty="0" smtClean="0"/>
              <a:t>Parameter Evaluation – Micro-model duration</a:t>
            </a:r>
            <a:endParaRPr lang="en-US" sz="4400" dirty="0"/>
          </a:p>
        </p:txBody>
      </p:sp>
      <p:pic>
        <p:nvPicPr>
          <p:cNvPr id="4" name="Content Placeholder 3" descr="roc_graph_nn3_g6_rD10_r1_e25_T66_Delta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69" r="-5669"/>
          <a:stretch/>
        </p:blipFill>
        <p:spPr>
          <a:xfrm>
            <a:off x="787400" y="1905000"/>
            <a:ext cx="10500437" cy="7620419"/>
          </a:xfrm>
        </p:spPr>
      </p:pic>
      <p:sp>
        <p:nvSpPr>
          <p:cNvPr id="5" name="TextBox 4"/>
          <p:cNvSpPr txBox="1"/>
          <p:nvPr/>
        </p:nvSpPr>
        <p:spPr>
          <a:xfrm>
            <a:off x="1244600" y="1143000"/>
            <a:ext cx="10426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Magnified portion of the ROC curve for different micro-model duration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341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transAD</a:t>
            </a:r>
            <a:r>
              <a:rPr lang="en-US" dirty="0" smtClean="0"/>
              <a:t> Parameters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725501"/>
              </p:ext>
            </p:extLst>
          </p:nvPr>
        </p:nvGraphicFramePr>
        <p:xfrm>
          <a:off x="546100" y="1239520"/>
          <a:ext cx="117094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700"/>
                <a:gridCol w="5854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Parameters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Value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Number of Nearest Neighbors (k)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Micro-model Duration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 hours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N-gram Size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Relative n-gram Position</a:t>
                      </a:r>
                      <a:r>
                        <a:rPr lang="en-US" sz="3200" baseline="0" dirty="0" smtClean="0"/>
                        <a:t> Matching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Confidence Level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Voting Threshold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2/3 Majority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Ensemble Size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Drift Parameter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553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800" y="0"/>
            <a:ext cx="11703050" cy="904875"/>
          </a:xfrm>
        </p:spPr>
        <p:txBody>
          <a:bodyPr/>
          <a:lstStyle/>
          <a:p>
            <a:r>
              <a:rPr lang="en-US" dirty="0" smtClean="0"/>
              <a:t>Alerts per day for </a:t>
            </a:r>
            <a:r>
              <a:rPr lang="en-US" dirty="0" err="1" smtClean="0"/>
              <a:t>transAD</a:t>
            </a:r>
            <a:r>
              <a:rPr lang="en-US" dirty="0" smtClean="0"/>
              <a:t> and STAND</a:t>
            </a:r>
            <a:endParaRPr lang="en-US" dirty="0"/>
          </a:p>
        </p:txBody>
      </p:sp>
      <p:pic>
        <p:nvPicPr>
          <p:cNvPr id="9" name="Content Placeholder 3" descr="alerts_per_day_graph_nn3_d4_g6_c95_e25_r1_rD10_T66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25" b="-12325"/>
          <a:stretch>
            <a:fillRect/>
          </a:stretch>
        </p:blipFill>
        <p:spPr>
          <a:xfrm>
            <a:off x="650876" y="1066801"/>
            <a:ext cx="5745163" cy="6858000"/>
          </a:xfrm>
        </p:spPr>
      </p:pic>
      <p:pic>
        <p:nvPicPr>
          <p:cNvPr id="10" name="Content Placeholder 3" descr="alerts_per_day_graph_small_STAND.pdf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90" b="-12290"/>
          <a:stretch>
            <a:fillRect/>
          </a:stretch>
        </p:blipFill>
        <p:spPr>
          <a:xfrm>
            <a:off x="6605590" y="1219201"/>
            <a:ext cx="5748336" cy="6705599"/>
          </a:xfrm>
        </p:spPr>
      </p:pic>
      <p:sp>
        <p:nvSpPr>
          <p:cNvPr id="2" name="TextBox 1"/>
          <p:cNvSpPr txBox="1"/>
          <p:nvPr/>
        </p:nvSpPr>
        <p:spPr>
          <a:xfrm>
            <a:off x="2921000" y="7696200"/>
            <a:ext cx="138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transAD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017000" y="7696200"/>
            <a:ext cx="122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7012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0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Adds one more line of defense to prevent attackers from getting away easily</a:t>
            </a:r>
          </a:p>
          <a:p>
            <a:r>
              <a:rPr lang="en-US" sz="4000" dirty="0" smtClean="0"/>
              <a:t>What </a:t>
            </a:r>
            <a:r>
              <a:rPr lang="en-US" sz="4000" dirty="0"/>
              <a:t>is an Intrusion Detection </a:t>
            </a:r>
            <a:r>
              <a:rPr lang="en-US" sz="4000" dirty="0" smtClean="0"/>
              <a:t>System (IDS) </a:t>
            </a:r>
            <a:r>
              <a:rPr lang="en-US" sz="4000" dirty="0"/>
              <a:t>supposed to detect?</a:t>
            </a:r>
          </a:p>
          <a:p>
            <a:pPr lvl="1"/>
            <a:r>
              <a:rPr lang="en-US" sz="2800" dirty="0"/>
              <a:t>Activity that deviates from the normal behavior – Anomaly detection</a:t>
            </a:r>
          </a:p>
          <a:p>
            <a:pPr lvl="1"/>
            <a:r>
              <a:rPr lang="en-US" sz="2800" dirty="0"/>
              <a:t>Execution of code that results in break-ins – Misuse detection</a:t>
            </a:r>
          </a:p>
          <a:p>
            <a:pPr lvl="1"/>
            <a:r>
              <a:rPr lang="en-US" sz="2800" dirty="0"/>
              <a:t>Activity involving privileged software that is inconsistent with respect to a policy/ specification -  Specification based Detection</a:t>
            </a:r>
          </a:p>
          <a:p>
            <a:pPr lvl="1"/>
            <a:endParaRPr lang="en-US" dirty="0"/>
          </a:p>
          <a:p>
            <a:pPr marL="501650" lvl="1" indent="0" algn="r">
              <a:buNone/>
            </a:pPr>
            <a:r>
              <a:rPr lang="en-US" i="1" dirty="0"/>
              <a:t>- D. Denning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9669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Host Based IDS</a:t>
            </a:r>
          </a:p>
          <a:p>
            <a:pPr lvl="1"/>
            <a:r>
              <a:rPr lang="en-US" sz="2800" dirty="0" smtClean="0"/>
              <a:t>Installed locally on machines</a:t>
            </a:r>
          </a:p>
          <a:p>
            <a:pPr lvl="1"/>
            <a:r>
              <a:rPr lang="en-US" sz="2800" dirty="0" smtClean="0"/>
              <a:t>Monitoring local user activity</a:t>
            </a:r>
          </a:p>
          <a:p>
            <a:pPr lvl="1"/>
            <a:r>
              <a:rPr lang="en-US" sz="2800" dirty="0" smtClean="0"/>
              <a:t>Monitoring execution of system programs</a:t>
            </a:r>
          </a:p>
          <a:p>
            <a:pPr lvl="1"/>
            <a:r>
              <a:rPr lang="en-US" sz="2800" dirty="0" smtClean="0"/>
              <a:t>Monitoring local system logs</a:t>
            </a:r>
          </a:p>
          <a:p>
            <a:r>
              <a:rPr lang="en-US" sz="4000" dirty="0" smtClean="0"/>
              <a:t>Network IDS</a:t>
            </a:r>
          </a:p>
          <a:p>
            <a:pPr lvl="1"/>
            <a:r>
              <a:rPr lang="en-US" sz="2800" dirty="0" smtClean="0"/>
              <a:t>Sensors are installed at strategic locations on the network</a:t>
            </a:r>
          </a:p>
          <a:p>
            <a:pPr lvl="1"/>
            <a:r>
              <a:rPr lang="en-US" sz="2800" dirty="0" smtClean="0"/>
              <a:t>Monitor changes in traffic pattern/ connection requests</a:t>
            </a:r>
          </a:p>
          <a:p>
            <a:pPr lvl="1"/>
            <a:r>
              <a:rPr lang="en-US" sz="2800" dirty="0" smtClean="0"/>
              <a:t>Monitor Users’ network activity – Deep Packet inspection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9989683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Signature Based IDS</a:t>
            </a:r>
          </a:p>
          <a:p>
            <a:pPr lvl="1"/>
            <a:r>
              <a:rPr lang="en-US" sz="3400" dirty="0" smtClean="0"/>
              <a:t>Compares incoming packets with known signatures</a:t>
            </a:r>
          </a:p>
          <a:p>
            <a:pPr lvl="1"/>
            <a:r>
              <a:rPr lang="en-US" sz="3400" dirty="0" smtClean="0"/>
              <a:t>E.g. Snort, Bro, </a:t>
            </a:r>
            <a:r>
              <a:rPr lang="en-US" sz="3400" dirty="0" err="1" smtClean="0"/>
              <a:t>Suricata</a:t>
            </a:r>
            <a:r>
              <a:rPr lang="en-US" sz="3400" dirty="0" smtClean="0"/>
              <a:t>, etc.</a:t>
            </a:r>
          </a:p>
          <a:p>
            <a:pPr lvl="1"/>
            <a:endParaRPr lang="en-US" sz="3400" dirty="0" smtClean="0"/>
          </a:p>
          <a:p>
            <a:r>
              <a:rPr lang="en-US" sz="4000" dirty="0" smtClean="0"/>
              <a:t>Anomaly Detection Systems</a:t>
            </a:r>
          </a:p>
          <a:p>
            <a:pPr lvl="1"/>
            <a:r>
              <a:rPr lang="en-US" sz="3400" dirty="0" smtClean="0"/>
              <a:t>Learns the normal behavior of the system</a:t>
            </a:r>
          </a:p>
          <a:p>
            <a:pPr lvl="1"/>
            <a:r>
              <a:rPr lang="en-US" sz="3400" dirty="0" smtClean="0"/>
              <a:t>Generates Alerts on packets that are different from the normal behavior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66725387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Intrusion Detection Systems</a:t>
            </a:r>
            <a:endParaRPr lang="en-US" dirty="0"/>
          </a:p>
        </p:txBody>
      </p:sp>
      <p:pic>
        <p:nvPicPr>
          <p:cNvPr id="4" name="Content Placeholder 3" descr="nid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90" b="-2359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368800" y="892260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</a:t>
            </a:r>
            <a:r>
              <a:rPr lang="en-US" i="1" dirty="0" smtClean="0">
                <a:hlinkClick r:id="rId3"/>
              </a:rPr>
              <a:t>http://www.windowssecurity.com/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40341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None/>
            </a:pPr>
            <a:r>
              <a:rPr lang="en-US" sz="4000" dirty="0" smtClean="0"/>
              <a:t>Current Standard is Signature Based Systems</a:t>
            </a:r>
          </a:p>
          <a:p>
            <a:pPr marL="44450" indent="0">
              <a:buNone/>
            </a:pPr>
            <a:endParaRPr lang="en-US" sz="4000" dirty="0"/>
          </a:p>
          <a:p>
            <a:pPr marL="44450" indent="0">
              <a:buNone/>
            </a:pPr>
            <a:r>
              <a:rPr lang="en-US" sz="4000" dirty="0" smtClean="0"/>
              <a:t>Problems:</a:t>
            </a:r>
          </a:p>
          <a:p>
            <a:r>
              <a:rPr lang="en-US" sz="4000" dirty="0" smtClean="0"/>
              <a:t>“Zero-day” attacks</a:t>
            </a:r>
          </a:p>
          <a:p>
            <a:r>
              <a:rPr lang="en-US" sz="4000" dirty="0" smtClean="0"/>
              <a:t>Polymorphic attacks</a:t>
            </a:r>
          </a:p>
          <a:p>
            <a:r>
              <a:rPr lang="en-US" sz="4000" dirty="0" smtClean="0"/>
              <a:t>Botnets – Inexpensive re-usable IP addresses for attackers</a:t>
            </a:r>
          </a:p>
        </p:txBody>
      </p:sp>
    </p:spTree>
    <p:extLst>
      <p:ext uri="{BB962C8B-B14F-4D97-AF65-F5344CB8AC3E}">
        <p14:creationId xmlns:p14="http://schemas.microsoft.com/office/powerpoint/2010/main" val="2916961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None/>
            </a:pPr>
            <a:r>
              <a:rPr lang="en-US" sz="4000" dirty="0" smtClean="0"/>
              <a:t>Anomaly Detection (AD) Systems are capable of identifying “Zero Day” Attacks</a:t>
            </a:r>
          </a:p>
          <a:p>
            <a:pPr marL="44450" indent="0">
              <a:buNone/>
            </a:pPr>
            <a:endParaRPr lang="en-US" sz="4000" dirty="0"/>
          </a:p>
          <a:p>
            <a:pPr marL="44450" indent="0">
              <a:buNone/>
            </a:pPr>
            <a:r>
              <a:rPr lang="en-US" sz="4000" dirty="0" smtClean="0"/>
              <a:t>Problems: </a:t>
            </a:r>
          </a:p>
          <a:p>
            <a:r>
              <a:rPr lang="en-US" sz="4000" dirty="0" smtClean="0"/>
              <a:t>High False Positive Rates</a:t>
            </a:r>
          </a:p>
          <a:p>
            <a:r>
              <a:rPr lang="en-US" sz="4000" dirty="0" smtClean="0"/>
              <a:t>Labeled training data</a:t>
            </a:r>
          </a:p>
          <a:p>
            <a:pPr marL="44450" indent="0">
              <a:buNone/>
            </a:pPr>
            <a:endParaRPr lang="en-US" sz="4000" dirty="0"/>
          </a:p>
          <a:p>
            <a:pPr marL="44450" indent="0">
              <a:buNone/>
            </a:pPr>
            <a:r>
              <a:rPr lang="en-US" sz="4000" dirty="0" smtClean="0"/>
              <a:t>Our Focus:</a:t>
            </a:r>
          </a:p>
          <a:p>
            <a:r>
              <a:rPr lang="en-US" sz="4000" dirty="0" smtClean="0"/>
              <a:t>Web applications are popular targets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95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transAD</a:t>
            </a:r>
            <a:r>
              <a:rPr lang="en-US" dirty="0" smtClean="0"/>
              <a:t> &amp;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transAD</a:t>
            </a:r>
            <a:endParaRPr lang="en-US" sz="4000" dirty="0"/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PR 90.17%</a:t>
            </a:r>
          </a:p>
          <a:p>
            <a:pPr lvl="1"/>
            <a:r>
              <a:rPr lang="en-US" sz="3200" dirty="0"/>
              <a:t>F</a:t>
            </a:r>
            <a:r>
              <a:rPr lang="en-US" sz="3200" dirty="0" smtClean="0"/>
              <a:t>PR 0.17%</a:t>
            </a:r>
            <a:endParaRPr lang="en-US" dirty="0"/>
          </a:p>
          <a:p>
            <a:r>
              <a:rPr lang="en-US" sz="4000" dirty="0" smtClean="0"/>
              <a:t>STAND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PR 88.75%</a:t>
            </a:r>
          </a:p>
          <a:p>
            <a:pPr lvl="1"/>
            <a:r>
              <a:rPr lang="en-US" sz="3200" dirty="0"/>
              <a:t>F</a:t>
            </a:r>
            <a:r>
              <a:rPr lang="en-US" sz="3200" dirty="0" smtClean="0"/>
              <a:t>PR 0.51%</a:t>
            </a:r>
            <a:endParaRPr lang="en-US" dirty="0"/>
          </a:p>
          <a:p>
            <a:r>
              <a:rPr lang="en-US" sz="4000" dirty="0" smtClean="0"/>
              <a:t>Relative improvement in FPR 66.67% (Actual: 0.0034)</a:t>
            </a:r>
          </a:p>
          <a:p>
            <a:r>
              <a:rPr lang="en-US" sz="4000" dirty="0" smtClean="0"/>
              <a:t>Relative improvement in TPR 1.6% (Actual: 0.0142)</a:t>
            </a:r>
          </a:p>
        </p:txBody>
      </p:sp>
    </p:spTree>
    <p:extLst>
      <p:ext uri="{BB962C8B-B14F-4D97-AF65-F5344CB8AC3E}">
        <p14:creationId xmlns:p14="http://schemas.microsoft.com/office/powerpoint/2010/main" val="199059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ndroid Platfor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">
      <a:majorFont>
        <a:latin typeface="Palatino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Android Platform.potx</Template>
  <TotalTime>32520</TotalTime>
  <Pages>0</Pages>
  <Words>1197</Words>
  <Characters>0</Characters>
  <Application>Microsoft Macintosh PowerPoint</Application>
  <PresentationFormat>Custom</PresentationFormat>
  <Lines>0</Lines>
  <Paragraphs>189</Paragraphs>
  <Slides>24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Android Platform</vt:lpstr>
      <vt:lpstr>Equation</vt:lpstr>
      <vt:lpstr>transAD: A Content Based Anomaly Detector</vt:lpstr>
      <vt:lpstr>Intrusion Detection Systems</vt:lpstr>
      <vt:lpstr>Intrusion Detection Systems</vt:lpstr>
      <vt:lpstr>Types of IDS</vt:lpstr>
      <vt:lpstr>Types of IDS</vt:lpstr>
      <vt:lpstr>Network Intrusion Detection Systems</vt:lpstr>
      <vt:lpstr>Network Intrusion Detection Systems</vt:lpstr>
      <vt:lpstr>Anomaly Detection</vt:lpstr>
      <vt:lpstr>transAD &amp; STAND</vt:lpstr>
      <vt:lpstr>Attacks Detected by transAD</vt:lpstr>
      <vt:lpstr>transAD - Outline</vt:lpstr>
      <vt:lpstr>Transduction based Anomaly Detection</vt:lpstr>
      <vt:lpstr>Hash Distance</vt:lpstr>
      <vt:lpstr>Hash Distance</vt:lpstr>
      <vt:lpstr>Request Normalization</vt:lpstr>
      <vt:lpstr>Transduction based Anomaly Detection</vt:lpstr>
      <vt:lpstr>Micro-model Ensemble</vt:lpstr>
      <vt:lpstr>Sanitization</vt:lpstr>
      <vt:lpstr>Model Drift</vt:lpstr>
      <vt:lpstr>Experimental Setup</vt:lpstr>
      <vt:lpstr>Parameter Evaluation – Micro-model duration</vt:lpstr>
      <vt:lpstr>transAD Parameters</vt:lpstr>
      <vt:lpstr>Alerts per day for transAD and STAND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Architecture</dc:title>
  <dc:subject/>
  <dc:creator/>
  <cp:keywords/>
  <dc:description/>
  <cp:lastModifiedBy>Sharath Hiremagalore</cp:lastModifiedBy>
  <cp:revision>488</cp:revision>
  <dcterms:modified xsi:type="dcterms:W3CDTF">2013-10-26T17:28:18Z</dcterms:modified>
</cp:coreProperties>
</file>