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6"/>
  </p:notesMasterIdLst>
  <p:handoutMasterIdLst>
    <p:handoutMasterId r:id="rId67"/>
  </p:handoutMasterIdLst>
  <p:sldIdLst>
    <p:sldId id="313" r:id="rId2"/>
    <p:sldId id="345" r:id="rId3"/>
    <p:sldId id="257" r:id="rId4"/>
    <p:sldId id="258" r:id="rId5"/>
    <p:sldId id="259" r:id="rId6"/>
    <p:sldId id="260" r:id="rId7"/>
    <p:sldId id="264" r:id="rId8"/>
    <p:sldId id="265" r:id="rId9"/>
    <p:sldId id="261" r:id="rId10"/>
    <p:sldId id="326" r:id="rId11"/>
    <p:sldId id="327" r:id="rId12"/>
    <p:sldId id="330" r:id="rId13"/>
    <p:sldId id="328" r:id="rId14"/>
    <p:sldId id="331" r:id="rId15"/>
    <p:sldId id="334" r:id="rId16"/>
    <p:sldId id="335" r:id="rId17"/>
    <p:sldId id="336" r:id="rId18"/>
    <p:sldId id="337" r:id="rId19"/>
    <p:sldId id="338" r:id="rId20"/>
    <p:sldId id="339" r:id="rId21"/>
    <p:sldId id="263" r:id="rId22"/>
    <p:sldId id="349" r:id="rId23"/>
    <p:sldId id="267" r:id="rId24"/>
    <p:sldId id="268" r:id="rId25"/>
    <p:sldId id="269" r:id="rId26"/>
    <p:sldId id="270" r:id="rId27"/>
    <p:sldId id="271" r:id="rId28"/>
    <p:sldId id="305" r:id="rId29"/>
    <p:sldId id="272" r:id="rId30"/>
    <p:sldId id="350" r:id="rId31"/>
    <p:sldId id="273" r:id="rId32"/>
    <p:sldId id="301" r:id="rId33"/>
    <p:sldId id="341" r:id="rId34"/>
    <p:sldId id="342" r:id="rId35"/>
    <p:sldId id="343" r:id="rId36"/>
    <p:sldId id="274" r:id="rId37"/>
    <p:sldId id="275" r:id="rId38"/>
    <p:sldId id="276" r:id="rId39"/>
    <p:sldId id="277" r:id="rId40"/>
    <p:sldId id="278" r:id="rId41"/>
    <p:sldId id="279" r:id="rId42"/>
    <p:sldId id="281" r:id="rId43"/>
    <p:sldId id="282" r:id="rId44"/>
    <p:sldId id="283" r:id="rId45"/>
    <p:sldId id="284" r:id="rId46"/>
    <p:sldId id="285" r:id="rId47"/>
    <p:sldId id="286" r:id="rId48"/>
    <p:sldId id="287" r:id="rId49"/>
    <p:sldId id="288" r:id="rId50"/>
    <p:sldId id="306" r:id="rId51"/>
    <p:sldId id="289" r:id="rId52"/>
    <p:sldId id="351" r:id="rId53"/>
    <p:sldId id="302" r:id="rId54"/>
    <p:sldId id="314" r:id="rId55"/>
    <p:sldId id="315" r:id="rId56"/>
    <p:sldId id="316" r:id="rId57"/>
    <p:sldId id="317" r:id="rId58"/>
    <p:sldId id="318" r:id="rId59"/>
    <p:sldId id="324" r:id="rId60"/>
    <p:sldId id="319" r:id="rId61"/>
    <p:sldId id="322" r:id="rId62"/>
    <p:sldId id="321" r:id="rId63"/>
    <p:sldId id="323" r:id="rId64"/>
    <p:sldId id="299" r:id="rId6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3333FF"/>
    <a:srgbClr val="2929FF"/>
    <a:srgbClr val="0000FF"/>
    <a:srgbClr val="0000CC"/>
    <a:srgbClr val="CCEC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26" autoAdjust="0"/>
    <p:restoredTop sz="94660"/>
  </p:normalViewPr>
  <p:slideViewPr>
    <p:cSldViewPr>
      <p:cViewPr varScale="1">
        <p:scale>
          <a:sx n="111" d="100"/>
          <a:sy n="111" d="100"/>
        </p:scale>
        <p:origin x="-20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4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notesMaster" Target="notesMasters/notesMaster1.xml"/><Relationship Id="rId67" Type="http://schemas.openxmlformats.org/officeDocument/2006/relationships/handoutMaster" Target="handoutMasters/handoutMaster1.xml"/><Relationship Id="rId68" Type="http://schemas.openxmlformats.org/officeDocument/2006/relationships/printerSettings" Target="printerSettings/printerSettings1.bin"/><Relationship Id="rId69" Type="http://schemas.openxmlformats.org/officeDocument/2006/relationships/presProps" Target="pres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1" Type="http://schemas.openxmlformats.org/officeDocument/2006/relationships/theme" Target="theme/theme1.xml"/><Relationship Id="rId7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5.xml"/><Relationship Id="rId4" Type="http://schemas.openxmlformats.org/officeDocument/2006/relationships/slide" Target="slides/slide29.xml"/><Relationship Id="rId5" Type="http://schemas.openxmlformats.org/officeDocument/2006/relationships/slide" Target="slides/slide42.xml"/><Relationship Id="rId6" Type="http://schemas.openxmlformats.org/officeDocument/2006/relationships/slide" Target="slides/slide50.xml"/><Relationship Id="rId7" Type="http://schemas.openxmlformats.org/officeDocument/2006/relationships/slide" Target="slides/slide51.xml"/><Relationship Id="rId1" Type="http://schemas.openxmlformats.org/officeDocument/2006/relationships/slide" Target="slides/slide20.xml"/><Relationship Id="rId2" Type="http://schemas.openxmlformats.org/officeDocument/2006/relationships/slide" Target="slides/slide2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353" cy="47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t" anchorCtr="0" compatLnSpc="1">
            <a:prstTxWarp prst="textNoShape">
              <a:avLst/>
            </a:prstTxWarp>
          </a:bodyPr>
          <a:lstStyle>
            <a:lvl1pPr defTabSz="96731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849" y="0"/>
            <a:ext cx="3170353" cy="47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t" anchorCtr="0" compatLnSpc="1">
            <a:prstTxWarp prst="textNoShape">
              <a:avLst/>
            </a:prstTxWarp>
          </a:bodyPr>
          <a:lstStyle>
            <a:lvl1pPr algn="r" defTabSz="96731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2109"/>
            <a:ext cx="3170353" cy="47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b" anchorCtr="0" compatLnSpc="1">
            <a:prstTxWarp prst="textNoShape">
              <a:avLst/>
            </a:prstTxWarp>
          </a:bodyPr>
          <a:lstStyle>
            <a:lvl1pPr defTabSz="96731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849" y="9122109"/>
            <a:ext cx="3170353" cy="47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b" anchorCtr="0" compatLnSpc="1">
            <a:prstTxWarp prst="textNoShape">
              <a:avLst/>
            </a:prstTxWarp>
          </a:bodyPr>
          <a:lstStyle>
            <a:lvl1pPr algn="r" defTabSz="967315">
              <a:defRPr sz="1300" smtClean="0"/>
            </a:lvl1pPr>
          </a:lstStyle>
          <a:p>
            <a:pPr>
              <a:defRPr/>
            </a:pPr>
            <a:fld id="{9F41ABBD-EACD-4A3E-A8A0-E5393969C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25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353" cy="47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t" anchorCtr="0" compatLnSpc="1">
            <a:prstTxWarp prst="textNoShape">
              <a:avLst/>
            </a:prstTxWarp>
          </a:bodyPr>
          <a:lstStyle>
            <a:lvl1pPr defTabSz="967315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849" y="0"/>
            <a:ext cx="3170353" cy="47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t" anchorCtr="0" compatLnSpc="1">
            <a:prstTxWarp prst="textNoShape">
              <a:avLst/>
            </a:prstTxWarp>
          </a:bodyPr>
          <a:lstStyle>
            <a:lvl1pPr algn="r" defTabSz="967315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494" y="4560249"/>
            <a:ext cx="5366212" cy="4319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2109"/>
            <a:ext cx="3170353" cy="47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b" anchorCtr="0" compatLnSpc="1">
            <a:prstTxWarp prst="textNoShape">
              <a:avLst/>
            </a:prstTxWarp>
          </a:bodyPr>
          <a:lstStyle>
            <a:lvl1pPr defTabSz="967315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849" y="9122109"/>
            <a:ext cx="3170353" cy="47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b" anchorCtr="0" compatLnSpc="1">
            <a:prstTxWarp prst="textNoShape">
              <a:avLst/>
            </a:prstTxWarp>
          </a:bodyPr>
          <a:lstStyle>
            <a:lvl1pPr algn="r" defTabSz="967315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8FB8ACA-86A6-4731-822D-B0B2620B8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87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pPr>
              <a:defRPr/>
            </a:pPr>
            <a:fld id="{1429264B-A966-4701-BBA0-D3323F8DDF62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pPr>
              <a:defRPr/>
            </a:pPr>
            <a:fld id="{C6B794C9-7AE2-4E53-835A-16677D04DF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37906D-9739-4B5A-B742-BD0EF6EDF5F6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D5EF-59A4-44C8-BAA6-6F6E736BDE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96995A-EA6B-4C22-80DF-A107DACB24AC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1175A-267F-4BD2-A069-11D5FA40C1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37906D-9739-4B5A-B742-BD0EF6EDF5F6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D5EF-59A4-44C8-BAA6-6F6E736BDE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62F99C-C083-4181-A251-B3E69D7C9CDD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71D90-B1F1-49EC-B74B-7FF58FB9CB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879DB-1CEF-4406-80C7-5682DA2C0434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8EDD5-0EB6-4A7D-A7C1-B02067DE44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A19CFB-EA23-41CC-BBF4-0C73761BF55B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2DD3C-9BEA-4B32-8DAA-0FB81E6DF3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pPr>
              <a:defRPr/>
            </a:pPr>
            <a:fld id="{6137906D-9739-4B5A-B742-BD0EF6EDF5F6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02092E-9756-47F9-8A5C-F7DC56EDA535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C9A76-3DDB-476B-B9CF-BC0EB0E5BA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ED2434-09EC-43BF-B0B0-7850A75B6CB0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F8E65-864D-4815-9CCA-730EB69962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012199-D1A9-46E9-A1F1-08DEF757BF74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C7C9-CEDC-4C8A-8C3B-BAAB676517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53B49-8C63-4C18-9855-45978DF5079B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000E8-E351-49CA-8F2D-DC7EF31C5F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C7FD9A-35D7-45CB-BB37-1C75D26E5960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DCDC6-A787-4D30-AEA6-74155F89EC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6F1F16-3DF2-4D47-A2F7-3B7993214928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1C479-C667-41E4-A95E-CD8427A204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fld id="{6137906D-9739-4B5A-B742-BD0EF6EDF5F6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358D5EF-59A4-44C8-BAA6-6F6E736BDE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virtualschool.edu/mon/SoftwareEngineering/BrooksNoSilverBullet.html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Designing Behavior and Form</a:t>
            </a:r>
          </a:p>
        </p:txBody>
      </p:sp>
      <p:sp>
        <p:nvSpPr>
          <p:cNvPr id="205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3276600"/>
          </a:xfrm>
        </p:spPr>
        <p:txBody>
          <a:bodyPr/>
          <a:lstStyle/>
          <a:p>
            <a:r>
              <a:rPr lang="en-US" b="1" dirty="0" smtClean="0"/>
              <a:t>Dan Fleck</a:t>
            </a:r>
          </a:p>
          <a:p>
            <a:r>
              <a:rPr lang="en-US" sz="1200" b="1" dirty="0" smtClean="0"/>
              <a:t>(adapted from original slides by Jeff Offutt)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http://www.cs.gmu.edu/~</a:t>
            </a:r>
            <a:r>
              <a:rPr lang="en-US" b="1" dirty="0" err="1" smtClean="0">
                <a:solidFill>
                  <a:schemeClr val="tx1"/>
                </a:solidFill>
              </a:rPr>
              <a:t>dfleck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/>
          </a:p>
          <a:p>
            <a:r>
              <a:rPr lang="en-US" b="1" dirty="0" smtClean="0"/>
              <a:t>SWE 632</a:t>
            </a:r>
          </a:p>
          <a:p>
            <a:r>
              <a:rPr lang="en-US" b="1" dirty="0" smtClean="0"/>
              <a:t>User Interface Design and Development</a:t>
            </a:r>
          </a:p>
          <a:p>
            <a:r>
              <a:rPr lang="en-US" b="1" dirty="0" smtClean="0"/>
              <a:t>Cooper, Ch 9-12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AD7477-16C4-4E12-809E-6227D8022D6F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DCDC6-A787-4D30-AEA6-74155F89EC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839200" cy="99060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effectLst/>
              </a:rPr>
              <a:t>Designing for the Web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143000"/>
            <a:ext cx="8686800" cy="4572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 smtClean="0"/>
              <a:t>HTML supports a very </a:t>
            </a:r>
            <a:r>
              <a:rPr lang="en-US" sz="2800" u="sng" dirty="0" smtClean="0">
                <a:solidFill>
                  <a:srgbClr val="FF6600"/>
                </a:solidFill>
              </a:rPr>
              <a:t>limited widget set</a:t>
            </a:r>
          </a:p>
          <a:p>
            <a:pPr lvl="1" eaLnBrk="1" hangingPunct="1"/>
            <a:r>
              <a:rPr lang="en-US" sz="2400" dirty="0" err="1" smtClean="0"/>
              <a:t>Javascript</a:t>
            </a:r>
            <a:r>
              <a:rPr lang="en-US" sz="2400" dirty="0" smtClean="0"/>
              <a:t> can be used to create many more widgets, but that is relatively complicated</a:t>
            </a:r>
          </a:p>
          <a:p>
            <a:pPr lvl="1" eaLnBrk="1" hangingPunct="1"/>
            <a:r>
              <a:rPr lang="en-US" sz="2400" dirty="0" smtClean="0"/>
              <a:t>This is becoming more common</a:t>
            </a:r>
          </a:p>
          <a:p>
            <a:pPr eaLnBrk="1" hangingPunct="1"/>
            <a:r>
              <a:rPr lang="en-US" sz="2800" dirty="0" smtClean="0"/>
              <a:t>On the other hand, it takes </a:t>
            </a:r>
            <a:r>
              <a:rPr lang="en-US" sz="2800" u="sng" dirty="0" smtClean="0">
                <a:solidFill>
                  <a:srgbClr val="FF6600"/>
                </a:solidFill>
              </a:rPr>
              <a:t>fewer technical skills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to implement a GUI front-end with HTML than with other technologies</a:t>
            </a:r>
          </a:p>
          <a:p>
            <a:pPr eaLnBrk="1" hangingPunct="1"/>
            <a:r>
              <a:rPr lang="en-US" sz="2800" dirty="0" smtClean="0"/>
              <a:t>Complex, multi-screen transactional applications are just as hard, and </a:t>
            </a:r>
            <a:r>
              <a:rPr lang="en-US" sz="2800" u="sng" dirty="0" smtClean="0">
                <a:solidFill>
                  <a:srgbClr val="FF6600"/>
                </a:solidFill>
              </a:rPr>
              <a:t>perhaps harder</a:t>
            </a:r>
            <a:r>
              <a:rPr lang="en-US" sz="2800" dirty="0" smtClean="0"/>
              <a:t>, to develop</a:t>
            </a:r>
          </a:p>
          <a:p>
            <a:pPr eaLnBrk="1" hangingPunct="1"/>
            <a:r>
              <a:rPr lang="en-US" sz="2800" dirty="0" smtClean="0"/>
              <a:t>HTML provides </a:t>
            </a:r>
            <a:r>
              <a:rPr lang="en-US" sz="2800" u="sng" dirty="0" smtClean="0">
                <a:solidFill>
                  <a:srgbClr val="FF6600"/>
                </a:solidFill>
              </a:rPr>
              <a:t>greater separation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between engineers, GUI designers, and graphics designers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914400" y="5876925"/>
            <a:ext cx="7300913" cy="523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Some Web-specific usability points 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  <p:bldP spid="696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0D15F5-E3CC-45B9-95EF-E334DA8E330B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DCDC6-A787-4D30-AEA6-74155F89EC5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839200" cy="990600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effectLst/>
              </a:rPr>
              <a:t>Three Types of Web Apps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4572000" cy="3352800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3200" dirty="0" smtClean="0">
                <a:solidFill>
                  <a:srgbClr val="FF6600"/>
                </a:solidFill>
              </a:rPr>
              <a:t>Sovereign </a:t>
            </a:r>
            <a:r>
              <a:rPr lang="en-US" sz="3200" dirty="0" smtClean="0"/>
              <a:t>Web Apps</a:t>
            </a:r>
          </a:p>
          <a:p>
            <a:pPr marL="914400" lvl="1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sz="2800" dirty="0" smtClean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3200" dirty="0" smtClean="0">
                <a:solidFill>
                  <a:srgbClr val="FF6600"/>
                </a:solidFill>
              </a:rPr>
              <a:t>Transient </a:t>
            </a:r>
            <a:r>
              <a:rPr lang="en-US" sz="3200" dirty="0" smtClean="0"/>
              <a:t>Web Apps</a:t>
            </a:r>
          </a:p>
          <a:p>
            <a:pPr marL="914400" lvl="1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sz="2800" dirty="0" smtClean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3200" dirty="0" smtClean="0">
                <a:solidFill>
                  <a:srgbClr val="FF6600"/>
                </a:solidFill>
              </a:rPr>
              <a:t>Internet-enabled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23C1CD-CE30-4B8B-98D5-5FACD0F0B139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DCDC6-A787-4D30-AEA6-74155F89EC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839200" cy="99060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effectLst/>
              </a:rPr>
              <a:t>Sovereign Web Apps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990600"/>
            <a:ext cx="86868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Sovereign </a:t>
            </a:r>
            <a:r>
              <a:rPr lang="en-US" dirty="0" smtClean="0"/>
              <a:t>: Rich interactive experience</a:t>
            </a:r>
          </a:p>
          <a:p>
            <a:pPr lvl="1"/>
            <a:r>
              <a:rPr lang="en-US" dirty="0" smtClean="0"/>
              <a:t>Make people feel they are in an </a:t>
            </a:r>
            <a:r>
              <a:rPr lang="en-US" dirty="0" smtClean="0">
                <a:solidFill>
                  <a:srgbClr val="FF6600"/>
                </a:solidFill>
              </a:rPr>
              <a:t>environment</a:t>
            </a:r>
            <a:r>
              <a:rPr lang="en-US" dirty="0" smtClean="0"/>
              <a:t>, not looking at pages</a:t>
            </a:r>
          </a:p>
          <a:p>
            <a:pPr lvl="1"/>
            <a:r>
              <a:rPr lang="en-US" dirty="0" smtClean="0"/>
              <a:t>Build </a:t>
            </a:r>
            <a:r>
              <a:rPr lang="en-US" dirty="0" smtClean="0">
                <a:solidFill>
                  <a:srgbClr val="FF6600"/>
                </a:solidFill>
              </a:rPr>
              <a:t>full-screen </a:t>
            </a:r>
            <a:r>
              <a:rPr lang="en-US" dirty="0" smtClean="0"/>
              <a:t>applications</a:t>
            </a:r>
          </a:p>
          <a:p>
            <a:pPr eaLnBrk="1" hangingPunct="1"/>
            <a:r>
              <a:rPr lang="en-US" dirty="0" smtClean="0"/>
              <a:t>The fact that it is a Web application should </a:t>
            </a:r>
            <a:r>
              <a:rPr lang="en-US" dirty="0" smtClean="0">
                <a:solidFill>
                  <a:srgbClr val="FF6600"/>
                </a:solidFill>
              </a:rPr>
              <a:t>not be obvious</a:t>
            </a:r>
          </a:p>
          <a:p>
            <a:pPr lvl="1" eaLnBrk="1" hangingPunct="1"/>
            <a:r>
              <a:rPr lang="en-US" dirty="0" smtClean="0"/>
              <a:t>Design them as if they are </a:t>
            </a:r>
            <a:r>
              <a:rPr lang="en-US" u="sng" dirty="0" smtClean="0">
                <a:solidFill>
                  <a:srgbClr val="FF6600"/>
                </a:solidFill>
              </a:rPr>
              <a:t>desktop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applications</a:t>
            </a:r>
          </a:p>
          <a:p>
            <a:pPr lvl="1" eaLnBrk="1" hangingPunct="1"/>
            <a:r>
              <a:rPr lang="en-US" dirty="0" smtClean="0"/>
              <a:t>Include multiple </a:t>
            </a:r>
            <a:r>
              <a:rPr lang="en-US" u="sng" dirty="0" smtClean="0">
                <a:solidFill>
                  <a:srgbClr val="FF6600"/>
                </a:solidFill>
              </a:rPr>
              <a:t>controls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and data objects</a:t>
            </a:r>
          </a:p>
          <a:p>
            <a:pPr lvl="1" eaLnBrk="1" hangingPunct="1"/>
            <a:r>
              <a:rPr lang="en-US" dirty="0" smtClean="0"/>
              <a:t>Use </a:t>
            </a:r>
            <a:r>
              <a:rPr lang="en-US" u="sng" dirty="0" smtClean="0">
                <a:solidFill>
                  <a:srgbClr val="FF6600"/>
                </a:solidFill>
              </a:rPr>
              <a:t>panes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to group functions (not frames!)</a:t>
            </a:r>
          </a:p>
          <a:p>
            <a:pPr eaLnBrk="1" hangingPunct="1"/>
            <a:r>
              <a:rPr lang="en-US" dirty="0" smtClean="0"/>
              <a:t>The UI should emphasize </a:t>
            </a:r>
            <a:r>
              <a:rPr lang="en-US" u="sng" dirty="0" smtClean="0">
                <a:solidFill>
                  <a:srgbClr val="FF6600"/>
                </a:solidFill>
              </a:rPr>
              <a:t>interaction</a:t>
            </a:r>
            <a:r>
              <a:rPr lang="en-US" dirty="0" smtClean="0"/>
              <a:t>, not </a:t>
            </a:r>
            <a:r>
              <a:rPr lang="en-US" u="sng" dirty="0" smtClean="0">
                <a:solidFill>
                  <a:srgbClr val="FF6600"/>
                </a:solidFill>
              </a:rPr>
              <a:t>navigation</a:t>
            </a:r>
            <a:endParaRPr lang="en-US" dirty="0" smtClean="0">
              <a:solidFill>
                <a:srgbClr val="FF6600"/>
              </a:solidFill>
            </a:endParaRPr>
          </a:p>
          <a:p>
            <a:pPr eaLnBrk="1" hangingPunct="1"/>
            <a:r>
              <a:rPr lang="en-US" dirty="0" smtClean="0"/>
              <a:t>Remember that users are often </a:t>
            </a:r>
            <a:r>
              <a:rPr lang="en-US" u="sng" dirty="0" smtClean="0">
                <a:solidFill>
                  <a:srgbClr val="FF6600"/>
                </a:solidFill>
              </a:rPr>
              <a:t>infrequent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users</a:t>
            </a:r>
          </a:p>
          <a:p>
            <a:pPr eaLnBrk="1" hangingPunct="1"/>
            <a:r>
              <a:rPr lang="en-US" dirty="0" smtClean="0"/>
              <a:t>The </a:t>
            </a:r>
            <a:r>
              <a:rPr lang="en-US" u="sng" dirty="0" smtClean="0">
                <a:solidFill>
                  <a:srgbClr val="FF6600"/>
                </a:solidFill>
              </a:rPr>
              <a:t>transaction flow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must match the user’s mental model</a:t>
            </a:r>
          </a:p>
          <a:p>
            <a:pPr lvl="1" eaLnBrk="1" hangingPunct="1"/>
            <a:r>
              <a:rPr lang="en-US" dirty="0" smtClean="0"/>
              <a:t>Don’t make users scroll back up or down to proceed to the next step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FF6600"/>
                </a:solidFill>
              </a:rPr>
              <a:t>Ajax and JS </a:t>
            </a:r>
            <a:r>
              <a:rPr lang="en-US" dirty="0" smtClean="0"/>
              <a:t>to avoid request / response cycle</a:t>
            </a:r>
          </a:p>
          <a:p>
            <a:pPr lvl="1"/>
            <a:r>
              <a:rPr lang="en-US" dirty="0" smtClean="0"/>
              <a:t>Request / response is odd to most users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EDEFE8-4056-4941-8112-9AB401718FA3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DCDC6-A787-4D30-AEA6-74155F89EC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839200" cy="99060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effectLst/>
              </a:rPr>
              <a:t>Transient Web Apps</a:t>
            </a:r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990600"/>
            <a:ext cx="8382000" cy="56388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FF6600"/>
                </a:solidFill>
              </a:rPr>
              <a:t>Transient </a:t>
            </a:r>
            <a:r>
              <a:rPr lang="en-US" sz="2800" dirty="0" smtClean="0"/>
              <a:t>: Quick occasional access to information</a:t>
            </a:r>
          </a:p>
          <a:p>
            <a:pPr lvl="1">
              <a:defRPr/>
            </a:pPr>
            <a:r>
              <a:rPr lang="en-US" sz="2400" dirty="0" smtClean="0"/>
              <a:t>Unfortunately, </a:t>
            </a:r>
            <a:r>
              <a:rPr lang="en-US" sz="2400" dirty="0" smtClean="0">
                <a:solidFill>
                  <a:srgbClr val="FF6600"/>
                </a:solidFill>
              </a:rPr>
              <a:t>browsers </a:t>
            </a:r>
            <a:r>
              <a:rPr lang="en-US" sz="2400" dirty="0" smtClean="0"/>
              <a:t>run as full screen apps …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FF6600"/>
                </a:solidFill>
              </a:rPr>
              <a:t>Interactive components </a:t>
            </a:r>
            <a:r>
              <a:rPr lang="en-US" sz="2800" dirty="0" smtClean="0"/>
              <a:t>of web pages, often inside informational web sites</a:t>
            </a:r>
          </a:p>
          <a:p>
            <a:pPr lvl="1" eaLnBrk="1" hangingPunct="1">
              <a:defRPr/>
            </a:pPr>
            <a:r>
              <a:rPr lang="en-US" sz="2400" i="1" dirty="0" err="1" smtClean="0">
                <a:solidFill>
                  <a:srgbClr val="FF6600"/>
                </a:solidFill>
              </a:rPr>
              <a:t>cnn.com’</a:t>
            </a:r>
            <a:r>
              <a:rPr lang="en-US" sz="2400" i="1" dirty="0" err="1" smtClean="0">
                <a:solidFill>
                  <a:schemeClr val="tx2"/>
                </a:solidFill>
              </a:rPr>
              <a:t>s</a:t>
            </a:r>
            <a:r>
              <a:rPr lang="en-US" sz="2400" i="1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Weather and </a:t>
            </a:r>
            <a:r>
              <a:rPr lang="en-US" sz="2400" dirty="0" err="1" smtClean="0"/>
              <a:t>QuickVote</a:t>
            </a:r>
            <a:r>
              <a:rPr lang="en-US" sz="2400" dirty="0" smtClean="0"/>
              <a:t> boxes</a:t>
            </a:r>
          </a:p>
          <a:p>
            <a:pPr eaLnBrk="1" hangingPunct="1">
              <a:defRPr/>
            </a:pPr>
            <a:r>
              <a:rPr lang="en-US" sz="2800" dirty="0" smtClean="0"/>
              <a:t>They should </a:t>
            </a:r>
            <a:r>
              <a:rPr lang="en-US" sz="2800" u="sng" dirty="0" smtClean="0">
                <a:solidFill>
                  <a:srgbClr val="FF6600"/>
                </a:solidFill>
              </a:rPr>
              <a:t>very clearly explain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what they are</a:t>
            </a:r>
          </a:p>
          <a:p>
            <a:pPr eaLnBrk="1" hangingPunct="1">
              <a:defRPr/>
            </a:pPr>
            <a:r>
              <a:rPr lang="en-US" sz="2800" dirty="0" smtClean="0"/>
              <a:t>Very </a:t>
            </a:r>
            <a:r>
              <a:rPr lang="en-US" sz="2800" u="sng" dirty="0" smtClean="0">
                <a:solidFill>
                  <a:srgbClr val="FF6600"/>
                </a:solidFill>
              </a:rPr>
              <a:t>simple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and </a:t>
            </a:r>
            <a:r>
              <a:rPr lang="en-US" sz="2800" u="sng" dirty="0" smtClean="0">
                <a:solidFill>
                  <a:srgbClr val="FF6600"/>
                </a:solidFill>
              </a:rPr>
              <a:t>small</a:t>
            </a:r>
          </a:p>
          <a:p>
            <a:pPr eaLnBrk="1" hangingPunct="1">
              <a:defRPr/>
            </a:pPr>
            <a:r>
              <a:rPr lang="en-US" sz="2800" dirty="0" smtClean="0"/>
              <a:t>Should </a:t>
            </a:r>
            <a:r>
              <a:rPr lang="en-US" sz="2800" dirty="0" smtClean="0">
                <a:solidFill>
                  <a:srgbClr val="FF6600"/>
                </a:solidFill>
              </a:rPr>
              <a:t>fit within </a:t>
            </a:r>
            <a:r>
              <a:rPr lang="en-US" sz="2800" dirty="0" smtClean="0"/>
              <a:t>the rest of the web site</a:t>
            </a:r>
          </a:p>
          <a:p>
            <a:pPr lvl="1" eaLnBrk="1" hangingPunct="1">
              <a:defRPr/>
            </a:pPr>
            <a:r>
              <a:rPr lang="en-US" sz="2400" dirty="0" smtClean="0"/>
              <a:t>Follow the user’s </a:t>
            </a:r>
            <a:r>
              <a:rPr lang="en-US" sz="2400" u="sng" dirty="0" smtClean="0"/>
              <a:t>mental model</a:t>
            </a:r>
          </a:p>
          <a:p>
            <a:pPr eaLnBrk="1" hangingPunct="1">
              <a:defRPr/>
            </a:pPr>
            <a:r>
              <a:rPr lang="en-US" sz="2800" dirty="0" smtClean="0"/>
              <a:t>Make login or data retrieval as </a:t>
            </a:r>
            <a:r>
              <a:rPr lang="en-US" sz="2800" u="sng" dirty="0" smtClean="0">
                <a:solidFill>
                  <a:srgbClr val="FF6600"/>
                </a:solidFill>
              </a:rPr>
              <a:t>simple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as possible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800" dirty="0" smtClean="0"/>
              <a:t>We need more </a:t>
            </a:r>
            <a:r>
              <a:rPr lang="en-US" sz="2800" dirty="0" smtClean="0">
                <a:solidFill>
                  <a:srgbClr val="FF6600"/>
                </a:solidFill>
              </a:rPr>
              <a:t>integrated transients </a:t>
            </a:r>
            <a:r>
              <a:rPr lang="en-US" sz="2800" dirty="0" smtClean="0"/>
              <a:t>like </a:t>
            </a:r>
            <a:r>
              <a:rPr lang="en-US" sz="2800" dirty="0" err="1" smtClean="0"/>
              <a:t>google</a:t>
            </a:r>
            <a:r>
              <a:rPr lang="en-US" sz="2800" dirty="0" smtClean="0"/>
              <a:t> &amp; weather 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FFE374-EFBE-449E-AD2A-3D66C893C69A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DCDC6-A787-4D30-AEA6-74155F89EC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381000"/>
            <a:ext cx="8839200" cy="990600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effectLst/>
              </a:rPr>
              <a:t>Internet-enabled Applications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686800" cy="5105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Use the Internet, but </a:t>
            </a:r>
            <a:r>
              <a:rPr lang="en-US" sz="2800" u="sng" dirty="0" smtClean="0">
                <a:solidFill>
                  <a:srgbClr val="FF6600"/>
                </a:solidFill>
              </a:rPr>
              <a:t>do not run inside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a Web browser</a:t>
            </a:r>
          </a:p>
          <a:p>
            <a:pPr lvl="1" eaLnBrk="1" hangingPunct="1"/>
            <a:r>
              <a:rPr lang="en-US" sz="2400" dirty="0" smtClean="0"/>
              <a:t>The most common technologies are Java </a:t>
            </a:r>
            <a:r>
              <a:rPr lang="en-US" sz="2400" u="sng" dirty="0" smtClean="0">
                <a:solidFill>
                  <a:srgbClr val="FF6600"/>
                </a:solidFill>
              </a:rPr>
              <a:t>applet</a:t>
            </a:r>
            <a:r>
              <a:rPr lang="en-US" sz="2400" dirty="0" smtClean="0">
                <a:solidFill>
                  <a:srgbClr val="FF6600"/>
                </a:solidFill>
              </a:rPr>
              <a:t> </a:t>
            </a:r>
            <a:r>
              <a:rPr lang="en-US" sz="2400" dirty="0" smtClean="0"/>
              <a:t>and tools that are effectively mini, special purpose browsers</a:t>
            </a:r>
          </a:p>
          <a:p>
            <a:pPr lvl="1" eaLnBrk="1" hangingPunct="1"/>
            <a:r>
              <a:rPr lang="en-US" sz="2400" dirty="0" smtClean="0"/>
              <a:t>RealPlayer is a common example</a:t>
            </a:r>
          </a:p>
          <a:p>
            <a:pPr eaLnBrk="1" hangingPunct="1"/>
            <a:r>
              <a:rPr lang="en-US" sz="2800" dirty="0" smtClean="0"/>
              <a:t>Advantages</a:t>
            </a:r>
          </a:p>
          <a:p>
            <a:pPr lvl="1" eaLnBrk="1" hangingPunct="1"/>
            <a:r>
              <a:rPr lang="en-US" sz="2400" dirty="0" smtClean="0"/>
              <a:t>Can add more </a:t>
            </a:r>
            <a:r>
              <a:rPr lang="en-US" sz="2400" u="sng" dirty="0" smtClean="0">
                <a:solidFill>
                  <a:srgbClr val="FF6600"/>
                </a:solidFill>
              </a:rPr>
              <a:t>robust controls</a:t>
            </a:r>
            <a:r>
              <a:rPr lang="en-US" sz="2400" dirty="0" smtClean="0">
                <a:solidFill>
                  <a:srgbClr val="FF6600"/>
                </a:solidFill>
              </a:rPr>
              <a:t> </a:t>
            </a:r>
            <a:r>
              <a:rPr lang="en-US" sz="2400" dirty="0" smtClean="0"/>
              <a:t>than HTML supports</a:t>
            </a:r>
          </a:p>
          <a:p>
            <a:pPr lvl="1" eaLnBrk="1" hangingPunct="1"/>
            <a:r>
              <a:rPr lang="en-US" sz="2400" dirty="0" smtClean="0"/>
              <a:t>Easier to </a:t>
            </a:r>
            <a:r>
              <a:rPr lang="en-US" sz="2400" u="sng" dirty="0" smtClean="0">
                <a:solidFill>
                  <a:srgbClr val="FF6600"/>
                </a:solidFill>
              </a:rPr>
              <a:t>access data</a:t>
            </a:r>
            <a:r>
              <a:rPr lang="en-US" sz="2400" dirty="0" smtClean="0">
                <a:solidFill>
                  <a:srgbClr val="FF6600"/>
                </a:solidFill>
              </a:rPr>
              <a:t> </a:t>
            </a:r>
            <a:r>
              <a:rPr lang="en-US" sz="2400" dirty="0" smtClean="0"/>
              <a:t>on disk</a:t>
            </a:r>
          </a:p>
          <a:p>
            <a:pPr lvl="1" eaLnBrk="1" hangingPunct="1"/>
            <a:r>
              <a:rPr lang="en-US" sz="2400" u="sng" dirty="0" smtClean="0">
                <a:solidFill>
                  <a:srgbClr val="FF6600"/>
                </a:solidFill>
              </a:rPr>
              <a:t>Performance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16E1BA-468A-40D2-B76D-49A96FD208D4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DCDC6-A787-4D30-AEA6-74155F89EC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839200" cy="9906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effectLst/>
              </a:rPr>
              <a:t>Designing for Embedded Systems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534400" cy="47879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An </a:t>
            </a:r>
            <a:r>
              <a:rPr lang="en-US" sz="2800" u="sng" dirty="0" smtClean="0">
                <a:solidFill>
                  <a:srgbClr val="FF6600"/>
                </a:solidFill>
              </a:rPr>
              <a:t>embedded system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is software that is integrated into a device that is not primarily for computing</a:t>
            </a:r>
          </a:p>
          <a:p>
            <a:pPr lvl="1" eaLnBrk="1" hangingPunct="1"/>
            <a:r>
              <a:rPr lang="en-US" sz="2400" dirty="0" smtClean="0"/>
              <a:t>Phones, PDAs, remotes, ATMs, TVs, appliances, cars, planes, …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6600"/>
                </a:solidFill>
              </a:rPr>
              <a:t>input / output </a:t>
            </a:r>
            <a:r>
              <a:rPr lang="en-US" sz="2800" dirty="0" smtClean="0"/>
              <a:t>devices are often much different</a:t>
            </a:r>
          </a:p>
          <a:p>
            <a:pPr lvl="1" eaLnBrk="1" hangingPunct="1"/>
            <a:r>
              <a:rPr lang="en-US" sz="2400" dirty="0" smtClean="0"/>
              <a:t>Often much more constrained in abilities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Designing the UI is </a:t>
            </a:r>
            <a:r>
              <a:rPr lang="en-US" sz="2800" dirty="0" smtClean="0">
                <a:solidFill>
                  <a:srgbClr val="FF6600"/>
                </a:solidFill>
              </a:rPr>
              <a:t>very different </a:t>
            </a:r>
            <a:r>
              <a:rPr lang="en-US" sz="2800" dirty="0" smtClean="0"/>
              <a:t>from designing UIs for desktop applications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0BD6EE-D510-47B8-A06D-20DDBF009C9A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DCDC6-A787-4D30-AEA6-74155F89EC5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839200" cy="99060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effectLst/>
              </a:rPr>
              <a:t>General Principles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157288"/>
            <a:ext cx="8839200" cy="53959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Don’t think of the product as a computer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UI design must </a:t>
            </a:r>
            <a:r>
              <a:rPr lang="en-US" sz="2800" u="sng" dirty="0" smtClean="0">
                <a:solidFill>
                  <a:srgbClr val="FF6600"/>
                </a:solidFill>
              </a:rPr>
              <a:t>coordinate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with hardware design</a:t>
            </a:r>
          </a:p>
          <a:p>
            <a:pPr lvl="1" eaLnBrk="1" hangingPunct="1">
              <a:lnSpc>
                <a:spcPct val="90000"/>
              </a:lnSpc>
            </a:pPr>
            <a:endParaRPr lang="en-US" sz="2400" u="sng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u="sng" dirty="0" smtClean="0">
                <a:solidFill>
                  <a:srgbClr val="FF6600"/>
                </a:solidFill>
              </a:rPr>
              <a:t>External environment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will affect the UI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Should use many </a:t>
            </a:r>
            <a:r>
              <a:rPr lang="en-US" sz="2800" u="sng" dirty="0" smtClean="0">
                <a:solidFill>
                  <a:srgbClr val="FF6600"/>
                </a:solidFill>
              </a:rPr>
              <a:t>fewer modes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Navigation is </a:t>
            </a:r>
            <a:r>
              <a:rPr lang="en-US" sz="2800" u="sng" dirty="0" smtClean="0">
                <a:solidFill>
                  <a:srgbClr val="FF6600"/>
                </a:solidFill>
              </a:rPr>
              <a:t>harder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and should be reduced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Software must be more </a:t>
            </a:r>
            <a:r>
              <a:rPr lang="en-US" sz="2800" u="sng" dirty="0" smtClean="0">
                <a:solidFill>
                  <a:srgbClr val="FF6600"/>
                </a:solidFill>
              </a:rPr>
              <a:t>reliable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and </a:t>
            </a:r>
            <a:r>
              <a:rPr lang="en-US" sz="2800" u="sng" dirty="0" smtClean="0">
                <a:solidFill>
                  <a:srgbClr val="FF6600"/>
                </a:solidFill>
              </a:rPr>
              <a:t>usable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6ED88F-DA83-4009-88CA-DF4BF1E78365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DCDC6-A787-4D30-AEA6-74155F89EC5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839200" cy="990600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effectLst/>
              </a:rPr>
              <a:t>Phones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990600"/>
            <a:ext cx="8610600" cy="5638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smtClean="0"/>
              <a:t>Many cell phones have huge </a:t>
            </a:r>
            <a:r>
              <a:rPr lang="en-US" sz="2800" dirty="0" smtClean="0">
                <a:solidFill>
                  <a:srgbClr val="FF6600"/>
                </a:solidFill>
              </a:rPr>
              <a:t>hierarchical menus </a:t>
            </a:r>
            <a:r>
              <a:rPr lang="en-US" sz="2800" dirty="0" smtClean="0"/>
              <a:t>that are very confusing</a:t>
            </a:r>
          </a:p>
          <a:p>
            <a:pPr lvl="1" eaLnBrk="1" hangingPunct="1"/>
            <a:r>
              <a:rPr lang="en-US" sz="2400" dirty="0" smtClean="0"/>
              <a:t>All functions are equally difficult to find</a:t>
            </a:r>
          </a:p>
          <a:p>
            <a:pPr lvl="1" eaLnBrk="1" hangingPunct="1"/>
            <a:r>
              <a:rPr lang="en-US" sz="2400" dirty="0" smtClean="0"/>
              <a:t>But turning off the ringer is much more common than setting the “NAM”</a:t>
            </a:r>
          </a:p>
          <a:p>
            <a:pPr eaLnBrk="1" hangingPunct="1"/>
            <a:r>
              <a:rPr lang="en-US" sz="2800" dirty="0" smtClean="0"/>
              <a:t>Very </a:t>
            </a:r>
            <a:r>
              <a:rPr lang="en-US" sz="2800" dirty="0" smtClean="0">
                <a:solidFill>
                  <a:srgbClr val="FF6600"/>
                </a:solidFill>
              </a:rPr>
              <a:t>small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screen</a:t>
            </a:r>
          </a:p>
          <a:p>
            <a:pPr eaLnBrk="1" hangingPunct="1"/>
            <a:r>
              <a:rPr lang="en-US" sz="2800" dirty="0" smtClean="0"/>
              <a:t>Limited </a:t>
            </a:r>
            <a:r>
              <a:rPr lang="en-US" sz="2800" dirty="0" smtClean="0">
                <a:solidFill>
                  <a:srgbClr val="FF6600"/>
                </a:solidFill>
              </a:rPr>
              <a:t>keyboard</a:t>
            </a:r>
          </a:p>
          <a:p>
            <a:pPr eaLnBrk="1" hangingPunct="1"/>
            <a:r>
              <a:rPr lang="en-US" sz="2800" dirty="0" smtClean="0"/>
              <a:t>It should be easy to </a:t>
            </a:r>
            <a:r>
              <a:rPr lang="en-US" sz="2800" dirty="0" smtClean="0">
                <a:solidFill>
                  <a:srgbClr val="FF6600"/>
                </a:solidFill>
              </a:rPr>
              <a:t>synchronize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with phone books on my desktop computer </a:t>
            </a:r>
          </a:p>
          <a:p>
            <a:pPr eaLnBrk="1" hangingPunct="1"/>
            <a:r>
              <a:rPr lang="en-US" sz="2800" dirty="0" smtClean="0">
                <a:solidFill>
                  <a:srgbClr val="FF6600"/>
                </a:solidFill>
              </a:rPr>
              <a:t>UI designer </a:t>
            </a:r>
            <a:r>
              <a:rPr lang="en-US" sz="2800" dirty="0" smtClean="0"/>
              <a:t>needs to specify the buttons on the hardware</a:t>
            </a:r>
          </a:p>
          <a:p>
            <a:pPr eaLnBrk="1" hangingPunct="1"/>
            <a:r>
              <a:rPr lang="en-US" sz="2800" dirty="0" smtClean="0">
                <a:solidFill>
                  <a:srgbClr val="FF6600"/>
                </a:solidFill>
              </a:rPr>
              <a:t>Function bloat </a:t>
            </a:r>
            <a:r>
              <a:rPr lang="en-US" sz="2800" dirty="0" smtClean="0"/>
              <a:t>: who uses all that junk?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DC35A7-594D-48D6-8129-7C9F5E29100B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DCDC6-A787-4D30-AEA6-74155F89EC5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839200" cy="99060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effectLst/>
              </a:rPr>
              <a:t>Handheld Devices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534400" cy="5638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Consider how they are held – </a:t>
            </a:r>
            <a:r>
              <a:rPr lang="en-US" sz="2800" dirty="0" smtClean="0">
                <a:solidFill>
                  <a:srgbClr val="FF6600"/>
                </a:solidFill>
              </a:rPr>
              <a:t>two hands or one</a:t>
            </a:r>
            <a:r>
              <a:rPr lang="en-US" sz="2800" dirty="0" smtClean="0"/>
              <a:t>?</a:t>
            </a:r>
          </a:p>
          <a:p>
            <a:pPr eaLnBrk="1" hangingPunct="1"/>
            <a:r>
              <a:rPr lang="en-US" sz="2800" dirty="0" smtClean="0"/>
              <a:t>Do they </a:t>
            </a:r>
            <a:r>
              <a:rPr lang="en-US" sz="2800" dirty="0" smtClean="0">
                <a:solidFill>
                  <a:srgbClr val="FF6600"/>
                </a:solidFill>
              </a:rPr>
              <a:t>connect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with a desktop application?</a:t>
            </a:r>
          </a:p>
          <a:p>
            <a:pPr lvl="1" eaLnBrk="1" hangingPunct="1"/>
            <a:r>
              <a:rPr lang="en-US" sz="2400" dirty="0" smtClean="0"/>
              <a:t>How often ?</a:t>
            </a:r>
          </a:p>
          <a:p>
            <a:pPr lvl="1" eaLnBrk="1" hangingPunct="1"/>
            <a:r>
              <a:rPr lang="en-US" sz="2400" dirty="0" smtClean="0"/>
              <a:t>If they do, the UIs should be very different (consider the Palm)</a:t>
            </a:r>
          </a:p>
          <a:p>
            <a:pPr eaLnBrk="1" hangingPunct="1"/>
            <a:r>
              <a:rPr lang="en-US" sz="2800" dirty="0" smtClean="0">
                <a:solidFill>
                  <a:srgbClr val="FF6600"/>
                </a:solidFill>
              </a:rPr>
              <a:t>No pop-up </a:t>
            </a:r>
            <a:r>
              <a:rPr lang="en-US" sz="2800" dirty="0" smtClean="0"/>
              <a:t>windows or dialog boxes</a:t>
            </a:r>
          </a:p>
          <a:p>
            <a:pPr eaLnBrk="1" hangingPunct="1"/>
            <a:r>
              <a:rPr lang="en-US" sz="2800" dirty="0" smtClean="0"/>
              <a:t>No </a:t>
            </a:r>
            <a:r>
              <a:rPr lang="en-US" sz="2800" dirty="0" smtClean="0">
                <a:solidFill>
                  <a:srgbClr val="FF6600"/>
                </a:solidFill>
              </a:rPr>
              <a:t>dragging</a:t>
            </a:r>
          </a:p>
          <a:p>
            <a:pPr eaLnBrk="1" hangingPunct="1"/>
            <a:r>
              <a:rPr lang="en-US" sz="2800" dirty="0" smtClean="0"/>
              <a:t>Make controls and fonts </a:t>
            </a:r>
            <a:r>
              <a:rPr lang="en-US" sz="2800" dirty="0" smtClean="0">
                <a:solidFill>
                  <a:srgbClr val="FF6600"/>
                </a:solidFill>
              </a:rPr>
              <a:t>large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FF6600"/>
                </a:solidFill>
              </a:rPr>
              <a:t>bright</a:t>
            </a:r>
          </a:p>
          <a:p>
            <a:pPr lvl="1" eaLnBrk="1" hangingPunct="1"/>
            <a:r>
              <a:rPr lang="en-US" sz="2400" dirty="0" smtClean="0"/>
              <a:t>Let me use my finger, not a nerdy pen</a:t>
            </a:r>
          </a:p>
          <a:p>
            <a:pPr lvl="1" eaLnBrk="1" hangingPunct="1"/>
            <a:r>
              <a:rPr lang="en-US" sz="2400" dirty="0" smtClean="0"/>
              <a:t>Don’t make me shift my input mode (fingers to pen)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3FB34C-D647-4648-8F76-A16F2DA2F36D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DCDC6-A787-4D30-AEA6-74155F89EC5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839200" cy="99060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effectLst/>
              </a:rPr>
              <a:t>ATMs and Kiosks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990600"/>
            <a:ext cx="8305800" cy="5638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These are </a:t>
            </a:r>
            <a:r>
              <a:rPr lang="en-US" sz="2800" dirty="0" smtClean="0">
                <a:solidFill>
                  <a:srgbClr val="FF6600"/>
                </a:solidFill>
              </a:rPr>
              <a:t>publicly accessible </a:t>
            </a:r>
            <a:r>
              <a:rPr lang="en-US" sz="2800" dirty="0" smtClean="0"/>
              <a:t>computers with specialized applications</a:t>
            </a:r>
          </a:p>
          <a:p>
            <a:pPr eaLnBrk="1" hangingPunct="1"/>
            <a:r>
              <a:rPr lang="en-US" sz="2800" dirty="0" smtClean="0"/>
              <a:t>Consider the </a:t>
            </a:r>
            <a:r>
              <a:rPr lang="en-US" sz="2800" dirty="0" smtClean="0">
                <a:solidFill>
                  <a:srgbClr val="FF6600"/>
                </a:solidFill>
              </a:rPr>
              <a:t>environment</a:t>
            </a:r>
            <a:r>
              <a:rPr lang="en-US" sz="2800" dirty="0" smtClean="0"/>
              <a:t>:</a:t>
            </a:r>
          </a:p>
          <a:p>
            <a:pPr lvl="1" eaLnBrk="1" hangingPunct="1"/>
            <a:r>
              <a:rPr lang="en-US" sz="2400" dirty="0" smtClean="0"/>
              <a:t>Lighting, noise, privacy, security</a:t>
            </a:r>
          </a:p>
          <a:p>
            <a:pPr lvl="1" eaLnBrk="1" hangingPunct="1"/>
            <a:r>
              <a:rPr lang="en-US" sz="2400" dirty="0" smtClean="0"/>
              <a:t>The ATM in Johnson Center blocks foot traffic</a:t>
            </a:r>
          </a:p>
          <a:p>
            <a:pPr eaLnBrk="1" hangingPunct="1"/>
            <a:r>
              <a:rPr lang="en-US" sz="2800" dirty="0" smtClean="0"/>
              <a:t>Kiosks are </a:t>
            </a:r>
            <a:r>
              <a:rPr lang="en-US" sz="2800" dirty="0" smtClean="0">
                <a:solidFill>
                  <a:srgbClr val="FF6600"/>
                </a:solidFill>
              </a:rPr>
              <a:t>infrequently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used</a:t>
            </a:r>
          </a:p>
          <a:p>
            <a:pPr eaLnBrk="1" hangingPunct="1"/>
            <a:r>
              <a:rPr lang="en-US" sz="2800" dirty="0" smtClean="0"/>
              <a:t>Consider the </a:t>
            </a:r>
            <a:r>
              <a:rPr lang="en-US" sz="2800" dirty="0" smtClean="0">
                <a:solidFill>
                  <a:srgbClr val="FF6600"/>
                </a:solidFill>
              </a:rPr>
              <a:t>main use</a:t>
            </a:r>
          </a:p>
          <a:p>
            <a:pPr lvl="1" eaLnBrk="1" hangingPunct="1"/>
            <a:r>
              <a:rPr lang="en-US" sz="2400" dirty="0" smtClean="0"/>
              <a:t>Transaction : provide a service (ATM, tickets, self-checkout)</a:t>
            </a:r>
          </a:p>
          <a:p>
            <a:pPr lvl="1" eaLnBrk="1" hangingPunct="1"/>
            <a:r>
              <a:rPr lang="en-US" sz="2400" dirty="0" smtClean="0"/>
              <a:t>Exploration : present information (museums)</a:t>
            </a:r>
          </a:p>
          <a:p>
            <a:pPr eaLnBrk="1" hangingPunct="1"/>
            <a:r>
              <a:rPr lang="en-US" sz="2800" dirty="0" smtClean="0"/>
              <a:t>No </a:t>
            </a:r>
            <a:r>
              <a:rPr lang="en-US" sz="2800" dirty="0" smtClean="0">
                <a:solidFill>
                  <a:srgbClr val="FF6600"/>
                </a:solidFill>
              </a:rPr>
              <a:t>dragging, scrolling</a:t>
            </a:r>
            <a:r>
              <a:rPr lang="en-US" sz="2800" dirty="0" smtClean="0"/>
              <a:t>, or on-screen keyboards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53B49-8C63-4C18-9855-45978DF5079B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000E8-E351-49CA-8F2D-DC7EF31C5F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2362200"/>
            <a:ext cx="8229600" cy="29718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514350" indent="-514350" eaLnBrk="0" hangingPunct="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Platform and Posture (</a:t>
            </a:r>
            <a:r>
              <a:rPr lang="en-US" b="1" i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Ch 9</a:t>
            </a: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)</a:t>
            </a:r>
          </a:p>
          <a:p>
            <a:pPr marL="514350" indent="-514350" eaLnBrk="0" hangingPunct="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Orchestration and Flow (</a:t>
            </a:r>
            <a:r>
              <a:rPr lang="en-US" b="1" i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Ch 10</a:t>
            </a: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)</a:t>
            </a:r>
          </a:p>
          <a:p>
            <a:pPr marL="514350" indent="-514350" eaLnBrk="0" hangingPunct="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Eliminating Excise Tasks and Navigation (</a:t>
            </a:r>
            <a:r>
              <a:rPr lang="en-US" b="1" i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Ch 11</a:t>
            </a: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)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Designing Good Behavior (</a:t>
            </a:r>
            <a:r>
              <a:rPr lang="en-US" b="1" i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Ch 12</a:t>
            </a: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0" y="2514600"/>
            <a:ext cx="5031650" cy="716272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98FCAB-7E41-4109-B74F-5E93ABCAF926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DCDC6-A787-4D30-AEA6-74155F89EC5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839200" cy="99060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effectLst/>
              </a:rPr>
              <a:t>Embedded Systems Summary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1022350" y="3006725"/>
            <a:ext cx="7196138" cy="955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Embedded software will be a major</a:t>
            </a:r>
          </a:p>
          <a:p>
            <a:pPr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growth area for the foreseeable future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Posture Summary</a:t>
            </a:r>
          </a:p>
        </p:txBody>
      </p:sp>
      <p:sp>
        <p:nvSpPr>
          <p:cNvPr id="24578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E075224-5837-4797-99C4-3EA726558AAB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4489AF-3E32-4130-8B1D-AFF14FBE25E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984339" y="2595563"/>
            <a:ext cx="7093609" cy="5847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Everybody wants to design sovereigns!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936274" y="4437063"/>
            <a:ext cx="7189739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Effective UI designers must know their users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animBg="1"/>
      <p:bldP spid="737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53B49-8C63-4C18-9855-45978DF5079B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000E8-E351-49CA-8F2D-DC7EF31C5F8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2362200"/>
            <a:ext cx="8229600" cy="29718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514350" indent="-514350" eaLnBrk="0" hangingPunct="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Platform and Posture (</a:t>
            </a:r>
            <a:r>
              <a:rPr lang="en-US" b="1" i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Ch 9</a:t>
            </a: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)</a:t>
            </a:r>
          </a:p>
          <a:p>
            <a:pPr marL="514350" indent="-514350" eaLnBrk="0" hangingPunct="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Orchestration and Flow (</a:t>
            </a:r>
            <a:r>
              <a:rPr lang="en-US" b="1" i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Ch 10</a:t>
            </a: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)</a:t>
            </a:r>
          </a:p>
          <a:p>
            <a:pPr marL="514350" indent="-514350" eaLnBrk="0" hangingPunct="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Eliminating Excise Tasks and Navigation (</a:t>
            </a:r>
            <a:r>
              <a:rPr lang="en-US" b="1" i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Ch 11</a:t>
            </a: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)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Designing Good Behavior (</a:t>
            </a:r>
            <a:r>
              <a:rPr lang="en-US" b="1" i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Ch 12</a:t>
            </a: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0" y="3124200"/>
            <a:ext cx="5031650" cy="716272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38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Ch 10 : </a:t>
            </a:r>
            <a:r>
              <a:rPr lang="en-US" sz="4000" smtClean="0">
                <a:effectLst/>
              </a:rPr>
              <a:t>Orchestration and </a:t>
            </a:r>
            <a:r>
              <a:rPr lang="en-US" smtClean="0"/>
              <a:t>Flow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800802" cy="4648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b="1" u="sng" dirty="0" smtClean="0">
                <a:solidFill>
                  <a:srgbClr val="FF6600"/>
                </a:solidFill>
              </a:rPr>
              <a:t>Flow</a:t>
            </a:r>
            <a:r>
              <a:rPr lang="en-US" sz="2800" dirty="0" smtClean="0"/>
              <a:t>: The next thing the interface wants to do is exactly what the user expects</a:t>
            </a:r>
          </a:p>
          <a:p>
            <a:pPr lvl="1" eaLnBrk="1" hangingPunct="1"/>
            <a:r>
              <a:rPr lang="en-US" sz="2400" dirty="0" smtClean="0"/>
              <a:t>Follow users’ </a:t>
            </a:r>
            <a:r>
              <a:rPr lang="en-US" sz="2400" u="sng" dirty="0" smtClean="0">
                <a:solidFill>
                  <a:srgbClr val="FF6600"/>
                </a:solidFill>
              </a:rPr>
              <a:t>mental model</a:t>
            </a:r>
          </a:p>
          <a:p>
            <a:pPr lvl="1" eaLnBrk="1" hangingPunct="1"/>
            <a:r>
              <a:rPr lang="en-US" sz="2400" dirty="0" smtClean="0"/>
              <a:t>Let the user </a:t>
            </a:r>
            <a:r>
              <a:rPr lang="en-US" sz="2400" u="sng" dirty="0" smtClean="0">
                <a:solidFill>
                  <a:srgbClr val="FF6600"/>
                </a:solidFill>
              </a:rPr>
              <a:t>direct</a:t>
            </a:r>
            <a:r>
              <a:rPr lang="en-US" sz="2400" dirty="0" smtClean="0">
                <a:solidFill>
                  <a:srgbClr val="FF6600"/>
                </a:solidFill>
              </a:rPr>
              <a:t> </a:t>
            </a:r>
            <a:r>
              <a:rPr lang="en-US" sz="2400" dirty="0" smtClean="0"/>
              <a:t>the software</a:t>
            </a:r>
          </a:p>
          <a:p>
            <a:pPr lvl="1" eaLnBrk="1" hangingPunct="1"/>
            <a:r>
              <a:rPr lang="en-US" sz="2400" dirty="0" smtClean="0">
                <a:solidFill>
                  <a:srgbClr val="FF6600"/>
                </a:solidFill>
              </a:rPr>
              <a:t>Don’t talk </a:t>
            </a:r>
            <a:r>
              <a:rPr lang="en-US" sz="2400" dirty="0" smtClean="0"/>
              <a:t>with the user</a:t>
            </a:r>
          </a:p>
          <a:p>
            <a:pPr lvl="1" eaLnBrk="1" hangingPunct="1"/>
            <a:r>
              <a:rPr lang="en-US" sz="2400" dirty="0" smtClean="0"/>
              <a:t>Keep all related </a:t>
            </a:r>
            <a:r>
              <a:rPr lang="en-US" sz="2400" dirty="0" smtClean="0">
                <a:solidFill>
                  <a:srgbClr val="FF6600"/>
                </a:solidFill>
              </a:rPr>
              <a:t>tools </a:t>
            </a:r>
            <a:r>
              <a:rPr lang="en-US" sz="2400" dirty="0" smtClean="0"/>
              <a:t>available</a:t>
            </a:r>
          </a:p>
          <a:p>
            <a:pPr lvl="1" eaLnBrk="1" hangingPunct="1"/>
            <a:r>
              <a:rPr lang="en-US" sz="2400" dirty="0" smtClean="0">
                <a:solidFill>
                  <a:srgbClr val="FF6600"/>
                </a:solidFill>
              </a:rPr>
              <a:t>Modeless </a:t>
            </a:r>
            <a:r>
              <a:rPr lang="en-US" sz="2400" dirty="0" smtClean="0"/>
              <a:t>feedback : The user should </a:t>
            </a:r>
            <a:r>
              <a:rPr lang="en-US" sz="2400" u="sng" dirty="0" smtClean="0"/>
              <a:t>not</a:t>
            </a:r>
            <a:r>
              <a:rPr lang="en-US" sz="2400" dirty="0" smtClean="0"/>
              <a:t> have to respond</a:t>
            </a:r>
          </a:p>
          <a:p>
            <a:pPr eaLnBrk="1" hangingPunct="1"/>
            <a:r>
              <a:rPr lang="en-US" sz="2800" dirty="0" smtClean="0"/>
              <a:t>Interfaces should be </a:t>
            </a:r>
            <a:r>
              <a:rPr lang="en-US" sz="2800" u="sng" dirty="0" smtClean="0">
                <a:solidFill>
                  <a:srgbClr val="FF6600"/>
                </a:solidFill>
              </a:rPr>
              <a:t>invisible</a:t>
            </a:r>
            <a:r>
              <a:rPr lang="en-US" sz="2800" dirty="0" smtClean="0"/>
              <a:t>, not </a:t>
            </a:r>
            <a:r>
              <a:rPr lang="en-US" sz="2800" u="sng" dirty="0" smtClean="0">
                <a:solidFill>
                  <a:srgbClr val="FF6600"/>
                </a:solidFill>
              </a:rPr>
              <a:t>cool</a:t>
            </a:r>
          </a:p>
          <a:p>
            <a:pPr eaLnBrk="1" hangingPunct="1"/>
            <a:r>
              <a:rPr lang="en-US" sz="2800" dirty="0" smtClean="0"/>
              <a:t>It’s easy to make things </a:t>
            </a:r>
            <a:r>
              <a:rPr lang="en-US" sz="2800" u="sng" dirty="0" smtClean="0">
                <a:solidFill>
                  <a:srgbClr val="FF6600"/>
                </a:solidFill>
              </a:rPr>
              <a:t>complicated</a:t>
            </a:r>
            <a:r>
              <a:rPr lang="en-US" sz="2800" dirty="0" smtClean="0"/>
              <a:t>, it’s hard to make things </a:t>
            </a:r>
            <a:r>
              <a:rPr lang="en-US" sz="2800" u="sng" dirty="0" smtClean="0">
                <a:solidFill>
                  <a:srgbClr val="FF6600"/>
                </a:solidFill>
              </a:rPr>
              <a:t>simple</a:t>
            </a:r>
            <a:r>
              <a:rPr lang="en-US" sz="2800" dirty="0" smtClean="0">
                <a:solidFill>
                  <a:schemeClr val="tx2"/>
                </a:solidFill>
              </a:rPr>
              <a:t>!</a:t>
            </a:r>
          </a:p>
        </p:txBody>
      </p:sp>
      <p:sp>
        <p:nvSpPr>
          <p:cNvPr id="25602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78389A1-43CD-4630-A5E8-7158D5DF02F5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579CDA-332A-4E25-9573-56BCC7FBF4CE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Flow is a State of Mind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When users are “in the flow”, they exhibit very good </a:t>
            </a:r>
            <a:r>
              <a:rPr lang="en-US" sz="2800" u="sng" dirty="0" smtClean="0">
                <a:solidFill>
                  <a:srgbClr val="FF6600"/>
                </a:solidFill>
              </a:rPr>
              <a:t>concentration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and are not easily distracted</a:t>
            </a:r>
          </a:p>
          <a:p>
            <a:pPr eaLnBrk="1" hangingPunct="1"/>
            <a:r>
              <a:rPr lang="en-US" sz="2800" dirty="0" smtClean="0"/>
              <a:t>Dealing with syntax always </a:t>
            </a:r>
            <a:r>
              <a:rPr lang="en-US" sz="2800" u="sng" dirty="0" smtClean="0">
                <a:solidFill>
                  <a:srgbClr val="FF6600"/>
                </a:solidFill>
              </a:rPr>
              <a:t>interferes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with flow</a:t>
            </a:r>
          </a:p>
          <a:p>
            <a:pPr eaLnBrk="1" hangingPunct="1"/>
            <a:r>
              <a:rPr lang="en-US" sz="2800" dirty="0" smtClean="0"/>
              <a:t>Surprises </a:t>
            </a:r>
            <a:r>
              <a:rPr lang="en-US" sz="2800" u="sng" dirty="0" smtClean="0">
                <a:solidFill>
                  <a:srgbClr val="FF6600"/>
                </a:solidFill>
              </a:rPr>
              <a:t>interrupt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flow</a:t>
            </a:r>
          </a:p>
          <a:p>
            <a:pPr eaLnBrk="1" hangingPunct="1"/>
            <a:r>
              <a:rPr lang="en-US" sz="2800" dirty="0" smtClean="0"/>
              <a:t>Good flow allows users to concentrate on </a:t>
            </a:r>
            <a:r>
              <a:rPr lang="en-US" sz="2800" u="sng" dirty="0" smtClean="0">
                <a:solidFill>
                  <a:srgbClr val="FF6600"/>
                </a:solidFill>
              </a:rPr>
              <a:t>task-semantic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knowledge, not syntactic</a:t>
            </a:r>
          </a:p>
        </p:txBody>
      </p:sp>
      <p:sp>
        <p:nvSpPr>
          <p:cNvPr id="26626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5617EBC-6E6D-4BBA-ABB9-11B90E96FA16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DFCAE0-63B1-4CC2-9F9F-49F15365ECCD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Flow Example</a:t>
            </a:r>
          </a:p>
        </p:txBody>
      </p:sp>
      <p:sp>
        <p:nvSpPr>
          <p:cNvPr id="27650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E7FBE3F-FFBF-47A0-9DD3-74B2341E5DC0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6D9680-5D68-49A3-8038-65A4938333FB}" type="slidenum">
              <a:rPr lang="en-US" smtClean="0"/>
              <a:pPr/>
              <a:t>25</a:t>
            </a:fld>
            <a:endParaRPr lang="en-US" smtClean="0"/>
          </a:p>
        </p:txBody>
      </p:sp>
      <p:grpSp>
        <p:nvGrpSpPr>
          <p:cNvPr id="27654" name="Group 3"/>
          <p:cNvGrpSpPr>
            <a:grpSpLocks/>
          </p:cNvGrpSpPr>
          <p:nvPr/>
        </p:nvGrpSpPr>
        <p:grpSpPr bwMode="auto">
          <a:xfrm>
            <a:off x="2438400" y="1905000"/>
            <a:ext cx="4267200" cy="1295400"/>
            <a:chOff x="1536" y="1200"/>
            <a:chExt cx="2688" cy="816"/>
          </a:xfrm>
        </p:grpSpPr>
        <p:sp>
          <p:nvSpPr>
            <p:cNvPr id="27657" name="Rectangle 4"/>
            <p:cNvSpPr>
              <a:spLocks noChangeArrowheads="1"/>
            </p:cNvSpPr>
            <p:nvPr/>
          </p:nvSpPr>
          <p:spPr bwMode="auto">
            <a:xfrm>
              <a:off x="1536" y="1200"/>
              <a:ext cx="2688" cy="81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Text Box 5"/>
            <p:cNvSpPr txBox="1">
              <a:spLocks noChangeArrowheads="1"/>
            </p:cNvSpPr>
            <p:nvPr/>
          </p:nvSpPr>
          <p:spPr bwMode="auto">
            <a:xfrm>
              <a:off x="1819" y="1257"/>
              <a:ext cx="2122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en-US"/>
                <a:t>Do you want to save?</a:t>
              </a:r>
            </a:p>
          </p:txBody>
        </p:sp>
        <p:sp>
          <p:nvSpPr>
            <p:cNvPr id="27659" name="Text Box 6"/>
            <p:cNvSpPr txBox="1">
              <a:spLocks noChangeArrowheads="1"/>
            </p:cNvSpPr>
            <p:nvPr/>
          </p:nvSpPr>
          <p:spPr bwMode="auto">
            <a:xfrm>
              <a:off x="1620" y="1665"/>
              <a:ext cx="445" cy="29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7660" name="Text Box 7"/>
            <p:cNvSpPr txBox="1">
              <a:spLocks noChangeArrowheads="1"/>
            </p:cNvSpPr>
            <p:nvPr/>
          </p:nvSpPr>
          <p:spPr bwMode="auto">
            <a:xfrm>
              <a:off x="2186" y="1665"/>
              <a:ext cx="372" cy="29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7661" name="Text Box 8"/>
            <p:cNvSpPr txBox="1">
              <a:spLocks noChangeArrowheads="1"/>
            </p:cNvSpPr>
            <p:nvPr/>
          </p:nvSpPr>
          <p:spPr bwMode="auto">
            <a:xfrm>
              <a:off x="2676" y="1665"/>
              <a:ext cx="808" cy="29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r>
                <a:rPr lang="en-US"/>
                <a:t>Cancel</a:t>
              </a:r>
            </a:p>
          </p:txBody>
        </p:sp>
        <p:sp>
          <p:nvSpPr>
            <p:cNvPr id="27662" name="Text Box 9"/>
            <p:cNvSpPr txBox="1">
              <a:spLocks noChangeArrowheads="1"/>
            </p:cNvSpPr>
            <p:nvPr/>
          </p:nvSpPr>
          <p:spPr bwMode="auto">
            <a:xfrm>
              <a:off x="3588" y="1665"/>
              <a:ext cx="553" cy="29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en-US"/>
                <a:t>Help</a:t>
              </a:r>
            </a:p>
          </p:txBody>
        </p:sp>
      </p:grp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2314575" y="3295650"/>
            <a:ext cx="4575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Of course!!! Don’t ask me.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457200" y="4237038"/>
            <a:ext cx="8610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</a:rPr>
              <a:t>Yes, GUIs are differentiated from CLs by being </a:t>
            </a:r>
            <a:r>
              <a:rPr lang="en-US" sz="2800" u="sng" dirty="0">
                <a:solidFill>
                  <a:srgbClr val="FF6600"/>
                </a:solidFill>
                <a:latin typeface="Times New Roman" pitchFamily="18" charset="0"/>
              </a:rPr>
              <a:t>easier</a:t>
            </a:r>
            <a:r>
              <a:rPr lang="en-US" sz="2800" dirty="0">
                <a:latin typeface="Times New Roman" pitchFamily="18" charset="0"/>
              </a:rPr>
              <a:t>, but </a:t>
            </a:r>
            <a:r>
              <a:rPr lang="en-US" sz="2800" u="sng" dirty="0">
                <a:solidFill>
                  <a:srgbClr val="FF6600"/>
                </a:solidFill>
                <a:latin typeface="Times New Roman" pitchFamily="18" charset="0"/>
              </a:rPr>
              <a:t>slower</a:t>
            </a:r>
            <a:r>
              <a:rPr lang="en-US" sz="2800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…</a:t>
            </a:r>
          </a:p>
          <a:p>
            <a:r>
              <a:rPr lang="en-US" sz="2800" u="sng" dirty="0">
                <a:latin typeface="Times New Roman" pitchFamily="18" charset="0"/>
              </a:rPr>
              <a:t>But</a:t>
            </a:r>
            <a:r>
              <a:rPr lang="en-US" sz="2800" dirty="0">
                <a:latin typeface="Times New Roman" pitchFamily="18" charset="0"/>
              </a:rPr>
              <a:t>, that is not an excuse to </a:t>
            </a:r>
            <a:r>
              <a:rPr lang="en-US" sz="2800" u="sng" dirty="0">
                <a:solidFill>
                  <a:srgbClr val="FF6600"/>
                </a:solidFill>
                <a:latin typeface="Times New Roman" pitchFamily="18" charset="0"/>
              </a:rPr>
              <a:t>design</a:t>
            </a:r>
            <a:r>
              <a:rPr lang="en-US" sz="28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them to be slow!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6" grpId="0" autoUpdateAnimBg="0"/>
      <p:bldP spid="8090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Orchestration – Stay in Character</a:t>
            </a:r>
          </a:p>
        </p:txBody>
      </p:sp>
      <p:sp>
        <p:nvSpPr>
          <p:cNvPr id="28678" name="Rectangle 1027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763000" cy="4724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First rule in acting : Always be the character you are playing, </a:t>
            </a:r>
            <a:r>
              <a:rPr lang="en-US" sz="2800" u="sng" dirty="0" smtClean="0">
                <a:solidFill>
                  <a:srgbClr val="FF6600"/>
                </a:solidFill>
              </a:rPr>
              <a:t>not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yourself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Syntax </a:t>
            </a:r>
            <a:r>
              <a:rPr lang="en-US" sz="2800" u="sng" dirty="0" smtClean="0">
                <a:solidFill>
                  <a:srgbClr val="FF6600"/>
                </a:solidFill>
              </a:rPr>
              <a:t>interrupts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users’ thinking and annoys them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Good actors </a:t>
            </a:r>
            <a:r>
              <a:rPr lang="en-US" sz="2800" u="sng" dirty="0" smtClean="0">
                <a:solidFill>
                  <a:srgbClr val="FF6600"/>
                </a:solidFill>
              </a:rPr>
              <a:t>become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the person they are playing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Good basketball referees </a:t>
            </a:r>
            <a:r>
              <a:rPr lang="en-US" sz="2800" u="sng" dirty="0" smtClean="0">
                <a:solidFill>
                  <a:srgbClr val="FF6600"/>
                </a:solidFill>
              </a:rPr>
              <a:t>disappear</a:t>
            </a:r>
          </a:p>
        </p:txBody>
      </p:sp>
      <p:sp>
        <p:nvSpPr>
          <p:cNvPr id="28674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4548C38-D7C2-4F18-B101-55B34353C234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9F58C3-2A08-42DC-9BE9-969B93FA403B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44158"/>
            <a:ext cx="7345362" cy="67024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Make the UI Disappear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763000" cy="495300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sz="2800" u="sng" dirty="0" smtClean="0">
                <a:solidFill>
                  <a:srgbClr val="FF6600"/>
                </a:solidFill>
              </a:rPr>
              <a:t>Less interaction</a:t>
            </a:r>
            <a:r>
              <a:rPr lang="en-US" sz="2800" dirty="0" smtClean="0"/>
              <a:t>, not more – what do users </a:t>
            </a:r>
            <a:r>
              <a:rPr lang="en-US" sz="2800" u="sng" dirty="0" smtClean="0">
                <a:solidFill>
                  <a:srgbClr val="FF6600"/>
                </a:solidFill>
              </a:rPr>
              <a:t>need</a:t>
            </a:r>
            <a:r>
              <a:rPr lang="en-US" sz="2800" dirty="0" smtClean="0"/>
              <a:t>?</a:t>
            </a:r>
          </a:p>
          <a:p>
            <a:pPr eaLnBrk="1" hangingPunct="1"/>
            <a:r>
              <a:rPr lang="en-US" sz="2800" dirty="0" smtClean="0"/>
              <a:t>Make </a:t>
            </a:r>
            <a:r>
              <a:rPr lang="en-US" sz="2800" u="sng" dirty="0" smtClean="0">
                <a:solidFill>
                  <a:srgbClr val="FF6600"/>
                </a:solidFill>
              </a:rPr>
              <a:t>likely choices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en-US" sz="2800" u="sng" dirty="0" smtClean="0"/>
              <a:t>probabilities</a:t>
            </a:r>
            <a:r>
              <a:rPr lang="en-US" sz="2800" dirty="0" smtClean="0"/>
              <a:t>) default, and unlikely choices (</a:t>
            </a:r>
            <a:r>
              <a:rPr lang="en-US" sz="2800" u="sng" dirty="0" smtClean="0"/>
              <a:t>possibilities</a:t>
            </a:r>
            <a:r>
              <a:rPr lang="en-US" sz="2800" dirty="0" smtClean="0"/>
              <a:t>) available</a:t>
            </a:r>
          </a:p>
          <a:p>
            <a:pPr lvl="1" eaLnBrk="1" hangingPunct="1"/>
            <a:r>
              <a:rPr lang="en-US" sz="2400" dirty="0" smtClean="0"/>
              <a:t>“Do you want to save?” …. </a:t>
            </a:r>
            <a:r>
              <a:rPr lang="en-US" sz="2400" dirty="0" err="1" smtClean="0"/>
              <a:t>duhhh</a:t>
            </a:r>
            <a:r>
              <a:rPr lang="en-US" sz="2400" dirty="0" smtClean="0"/>
              <a:t> !</a:t>
            </a:r>
          </a:p>
          <a:p>
            <a:pPr eaLnBrk="1" hangingPunct="1"/>
            <a:r>
              <a:rPr lang="en-US" sz="2800" dirty="0" smtClean="0"/>
              <a:t>Give </a:t>
            </a:r>
            <a:r>
              <a:rPr lang="en-US" sz="2800" u="sng" dirty="0" smtClean="0">
                <a:solidFill>
                  <a:srgbClr val="FF6600"/>
                </a:solidFill>
              </a:rPr>
              <a:t>information</a:t>
            </a:r>
            <a:r>
              <a:rPr lang="en-US" sz="2800" dirty="0" smtClean="0"/>
              <a:t>, not data – </a:t>
            </a:r>
            <a:r>
              <a:rPr lang="en-US" dirty="0" smtClean="0"/>
              <a:t>40% saved, not 20,000 bytes</a:t>
            </a:r>
          </a:p>
          <a:p>
            <a:pPr eaLnBrk="1" hangingPunct="1"/>
            <a:r>
              <a:rPr lang="en-US" sz="2800" dirty="0" smtClean="0"/>
              <a:t>Software should indicate status </a:t>
            </a:r>
            <a:r>
              <a:rPr lang="en-US" sz="2800" u="sng" dirty="0" smtClean="0">
                <a:solidFill>
                  <a:srgbClr val="FF6600"/>
                </a:solidFill>
              </a:rPr>
              <a:t>visually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– </a:t>
            </a:r>
            <a:r>
              <a:rPr lang="en-US" dirty="0" smtClean="0"/>
              <a:t>active, busy, idle</a:t>
            </a:r>
          </a:p>
          <a:p>
            <a:pPr eaLnBrk="1" hangingPunct="1"/>
            <a:r>
              <a:rPr lang="en-US" sz="2800" dirty="0" smtClean="0"/>
              <a:t>Don’t use dialogs to report </a:t>
            </a:r>
            <a:r>
              <a:rPr lang="en-US" sz="2800" u="sng" dirty="0" smtClean="0">
                <a:solidFill>
                  <a:srgbClr val="FF6600"/>
                </a:solidFill>
              </a:rPr>
              <a:t>normal behavior</a:t>
            </a:r>
          </a:p>
          <a:p>
            <a:pPr eaLnBrk="1" hangingPunct="1"/>
            <a:r>
              <a:rPr lang="en-US" sz="2800" dirty="0" smtClean="0"/>
              <a:t>Provide default behavior and </a:t>
            </a:r>
            <a:r>
              <a:rPr lang="en-US" sz="2800" u="sng" dirty="0" smtClean="0">
                <a:solidFill>
                  <a:srgbClr val="FF6600"/>
                </a:solidFill>
              </a:rPr>
              <a:t>mechanisms to change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it</a:t>
            </a:r>
          </a:p>
          <a:p>
            <a:pPr eaLnBrk="1" hangingPunct="1"/>
            <a:r>
              <a:rPr lang="en-US" sz="2800" u="sng" dirty="0" smtClean="0">
                <a:solidFill>
                  <a:srgbClr val="FF6600"/>
                </a:solidFill>
              </a:rPr>
              <a:t>Separate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commands (</a:t>
            </a:r>
            <a:r>
              <a:rPr lang="en-US" dirty="0" smtClean="0"/>
              <a:t>print</a:t>
            </a:r>
            <a:r>
              <a:rPr lang="en-US" sz="2800" dirty="0" smtClean="0"/>
              <a:t>) from configuration (</a:t>
            </a:r>
            <a:r>
              <a:rPr lang="en-US" dirty="0" smtClean="0"/>
              <a:t>setup</a:t>
            </a:r>
            <a:r>
              <a:rPr lang="en-US" sz="2800" dirty="0" smtClean="0"/>
              <a:t>)</a:t>
            </a:r>
          </a:p>
          <a:p>
            <a:pPr eaLnBrk="1" hangingPunct="1"/>
            <a:r>
              <a:rPr lang="en-US" sz="2800" dirty="0" smtClean="0"/>
              <a:t>Don’t </a:t>
            </a:r>
            <a:r>
              <a:rPr lang="en-US" sz="2800" u="sng" dirty="0" smtClean="0">
                <a:solidFill>
                  <a:srgbClr val="FF6600"/>
                </a:solidFill>
              </a:rPr>
              <a:t>ask questions</a:t>
            </a:r>
            <a:r>
              <a:rPr lang="en-US" sz="2800" dirty="0" smtClean="0"/>
              <a:t>, give users choices</a:t>
            </a:r>
          </a:p>
          <a:p>
            <a:pPr eaLnBrk="1" hangingPunct="1"/>
            <a:r>
              <a:rPr lang="en-US" sz="2800" dirty="0" smtClean="0"/>
              <a:t>Make </a:t>
            </a:r>
            <a:r>
              <a:rPr lang="en-US" sz="2800" u="sng" dirty="0" smtClean="0">
                <a:solidFill>
                  <a:srgbClr val="FF6600"/>
                </a:solidFill>
              </a:rPr>
              <a:t>dangerous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choices hard to reach</a:t>
            </a:r>
          </a:p>
        </p:txBody>
      </p:sp>
      <p:sp>
        <p:nvSpPr>
          <p:cNvPr id="29698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DC88F51-84C0-4B96-A5C4-01B86B653F03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E1018D-0CB8-48E9-84C6-887CC3F9ADF3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555EF5F-D3EB-426E-A2E1-4210FE26D36D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C5BD16-6146-4C32-AD79-BA81C223D583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8392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Design for the Probable</a:t>
            </a:r>
            <a:br>
              <a:rPr lang="en-US" sz="3200" dirty="0" smtClean="0"/>
            </a:br>
            <a:r>
              <a:rPr lang="en-US" sz="3200" dirty="0" smtClean="0"/>
              <a:t>Provide for the Possible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76400"/>
            <a:ext cx="8686800" cy="4953000"/>
          </a:xfrm>
        </p:spPr>
        <p:txBody>
          <a:bodyPr/>
          <a:lstStyle/>
          <a:p>
            <a:pPr eaLnBrk="1" hangingPunct="1"/>
            <a:r>
              <a:rPr lang="en-US" sz="2800" u="sng" dirty="0" smtClean="0">
                <a:solidFill>
                  <a:srgbClr val="FF6600"/>
                </a:solidFill>
              </a:rPr>
              <a:t>Choices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should be based on probability, not logic</a:t>
            </a:r>
          </a:p>
          <a:p>
            <a:pPr lvl="1" eaLnBrk="1" hangingPunct="1"/>
            <a:r>
              <a:rPr lang="en-US" sz="2400" dirty="0" smtClean="0">
                <a:solidFill>
                  <a:srgbClr val="FF6600"/>
                </a:solidFill>
              </a:rPr>
              <a:t>Logic </a:t>
            </a:r>
            <a:r>
              <a:rPr lang="en-US" sz="2400" dirty="0" smtClean="0"/>
              <a:t>: 1 out of a million is still possible … </a:t>
            </a:r>
            <a:r>
              <a:rPr lang="en-US" i="1" dirty="0" smtClean="0">
                <a:latin typeface="Tahoma" pitchFamily="34" charset="0"/>
              </a:rPr>
              <a:t>if p then s1 else s2</a:t>
            </a:r>
            <a:r>
              <a:rPr lang="en-US" sz="2400" dirty="0" smtClean="0"/>
              <a:t> …</a:t>
            </a:r>
          </a:p>
          <a:p>
            <a:pPr lvl="1" eaLnBrk="1" hangingPunct="1"/>
            <a:r>
              <a:rPr lang="en-US" sz="2400" dirty="0" smtClean="0">
                <a:solidFill>
                  <a:srgbClr val="FF6600"/>
                </a:solidFill>
              </a:rPr>
              <a:t>Probability </a:t>
            </a:r>
            <a:r>
              <a:rPr lang="en-US" sz="2400" dirty="0" smtClean="0"/>
              <a:t>: Make the 999,999 default, make the 1 hard to find</a:t>
            </a:r>
          </a:p>
          <a:p>
            <a:pPr eaLnBrk="1" hangingPunct="1"/>
            <a:r>
              <a:rPr lang="en-US" sz="2800" dirty="0" smtClean="0"/>
              <a:t>Default should always be to </a:t>
            </a:r>
            <a:r>
              <a:rPr lang="en-US" sz="2800" dirty="0" smtClean="0">
                <a:solidFill>
                  <a:srgbClr val="FF6600"/>
                </a:solidFill>
              </a:rPr>
              <a:t>save changes </a:t>
            </a:r>
            <a:r>
              <a:rPr lang="en-US" sz="2800" dirty="0" smtClean="0"/>
              <a:t>when I exit</a:t>
            </a:r>
          </a:p>
          <a:p>
            <a:pPr lvl="1" eaLnBrk="1" hangingPunct="1"/>
            <a:r>
              <a:rPr lang="en-US" sz="2400" dirty="0" smtClean="0">
                <a:solidFill>
                  <a:srgbClr val="FF6600"/>
                </a:solidFill>
              </a:rPr>
              <a:t>Of course </a:t>
            </a:r>
            <a:r>
              <a:rPr lang="en-US" sz="2400" dirty="0" smtClean="0"/>
              <a:t>I want to save !</a:t>
            </a:r>
          </a:p>
          <a:p>
            <a:pPr lvl="1" eaLnBrk="1" hangingPunct="1"/>
            <a:r>
              <a:rPr lang="en-US" sz="2400" dirty="0" smtClean="0"/>
              <a:t>Include an </a:t>
            </a:r>
            <a:r>
              <a:rPr lang="en-US" sz="2400" dirty="0" smtClean="0">
                <a:solidFill>
                  <a:srgbClr val="FF6600"/>
                </a:solidFill>
              </a:rPr>
              <a:t>option to discard </a:t>
            </a:r>
            <a:r>
              <a:rPr lang="en-US" sz="2400" dirty="0" smtClean="0"/>
              <a:t>and exit … in a menu somewhere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Flow Summary</a:t>
            </a:r>
          </a:p>
        </p:txBody>
      </p:sp>
      <p:sp>
        <p:nvSpPr>
          <p:cNvPr id="31746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AFB35FB-81C8-46F2-9ECA-1DB8BD2AF08C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61CACD-8CF6-4BAD-95B7-880C0557778D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462088" y="3006725"/>
            <a:ext cx="6219825" cy="955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 provide good flow,</a:t>
            </a:r>
          </a:p>
          <a:p>
            <a:pPr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designers must know their users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 9: Posture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599"/>
            <a:ext cx="8610600" cy="4702175"/>
          </a:xfrm>
        </p:spPr>
        <p:txBody>
          <a:bodyPr/>
          <a:lstStyle/>
          <a:p>
            <a:pPr marL="533400" indent="-533400" eaLnBrk="1" hangingPunct="1"/>
            <a:r>
              <a:rPr lang="en-US" sz="2800" u="sng" dirty="0" smtClean="0">
                <a:solidFill>
                  <a:srgbClr val="FF6600"/>
                </a:solidFill>
              </a:rPr>
              <a:t>Posture</a:t>
            </a:r>
            <a:r>
              <a:rPr lang="en-US" sz="2800" dirty="0" smtClean="0"/>
              <a:t>: The way the program appears to users</a:t>
            </a:r>
          </a:p>
          <a:p>
            <a:pPr marL="914400" lvl="1" indent="-457200" eaLnBrk="1" hangingPunct="1">
              <a:buFontTx/>
              <a:buAutoNum type="arabicParenR"/>
            </a:pPr>
            <a:r>
              <a:rPr lang="en-US" sz="2400" dirty="0" smtClean="0"/>
              <a:t>Sovereign</a:t>
            </a:r>
          </a:p>
          <a:p>
            <a:pPr marL="914400" lvl="1" indent="-457200" eaLnBrk="1" hangingPunct="1">
              <a:buFontTx/>
              <a:buAutoNum type="arabicParenR"/>
            </a:pPr>
            <a:r>
              <a:rPr lang="en-US" sz="2400" dirty="0" smtClean="0"/>
              <a:t>Transient</a:t>
            </a:r>
          </a:p>
          <a:p>
            <a:pPr marL="914400" lvl="1" indent="-457200" eaLnBrk="1" hangingPunct="1">
              <a:buFontTx/>
              <a:buAutoNum type="arabicParenR"/>
            </a:pPr>
            <a:r>
              <a:rPr lang="en-US" sz="2400" dirty="0" smtClean="0"/>
              <a:t>Daemonic</a:t>
            </a:r>
          </a:p>
          <a:p>
            <a:pPr marL="533400" indent="-533400" eaLnBrk="1" hangingPunct="1"/>
            <a:r>
              <a:rPr lang="en-US" sz="2800" dirty="0" smtClean="0"/>
              <a:t>Different types of </a:t>
            </a:r>
            <a:r>
              <a:rPr lang="en-US" sz="2800" dirty="0" smtClean="0">
                <a:solidFill>
                  <a:srgbClr val="FF6600"/>
                </a:solidFill>
              </a:rPr>
              <a:t>user interaction</a:t>
            </a:r>
          </a:p>
          <a:p>
            <a:pPr marL="533400" indent="-533400" eaLnBrk="1" hangingPunct="1"/>
            <a:r>
              <a:rPr lang="en-US" sz="2800" dirty="0" smtClean="0"/>
              <a:t>Different sets of </a:t>
            </a:r>
            <a:r>
              <a:rPr lang="en-US" sz="2800" dirty="0" smtClean="0">
                <a:solidFill>
                  <a:srgbClr val="FF6600"/>
                </a:solidFill>
              </a:rPr>
              <a:t>behavioral </a:t>
            </a:r>
            <a:r>
              <a:rPr lang="en-US" sz="2800" dirty="0" smtClean="0"/>
              <a:t>attributes</a:t>
            </a:r>
          </a:p>
        </p:txBody>
      </p:sp>
      <p:sp>
        <p:nvSpPr>
          <p:cNvPr id="4098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59BB4D2-2234-4680-9999-05E7C350B7B3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02B0DD-DEC7-47AD-B1D6-DF74C39784A4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53B49-8C63-4C18-9855-45978DF5079B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000E8-E351-49CA-8F2D-DC7EF31C5F8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2362200"/>
            <a:ext cx="8229600" cy="29718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514350" indent="-514350" eaLnBrk="0" hangingPunct="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Platform and Posture (</a:t>
            </a:r>
            <a:r>
              <a:rPr lang="en-US" b="1" i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Ch 9</a:t>
            </a: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)</a:t>
            </a:r>
          </a:p>
          <a:p>
            <a:pPr marL="514350" indent="-514350" eaLnBrk="0" hangingPunct="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Orchestration and Flow (</a:t>
            </a:r>
            <a:r>
              <a:rPr lang="en-US" b="1" i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Ch 10</a:t>
            </a: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)</a:t>
            </a:r>
          </a:p>
          <a:p>
            <a:pPr marL="514350" indent="-514350" eaLnBrk="0" hangingPunct="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Eliminating Excise Tasks and Navigation (</a:t>
            </a:r>
            <a:r>
              <a:rPr lang="en-US" b="1" i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Ch 11</a:t>
            </a: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)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Designing Good Behavior (</a:t>
            </a:r>
            <a:r>
              <a:rPr lang="en-US" b="1" i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Ch 12</a:t>
            </a: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0" y="3886200"/>
            <a:ext cx="6705600" cy="716272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15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Ch 11 : Overhead &amp; Navigation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12921"/>
          </a:xfrm>
        </p:spPr>
        <p:txBody>
          <a:bodyPr>
            <a:normAutofit fontScale="92500" lnSpcReduction="10000"/>
          </a:bodyPr>
          <a:lstStyle/>
          <a:p>
            <a:pPr marL="533400" indent="-533400" eaLnBrk="1" hangingPunct="1"/>
            <a:r>
              <a:rPr lang="en-US" sz="2800" u="sng" dirty="0" smtClean="0">
                <a:solidFill>
                  <a:srgbClr val="FF6600"/>
                </a:solidFill>
              </a:rPr>
              <a:t>Overhead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relates to solving problems: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u="sng" dirty="0" smtClean="0">
                <a:solidFill>
                  <a:srgbClr val="FF6600"/>
                </a:solidFill>
              </a:rPr>
              <a:t>Revenue Tasks</a:t>
            </a:r>
            <a:r>
              <a:rPr lang="en-US" sz="2400" dirty="0" smtClean="0"/>
              <a:t>: Sub-tasks that work to solve the problem directly</a:t>
            </a:r>
          </a:p>
          <a:p>
            <a:pPr marL="1295400" lvl="2" indent="-381000" eaLnBrk="1" hangingPunct="1">
              <a:buFontTx/>
              <a:buChar char="–"/>
            </a:pPr>
            <a:r>
              <a:rPr lang="en-US" sz="2000" dirty="0" smtClean="0"/>
              <a:t>Designing, requirements</a:t>
            </a:r>
          </a:p>
          <a:p>
            <a:pPr marL="1295400" lvl="2" indent="-381000" eaLnBrk="1" hangingPunct="1">
              <a:buFontTx/>
              <a:buChar char="–"/>
            </a:pPr>
            <a:r>
              <a:rPr lang="en-US" sz="2000" dirty="0" smtClean="0"/>
              <a:t>Studying, homework, listening to lectures, taking tests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u="sng" dirty="0" smtClean="0">
                <a:solidFill>
                  <a:srgbClr val="FF6600"/>
                </a:solidFill>
              </a:rPr>
              <a:t>Excise Tasks</a:t>
            </a:r>
            <a:r>
              <a:rPr lang="en-US" sz="2400" dirty="0" smtClean="0"/>
              <a:t>: Sub-tasks that must be done but that are not really part of the problem</a:t>
            </a:r>
          </a:p>
          <a:p>
            <a:pPr marL="1295400" lvl="2" indent="-381000" eaLnBrk="1" hangingPunct="1">
              <a:buFontTx/>
              <a:buChar char="–"/>
            </a:pPr>
            <a:r>
              <a:rPr lang="en-US" sz="2000" dirty="0" smtClean="0"/>
              <a:t>Compiling, debugging</a:t>
            </a:r>
          </a:p>
          <a:p>
            <a:pPr marL="1295400" lvl="2" indent="-381000" eaLnBrk="1" hangingPunct="1">
              <a:buFontTx/>
              <a:buChar char="–"/>
            </a:pPr>
            <a:r>
              <a:rPr lang="en-US" sz="2000" dirty="0" smtClean="0"/>
              <a:t>Driving to school, parking, “</a:t>
            </a:r>
            <a:r>
              <a:rPr lang="en-US" sz="2000" dirty="0" err="1" smtClean="0"/>
              <a:t>makework</a:t>
            </a:r>
            <a:r>
              <a:rPr lang="en-US" sz="2000" dirty="0" smtClean="0"/>
              <a:t>” kind of homework</a:t>
            </a:r>
          </a:p>
          <a:p>
            <a:pPr marL="533400" indent="-533400" eaLnBrk="1" hangingPunct="1"/>
            <a:r>
              <a:rPr lang="en-US" sz="2800" dirty="0" smtClean="0"/>
              <a:t>Excise tasks often satisfy the needs of the </a:t>
            </a:r>
            <a:r>
              <a:rPr lang="en-US" sz="2800" u="sng" dirty="0" smtClean="0">
                <a:solidFill>
                  <a:srgbClr val="FF6600"/>
                </a:solidFill>
              </a:rPr>
              <a:t>tools</a:t>
            </a:r>
            <a:r>
              <a:rPr lang="en-US" sz="2800" dirty="0" smtClean="0"/>
              <a:t>, not the </a:t>
            </a:r>
            <a:r>
              <a:rPr lang="en-US" sz="2800" u="sng" dirty="0" smtClean="0">
                <a:solidFill>
                  <a:srgbClr val="FF6600"/>
                </a:solidFill>
              </a:rPr>
              <a:t>users</a:t>
            </a:r>
          </a:p>
        </p:txBody>
      </p:sp>
      <p:sp>
        <p:nvSpPr>
          <p:cNvPr id="32770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AA6E8AE-49F9-4166-AE34-C3FD950823A8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30DCC7-B448-403B-91F6-DCFEB15BCD93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Overhead Philosophical Lineage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458200" cy="4312921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sz="2800" dirty="0" smtClean="0"/>
              <a:t>This is related to the “</a:t>
            </a:r>
            <a:r>
              <a:rPr lang="en-US" sz="2800" i="1" dirty="0" smtClean="0">
                <a:solidFill>
                  <a:srgbClr val="FF6600"/>
                </a:solidFill>
              </a:rPr>
              <a:t>accidental and essential</a:t>
            </a:r>
            <a:r>
              <a:rPr lang="en-US" sz="2800" dirty="0" smtClean="0"/>
              <a:t>” problems of Fred Brooks</a:t>
            </a:r>
          </a:p>
          <a:p>
            <a:pPr lvl="1" eaLnBrk="1" hangingPunct="1"/>
            <a:r>
              <a:rPr lang="en-US" sz="2400" dirty="0" smtClean="0"/>
              <a:t>Frederick P. Brooks, “No Silver Bullet: Essence and Accidents of Software Engineering,” Computer, Vol. 20, No. 4 (April 1987) pp. 10-19</a:t>
            </a:r>
          </a:p>
          <a:p>
            <a:pPr lvl="1" eaLnBrk="1" hangingPunct="1"/>
            <a:r>
              <a:rPr lang="en-US" sz="2400" dirty="0" smtClean="0">
                <a:solidFill>
                  <a:srgbClr val="CCECFF"/>
                </a:solidFill>
                <a:hlinkClick r:id="rId2"/>
              </a:rPr>
              <a:t>http://www.virtualschool.edu/mon/SoftwareEngineering/BrooksNoSilverBullet.html</a:t>
            </a:r>
            <a:endParaRPr lang="en-US" sz="2400" dirty="0" smtClean="0">
              <a:solidFill>
                <a:srgbClr val="CCECFF"/>
              </a:solidFill>
            </a:endParaRPr>
          </a:p>
          <a:p>
            <a:pPr eaLnBrk="1" hangingPunct="1"/>
            <a:r>
              <a:rPr lang="en-US" sz="2800" dirty="0" smtClean="0"/>
              <a:t>More historically, to Aristotle’s philosophy on “</a:t>
            </a:r>
            <a:r>
              <a:rPr lang="en-US" sz="2800" i="1" dirty="0" smtClean="0">
                <a:solidFill>
                  <a:srgbClr val="FF6600"/>
                </a:solidFill>
              </a:rPr>
              <a:t>accidents</a:t>
            </a:r>
            <a:r>
              <a:rPr lang="en-US" sz="2800" dirty="0" smtClean="0"/>
              <a:t>” and “</a:t>
            </a:r>
            <a:r>
              <a:rPr lang="en-US" sz="2800" i="1" dirty="0" smtClean="0">
                <a:solidFill>
                  <a:srgbClr val="FF6600"/>
                </a:solidFill>
              </a:rPr>
              <a:t>essential</a:t>
            </a:r>
            <a:r>
              <a:rPr lang="en-US" sz="2800" dirty="0" smtClean="0"/>
              <a:t>” categories of nature</a:t>
            </a:r>
          </a:p>
          <a:p>
            <a:pPr lvl="1" eaLnBrk="1" hangingPunct="1"/>
            <a:r>
              <a:rPr lang="en-US" sz="2400" dirty="0" smtClean="0"/>
              <a:t>http://plato.stanford.edu/entries/aristotle-metaphysics/</a:t>
            </a:r>
          </a:p>
          <a:p>
            <a:pPr eaLnBrk="1" hangingPunct="1"/>
            <a:r>
              <a:rPr lang="en-US" sz="2800" dirty="0" smtClean="0"/>
              <a:t>A major goal of software engineering is to </a:t>
            </a:r>
            <a:r>
              <a:rPr lang="en-US" sz="2800" u="sng" dirty="0" smtClean="0">
                <a:solidFill>
                  <a:srgbClr val="FF6600"/>
                </a:solidFill>
              </a:rPr>
              <a:t>reduce the number of accidental problems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engineers have to solve</a:t>
            </a:r>
          </a:p>
        </p:txBody>
      </p:sp>
      <p:sp>
        <p:nvSpPr>
          <p:cNvPr id="33794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C536525-E63A-44AE-A737-108E614683FB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7643FA-A13F-44D7-9C95-789D63E4B96C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 and Accidental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38912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FF6600"/>
                </a:solidFill>
              </a:rPr>
              <a:t>Essential </a:t>
            </a:r>
            <a:r>
              <a:rPr lang="en-US" sz="2800" dirty="0" smtClean="0"/>
              <a:t>problems :</a:t>
            </a:r>
          </a:p>
          <a:p>
            <a:pPr lvl="1"/>
            <a:r>
              <a:rPr lang="en-US" sz="2400" dirty="0" smtClean="0"/>
              <a:t>Difficulties that are inherent in the nature of software</a:t>
            </a:r>
          </a:p>
          <a:p>
            <a:r>
              <a:rPr lang="en-US" sz="2800" dirty="0" smtClean="0">
                <a:solidFill>
                  <a:srgbClr val="FF6600"/>
                </a:solidFill>
              </a:rPr>
              <a:t>Accidental </a:t>
            </a:r>
            <a:r>
              <a:rPr lang="en-US" sz="2800" dirty="0" smtClean="0"/>
              <a:t>problems :</a:t>
            </a:r>
          </a:p>
          <a:p>
            <a:pPr lvl="1"/>
            <a:r>
              <a:rPr lang="en-US" sz="2400" dirty="0" smtClean="0"/>
              <a:t>Difficulties related to the production of software</a:t>
            </a:r>
          </a:p>
          <a:p>
            <a:r>
              <a:rPr lang="en-US" sz="2800" dirty="0" smtClean="0">
                <a:solidFill>
                  <a:srgbClr val="FF6600"/>
                </a:solidFill>
              </a:rPr>
              <a:t>80 / 20 </a:t>
            </a:r>
            <a:r>
              <a:rPr lang="en-US" sz="2800" dirty="0" smtClean="0"/>
              <a:t>rule (one version)</a:t>
            </a:r>
          </a:p>
          <a:p>
            <a:pPr lvl="1"/>
            <a:r>
              <a:rPr lang="en-US" sz="2400" dirty="0" smtClean="0">
                <a:solidFill>
                  <a:srgbClr val="FF6600"/>
                </a:solidFill>
              </a:rPr>
              <a:t>Immature </a:t>
            </a:r>
            <a:r>
              <a:rPr lang="en-US" sz="2400" dirty="0" smtClean="0"/>
              <a:t>engineering fields spend 80% of the time on accidental problems</a:t>
            </a:r>
          </a:p>
          <a:p>
            <a:pPr lvl="1"/>
            <a:r>
              <a:rPr lang="en-US" sz="2400" dirty="0" smtClean="0">
                <a:solidFill>
                  <a:srgbClr val="FF6600"/>
                </a:solidFill>
              </a:rPr>
              <a:t>Mature </a:t>
            </a:r>
            <a:r>
              <a:rPr lang="en-US" sz="2400" dirty="0" smtClean="0"/>
              <a:t>engineering fields spend 20%</a:t>
            </a:r>
          </a:p>
          <a:p>
            <a:pPr lvl="1"/>
            <a:r>
              <a:rPr lang="en-US" sz="2400" dirty="0" smtClean="0"/>
              <a:t>Software engineering is probably approaching </a:t>
            </a:r>
            <a:r>
              <a:rPr lang="en-US" sz="2400" dirty="0" smtClean="0">
                <a:solidFill>
                  <a:schemeClr val="tx2"/>
                </a:solidFill>
              </a:rPr>
              <a:t>50 / 50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3C0506-B2CE-43F8-A24A-B7D19BB987B4}" type="datetime5">
              <a:rPr lang="en-US" smtClean="0"/>
              <a:pPr>
                <a:defRPr/>
              </a:pPr>
              <a:t>17-Aug-12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715000" y="6258580"/>
            <a:ext cx="304800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From Brooks’ paper</a:t>
            </a:r>
            <a:endParaRPr lang="en-US" sz="2800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 Reasons Why Software is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6600"/>
                </a:solidFill>
              </a:rPr>
              <a:t>Complexity </a:t>
            </a:r>
            <a:r>
              <a:rPr lang="en-US" sz="2800" dirty="0" smtClean="0"/>
              <a:t>: Software is by far the most complex thing humans have ever built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6600"/>
                </a:solidFill>
              </a:rPr>
              <a:t>Conformity </a:t>
            </a:r>
            <a:r>
              <a:rPr lang="en-US" sz="2800" dirty="0" smtClean="0"/>
              <a:t>: Software is expected to conform to users and the system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6600"/>
                </a:solidFill>
              </a:rPr>
              <a:t>Changeability </a:t>
            </a:r>
            <a:r>
              <a:rPr lang="en-US" sz="2800" dirty="0" smtClean="0"/>
              <a:t>: Software is expected to constantly change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6600"/>
                </a:solidFill>
              </a:rPr>
              <a:t>Invisibility </a:t>
            </a:r>
            <a:r>
              <a:rPr lang="en-US" sz="2800" dirty="0" smtClean="0"/>
              <a:t>: Software is made out of bits, not atoms, so there is no physical reality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867AEC-866C-4E5B-B175-C6E469549187}" type="datetime5">
              <a:rPr lang="en-US" smtClean="0"/>
              <a:pPr>
                <a:defRPr/>
              </a:pPr>
              <a:t>17-Aug-12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715000" y="6258580"/>
            <a:ext cx="304800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From Brooks’ paper</a:t>
            </a:r>
            <a:endParaRPr lang="en-US" sz="2800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 and Accidental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52600"/>
            <a:ext cx="7345363" cy="4312921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Most </a:t>
            </a:r>
            <a:r>
              <a:rPr lang="en-US" sz="2800" dirty="0" smtClean="0">
                <a:solidFill>
                  <a:srgbClr val="FF6600"/>
                </a:solidFill>
              </a:rPr>
              <a:t>software engineering advances </a:t>
            </a:r>
            <a:r>
              <a:rPr lang="en-US" sz="2800" dirty="0" smtClean="0"/>
              <a:t>try to solve accidental problems</a:t>
            </a:r>
          </a:p>
          <a:p>
            <a:r>
              <a:rPr lang="en-US" sz="2800" dirty="0" smtClean="0">
                <a:solidFill>
                  <a:srgbClr val="FF6600"/>
                </a:solidFill>
              </a:rPr>
              <a:t>Skepticism </a:t>
            </a:r>
            <a:r>
              <a:rPr lang="en-US" sz="2800" dirty="0" smtClean="0"/>
              <a:t>is not pessimism</a:t>
            </a:r>
          </a:p>
          <a:p>
            <a:pPr lvl="1"/>
            <a:r>
              <a:rPr lang="en-US" sz="2400" dirty="0" smtClean="0"/>
              <a:t>Magic solutions tool vendors claim will not solve this</a:t>
            </a:r>
          </a:p>
          <a:p>
            <a:pPr lvl="1"/>
            <a:r>
              <a:rPr lang="en-US" sz="2400" dirty="0" smtClean="0"/>
              <a:t>Buzzword processes will not solve this (spiral, structured, OO, agile, TDD, …)</a:t>
            </a:r>
          </a:p>
          <a:p>
            <a:r>
              <a:rPr lang="en-US" sz="2800" dirty="0" smtClean="0"/>
              <a:t>We’ve made </a:t>
            </a:r>
            <a:r>
              <a:rPr lang="en-US" sz="2800" dirty="0" smtClean="0">
                <a:solidFill>
                  <a:srgbClr val="FF6600"/>
                </a:solidFill>
              </a:rPr>
              <a:t>slow steady progress </a:t>
            </a:r>
            <a:r>
              <a:rPr lang="en-US" sz="2800" dirty="0" smtClean="0"/>
              <a:t>in 20 years</a:t>
            </a:r>
          </a:p>
          <a:p>
            <a:pPr lvl="1"/>
            <a:r>
              <a:rPr lang="en-US" sz="2400" dirty="0" smtClean="0"/>
              <a:t>By basic </a:t>
            </a:r>
            <a:r>
              <a:rPr lang="en-US" sz="2400" dirty="0" smtClean="0">
                <a:solidFill>
                  <a:srgbClr val="FF6600"/>
                </a:solidFill>
              </a:rPr>
              <a:t>research</a:t>
            </a:r>
            <a:r>
              <a:rPr lang="en-US" sz="2400" dirty="0" smtClean="0"/>
              <a:t>, solid </a:t>
            </a:r>
            <a:r>
              <a:rPr lang="en-US" sz="2400" dirty="0" smtClean="0">
                <a:solidFill>
                  <a:srgbClr val="FF6600"/>
                </a:solidFill>
              </a:rPr>
              <a:t>engineering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FF6600"/>
                </a:solidFill>
              </a:rPr>
              <a:t>technology transition</a:t>
            </a:r>
          </a:p>
          <a:p>
            <a:pPr lvl="1"/>
            <a:r>
              <a:rPr lang="en-US" sz="2400" dirty="0" smtClean="0"/>
              <a:t>Strong typing, modularity, inheritance, modeling, IDEs, test criteria, education,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CA0439-CA6E-4E2A-A0E5-159DBD1A4C1E}" type="datetime5">
              <a:rPr lang="en-US" smtClean="0"/>
              <a:pPr>
                <a:defRPr/>
              </a:pPr>
              <a:t>17-Aug-12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715000" y="6258580"/>
            <a:ext cx="304800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From Brooks’ paper</a:t>
            </a:r>
            <a:endParaRPr lang="en-US" sz="2800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Excise Tasks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Excise tasks are trivial, unless we have </a:t>
            </a:r>
            <a:r>
              <a:rPr lang="en-US" sz="2800" u="sng" dirty="0" smtClean="0">
                <a:solidFill>
                  <a:srgbClr val="FF6600"/>
                </a:solidFill>
              </a:rPr>
              <a:t>a lot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of them</a:t>
            </a:r>
          </a:p>
          <a:p>
            <a:pPr lvl="1" eaLnBrk="1" hangingPunct="1"/>
            <a:r>
              <a:rPr lang="en-US" sz="2400" dirty="0" smtClean="0">
                <a:solidFill>
                  <a:srgbClr val="FF6600"/>
                </a:solidFill>
              </a:rPr>
              <a:t>Eliminate </a:t>
            </a:r>
            <a:r>
              <a:rPr lang="en-US" sz="2400" dirty="0" smtClean="0"/>
              <a:t>them if possible</a:t>
            </a:r>
          </a:p>
          <a:p>
            <a:pPr lvl="1" eaLnBrk="1" hangingPunct="1"/>
            <a:r>
              <a:rPr lang="en-US" sz="2400" dirty="0" smtClean="0">
                <a:solidFill>
                  <a:srgbClr val="FF6600"/>
                </a:solidFill>
              </a:rPr>
              <a:t>Automate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them as much as possible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Excise for users with </a:t>
            </a:r>
            <a:r>
              <a:rPr lang="en-US" sz="2800" u="sng" dirty="0" smtClean="0">
                <a:solidFill>
                  <a:srgbClr val="FF6600"/>
                </a:solidFill>
              </a:rPr>
              <a:t>comp-semantic knowledge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is often perceived as revenue for users without</a:t>
            </a:r>
          </a:p>
        </p:txBody>
      </p:sp>
      <p:sp>
        <p:nvSpPr>
          <p:cNvPr id="34818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63461A1-19DC-479A-854A-B6B93B1CEB3F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BBA042-D6C0-4ADA-B8A1-2A9129EFDE24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44158"/>
            <a:ext cx="7345362" cy="59404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GUI Excise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763000" cy="46482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800" dirty="0" smtClean="0"/>
              <a:t>Users who are competent with </a:t>
            </a:r>
            <a:r>
              <a:rPr lang="en-US" sz="2800" u="sng" dirty="0" smtClean="0">
                <a:solidFill>
                  <a:srgbClr val="FF6600"/>
                </a:solidFill>
              </a:rPr>
              <a:t>command lines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see a lot of </a:t>
            </a:r>
            <a:r>
              <a:rPr lang="en-US" sz="2800" u="sng" dirty="0" smtClean="0">
                <a:solidFill>
                  <a:srgbClr val="FF6600"/>
                </a:solidFill>
              </a:rPr>
              <a:t>excise in GUI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– primarily the navigation</a:t>
            </a:r>
          </a:p>
          <a:p>
            <a:pPr lvl="1" eaLnBrk="1" hangingPunct="1"/>
            <a:r>
              <a:rPr lang="en-US" sz="2400" dirty="0" smtClean="0"/>
              <a:t>Partly using the mouse</a:t>
            </a:r>
          </a:p>
          <a:p>
            <a:pPr lvl="1" eaLnBrk="1" hangingPunct="1"/>
            <a:r>
              <a:rPr lang="en-US" sz="2400" dirty="0" smtClean="0"/>
              <a:t>Partly having to go through multiple screens</a:t>
            </a:r>
          </a:p>
          <a:p>
            <a:pPr lvl="1" eaLnBrk="1" hangingPunct="1"/>
            <a:r>
              <a:rPr lang="en-US" sz="2400" dirty="0" smtClean="0"/>
              <a:t>Generally – GUIs require more navigation (</a:t>
            </a:r>
            <a:r>
              <a:rPr lang="en-US" sz="2400" dirty="0" err="1" smtClean="0"/>
              <a:t>ch</a:t>
            </a:r>
            <a:r>
              <a:rPr lang="en-US" sz="2400" dirty="0" smtClean="0"/>
              <a:t> 11)</a:t>
            </a:r>
          </a:p>
          <a:p>
            <a:pPr eaLnBrk="1" hangingPunct="1"/>
            <a:r>
              <a:rPr lang="en-US" sz="2800" dirty="0" smtClean="0"/>
              <a:t>Example : </a:t>
            </a:r>
            <a:r>
              <a:rPr lang="en-US" sz="2800" u="sng" dirty="0" smtClean="0">
                <a:solidFill>
                  <a:srgbClr val="FF6600"/>
                </a:solidFill>
              </a:rPr>
              <a:t>Changing background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in all SWE 632 slides</a:t>
            </a:r>
          </a:p>
          <a:p>
            <a:pPr lvl="1" eaLnBrk="1" hangingPunct="1"/>
            <a:r>
              <a:rPr lang="en-US" sz="2400" u="sng" dirty="0" smtClean="0">
                <a:solidFill>
                  <a:srgbClr val="FF6600"/>
                </a:solidFill>
              </a:rPr>
              <a:t>PPT</a:t>
            </a:r>
            <a:r>
              <a:rPr lang="en-US" sz="2400" dirty="0" smtClean="0">
                <a:solidFill>
                  <a:srgbClr val="FF6600"/>
                </a:solidFill>
              </a:rPr>
              <a:t> </a:t>
            </a:r>
            <a:r>
              <a:rPr lang="en-US" sz="2400" dirty="0" smtClean="0"/>
              <a:t>: More than </a:t>
            </a:r>
            <a:r>
              <a:rPr lang="en-US" sz="2400" u="sng" dirty="0" smtClean="0"/>
              <a:t>30 minutes</a:t>
            </a:r>
            <a:r>
              <a:rPr lang="en-US" sz="2400" dirty="0" smtClean="0"/>
              <a:t>; load each file separately, 1 or 2 minutes to change each file</a:t>
            </a:r>
          </a:p>
          <a:p>
            <a:pPr lvl="1" eaLnBrk="1" hangingPunct="1"/>
            <a:r>
              <a:rPr lang="en-US" sz="2400" u="sng" dirty="0" smtClean="0">
                <a:solidFill>
                  <a:srgbClr val="FF6600"/>
                </a:solidFill>
              </a:rPr>
              <a:t>VIM</a:t>
            </a:r>
            <a:r>
              <a:rPr lang="en-US" sz="2400" dirty="0" smtClean="0">
                <a:solidFill>
                  <a:srgbClr val="FF6600"/>
                </a:solidFill>
              </a:rPr>
              <a:t> </a:t>
            </a:r>
            <a:r>
              <a:rPr lang="en-US" sz="2400" dirty="0" smtClean="0"/>
              <a:t>: Less than </a:t>
            </a:r>
            <a:r>
              <a:rPr lang="en-US" sz="2400" u="sng" dirty="0" smtClean="0"/>
              <a:t>five minutes</a:t>
            </a:r>
            <a:r>
              <a:rPr lang="en-US" sz="2400" dirty="0" smtClean="0"/>
              <a:t>; one process, repeat searching and commands (assuming text files)</a:t>
            </a:r>
          </a:p>
          <a:p>
            <a:pPr eaLnBrk="1" hangingPunct="1"/>
            <a:r>
              <a:rPr lang="en-US" sz="2800" dirty="0" smtClean="0"/>
              <a:t>Convert 20 </a:t>
            </a:r>
            <a:r>
              <a:rPr lang="en-US" sz="2800" u="sng" dirty="0" smtClean="0">
                <a:solidFill>
                  <a:srgbClr val="FF6600"/>
                </a:solidFill>
              </a:rPr>
              <a:t>files to PDF</a:t>
            </a:r>
          </a:p>
          <a:p>
            <a:pPr lvl="1" eaLnBrk="1" hangingPunct="1"/>
            <a:r>
              <a:rPr lang="en-US" sz="2400" u="sng" dirty="0" smtClean="0">
                <a:solidFill>
                  <a:srgbClr val="FF6600"/>
                </a:solidFill>
              </a:rPr>
              <a:t>Word</a:t>
            </a:r>
            <a:r>
              <a:rPr lang="en-US" sz="2400" dirty="0" smtClean="0">
                <a:solidFill>
                  <a:srgbClr val="FF6600"/>
                </a:solidFill>
              </a:rPr>
              <a:t> </a:t>
            </a:r>
            <a:r>
              <a:rPr lang="en-US" sz="2400" dirty="0" smtClean="0"/>
              <a:t>: </a:t>
            </a:r>
            <a:r>
              <a:rPr lang="en-US" sz="2400" u="sng" dirty="0" smtClean="0"/>
              <a:t>about an hour</a:t>
            </a:r>
            <a:r>
              <a:rPr lang="en-US" sz="2400" dirty="0" smtClean="0"/>
              <a:t>, print dialog for each file</a:t>
            </a:r>
          </a:p>
          <a:p>
            <a:pPr lvl="1" eaLnBrk="1" hangingPunct="1"/>
            <a:r>
              <a:rPr lang="en-US" sz="2400" u="sng" dirty="0" smtClean="0">
                <a:solidFill>
                  <a:srgbClr val="FF6600"/>
                </a:solidFill>
              </a:rPr>
              <a:t>Latex</a:t>
            </a:r>
            <a:r>
              <a:rPr lang="en-US" sz="2400" dirty="0" smtClean="0">
                <a:solidFill>
                  <a:srgbClr val="FF6600"/>
                </a:solidFill>
              </a:rPr>
              <a:t> </a:t>
            </a:r>
            <a:r>
              <a:rPr lang="en-US" sz="2400" dirty="0" smtClean="0"/>
              <a:t>: </a:t>
            </a:r>
            <a:r>
              <a:rPr lang="en-US" sz="2400" u="sng" dirty="0" smtClean="0"/>
              <a:t>3 minutes</a:t>
            </a:r>
            <a:r>
              <a:rPr lang="en-US" sz="2400" dirty="0" smtClean="0"/>
              <a:t>, write a simple shell script</a:t>
            </a:r>
          </a:p>
        </p:txBody>
      </p:sp>
      <p:sp>
        <p:nvSpPr>
          <p:cNvPr id="35842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634B66C8-578C-40A8-AA8F-299093074A07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84A8F6-F8FF-42CD-840A-26921D1C13F3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Command Line Excise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305800" cy="438912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Users must </a:t>
            </a:r>
            <a:r>
              <a:rPr lang="en-US" sz="2800" u="sng" dirty="0" smtClean="0">
                <a:solidFill>
                  <a:srgbClr val="FF6600"/>
                </a:solidFill>
              </a:rPr>
              <a:t>learn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all the syntax – a significant </a:t>
            </a:r>
            <a:r>
              <a:rPr lang="en-US" sz="2800" u="sng" dirty="0" smtClean="0">
                <a:solidFill>
                  <a:srgbClr val="FF6600"/>
                </a:solidFill>
              </a:rPr>
              <a:t>tax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!</a:t>
            </a:r>
          </a:p>
          <a:p>
            <a:pPr lvl="1" eaLnBrk="1" hangingPunct="1"/>
            <a:r>
              <a:rPr lang="en-US" sz="2400" dirty="0" smtClean="0"/>
              <a:t>Equivalent to learning programming languages</a:t>
            </a:r>
          </a:p>
          <a:p>
            <a:pPr lvl="1" eaLnBrk="1" hangingPunct="1"/>
            <a:r>
              <a:rPr lang="en-US" sz="2400" dirty="0" smtClean="0"/>
              <a:t>CLs are primarily preferred by programmers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Command line users will often make extensive use of </a:t>
            </a:r>
            <a:r>
              <a:rPr lang="en-US" sz="2800" dirty="0" smtClean="0">
                <a:solidFill>
                  <a:srgbClr val="FF6600"/>
                </a:solidFill>
              </a:rPr>
              <a:t>shortcuts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FF6600"/>
                </a:solidFill>
              </a:rPr>
              <a:t>customization </a:t>
            </a:r>
            <a:r>
              <a:rPr lang="en-US" sz="2800" dirty="0" smtClean="0"/>
              <a:t>in GUIs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36866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CAD60B1-88A8-46AA-B6B7-02B69BFC5F2E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08BC0B-5546-4278-9CA1-0493948E3DCD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smtClean="0"/>
              <a:t>Balancing Beginners and Experts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45363" cy="393192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u="sng" dirty="0" smtClean="0">
                <a:solidFill>
                  <a:srgbClr val="FF6600"/>
                </a:solidFill>
              </a:rPr>
              <a:t>Beginners need help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in the form of simple ways to accomplish tasks</a:t>
            </a:r>
          </a:p>
          <a:p>
            <a:pPr eaLnBrk="1" hangingPunct="1"/>
            <a:r>
              <a:rPr lang="en-US" dirty="0" smtClean="0"/>
              <a:t>This help usually </a:t>
            </a:r>
            <a:r>
              <a:rPr lang="en-US" u="sng" dirty="0" smtClean="0">
                <a:solidFill>
                  <a:srgbClr val="FF6600"/>
                </a:solidFill>
              </a:rPr>
              <a:t>slows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down expert and intermediate users</a:t>
            </a:r>
          </a:p>
          <a:p>
            <a:pPr eaLnBrk="1" hangingPunct="1"/>
            <a:r>
              <a:rPr lang="en-US" dirty="0" smtClean="0"/>
              <a:t>The help that beginners need is </a:t>
            </a:r>
            <a:r>
              <a:rPr lang="en-US" u="sng" dirty="0" smtClean="0">
                <a:solidFill>
                  <a:srgbClr val="FF6600"/>
                </a:solidFill>
              </a:rPr>
              <a:t>excise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for everyone else!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u="sng" dirty="0" smtClean="0">
                <a:solidFill>
                  <a:srgbClr val="FF6600"/>
                </a:solidFill>
              </a:rPr>
              <a:t>Must make it easy to eliminate introductory features</a:t>
            </a:r>
          </a:p>
        </p:txBody>
      </p:sp>
      <p:sp>
        <p:nvSpPr>
          <p:cNvPr id="37890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848F51D-7305-4713-8055-DA8D43324936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AB7A8D-6972-4C4E-ADA3-2DB134C582E1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423362" y="5638800"/>
            <a:ext cx="6375062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Identifying excise requires knowing user goals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  <p:bldP spid="8909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44158"/>
            <a:ext cx="7345362" cy="59404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(1) Sovereign Posture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271463" y="838200"/>
            <a:ext cx="8678862" cy="57150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u="sng" dirty="0" smtClean="0">
                <a:solidFill>
                  <a:srgbClr val="FF6600"/>
                </a:solidFill>
              </a:rPr>
              <a:t>only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program running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Uses all of user’s </a:t>
            </a:r>
            <a:r>
              <a:rPr lang="en-US" u="sng" dirty="0" smtClean="0">
                <a:solidFill>
                  <a:srgbClr val="FF6600"/>
                </a:solidFill>
              </a:rPr>
              <a:t>attention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Runs for a </a:t>
            </a:r>
            <a:r>
              <a:rPr lang="en-US" u="sng" dirty="0" smtClean="0">
                <a:solidFill>
                  <a:srgbClr val="FF6600"/>
                </a:solidFill>
              </a:rPr>
              <a:t>long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Editors, word processors, PPT, spreadsheets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Use the </a:t>
            </a:r>
            <a:r>
              <a:rPr lang="en-US" u="sng" dirty="0" smtClean="0">
                <a:solidFill>
                  <a:srgbClr val="FF6600"/>
                </a:solidFill>
              </a:rPr>
              <a:t>entire screen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Users are </a:t>
            </a:r>
            <a:r>
              <a:rPr lang="en-US" u="sng" dirty="0" smtClean="0">
                <a:solidFill>
                  <a:srgbClr val="FF6600"/>
                </a:solidFill>
              </a:rPr>
              <a:t>experienced intermediates</a:t>
            </a:r>
            <a:endParaRPr lang="en-US" dirty="0" smtClean="0">
              <a:solidFill>
                <a:srgbClr val="FF66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Little time as a novice compared to total time using the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Optimize for </a:t>
            </a:r>
            <a:r>
              <a:rPr lang="en-US" u="sng" dirty="0" smtClean="0">
                <a:solidFill>
                  <a:srgbClr val="FF6600"/>
                </a:solidFill>
              </a:rPr>
              <a:t>speed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&amp; </a:t>
            </a:r>
            <a:r>
              <a:rPr lang="en-US" u="sng" dirty="0" smtClean="0">
                <a:solidFill>
                  <a:srgbClr val="FF6600"/>
                </a:solidFill>
              </a:rPr>
              <a:t>power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Make </a:t>
            </a:r>
            <a:r>
              <a:rPr lang="en-US" u="sng" dirty="0" smtClean="0">
                <a:solidFill>
                  <a:srgbClr val="FF6600"/>
                </a:solidFill>
              </a:rPr>
              <a:t>colors restful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Provide a </a:t>
            </a:r>
            <a:r>
              <a:rPr lang="en-US" u="sng" dirty="0" smtClean="0">
                <a:solidFill>
                  <a:srgbClr val="FF6600"/>
                </a:solidFill>
              </a:rPr>
              <a:t>rich visual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feedback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Button icons can be </a:t>
            </a:r>
            <a:r>
              <a:rPr lang="en-US" u="sng" dirty="0" smtClean="0">
                <a:solidFill>
                  <a:srgbClr val="FF6600"/>
                </a:solidFill>
              </a:rPr>
              <a:t>small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Allow </a:t>
            </a:r>
            <a:r>
              <a:rPr lang="en-US" u="sng" dirty="0" smtClean="0">
                <a:solidFill>
                  <a:srgbClr val="FF6600"/>
                </a:solidFill>
              </a:rPr>
              <a:t>flexible input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– multiple ways to enter data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Usually document-centric – users focus on a specific document</a:t>
            </a:r>
          </a:p>
        </p:txBody>
      </p:sp>
      <p:sp>
        <p:nvSpPr>
          <p:cNvPr id="5122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B12FF81-0604-4C2D-B08E-3890912A8E0F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87FA42-42D8-420E-8606-FDAC70CF3AC0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  <p:bldLst>
      <p:bldP spid="68611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Avoiding Excise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900112" y="1676400"/>
            <a:ext cx="7345363" cy="4389121"/>
          </a:xfrm>
        </p:spPr>
        <p:txBody>
          <a:bodyPr>
            <a:normAutofit fontScale="55000" lnSpcReduction="20000"/>
          </a:bodyPr>
          <a:lstStyle/>
          <a:p>
            <a:pPr eaLnBrk="1" hangingPunct="1"/>
            <a:r>
              <a:rPr lang="en-US" sz="2800" dirty="0" smtClean="0"/>
              <a:t>Put the </a:t>
            </a:r>
            <a:r>
              <a:rPr lang="en-US" sz="2800" u="sng" dirty="0" smtClean="0">
                <a:solidFill>
                  <a:srgbClr val="FF6600"/>
                </a:solidFill>
              </a:rPr>
              <a:t>mouse focus </a:t>
            </a:r>
            <a:r>
              <a:rPr lang="en-US" sz="2800" dirty="0" smtClean="0"/>
              <a:t>in the first input box</a:t>
            </a:r>
          </a:p>
          <a:p>
            <a:pPr eaLnBrk="1" hangingPunct="1"/>
            <a:r>
              <a:rPr lang="en-US" sz="2800" dirty="0" smtClean="0"/>
              <a:t>Don’t </a:t>
            </a:r>
            <a:r>
              <a:rPr lang="en-US" sz="2800" u="sng" dirty="0" smtClean="0">
                <a:solidFill>
                  <a:srgbClr val="FF6600"/>
                </a:solidFill>
              </a:rPr>
              <a:t>interrupt flow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unless absolutely necessary</a:t>
            </a:r>
          </a:p>
          <a:p>
            <a:pPr eaLnBrk="1" hangingPunct="1"/>
            <a:r>
              <a:rPr lang="en-US" sz="2800" dirty="0" smtClean="0"/>
              <a:t>Try not to show </a:t>
            </a:r>
            <a:r>
              <a:rPr lang="en-US" sz="2800" u="sng" dirty="0" smtClean="0">
                <a:solidFill>
                  <a:srgbClr val="FF6600"/>
                </a:solidFill>
              </a:rPr>
              <a:t>error</a:t>
            </a:r>
            <a:r>
              <a:rPr lang="en-US" sz="2800" u="sng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messages</a:t>
            </a:r>
          </a:p>
          <a:p>
            <a:pPr eaLnBrk="1" hangingPunct="1"/>
            <a:r>
              <a:rPr lang="en-US" sz="2800" dirty="0" smtClean="0"/>
              <a:t>Don’t ask users to “</a:t>
            </a:r>
            <a:r>
              <a:rPr lang="en-US" sz="2800" u="sng" dirty="0" smtClean="0">
                <a:solidFill>
                  <a:srgbClr val="FF6600"/>
                </a:solidFill>
              </a:rPr>
              <a:t>correct</a:t>
            </a:r>
            <a:r>
              <a:rPr lang="en-US" sz="2800" dirty="0" smtClean="0"/>
              <a:t>” what they don’t understand</a:t>
            </a:r>
          </a:p>
          <a:p>
            <a:pPr eaLnBrk="1" hangingPunct="1"/>
            <a:r>
              <a:rPr lang="en-US" sz="2800" dirty="0" smtClean="0"/>
              <a:t>Don’t </a:t>
            </a:r>
            <a:r>
              <a:rPr lang="en-US" sz="2800" u="sng" dirty="0" smtClean="0">
                <a:solidFill>
                  <a:srgbClr val="FF6600"/>
                </a:solidFill>
              </a:rPr>
              <a:t>separate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input from output</a:t>
            </a:r>
          </a:p>
          <a:p>
            <a:pPr eaLnBrk="1" hangingPunct="1"/>
            <a:r>
              <a:rPr lang="en-US" sz="2800" dirty="0" smtClean="0"/>
              <a:t>Don’t require </a:t>
            </a:r>
            <a:r>
              <a:rPr lang="en-US" sz="2800" u="sng" dirty="0" smtClean="0">
                <a:solidFill>
                  <a:srgbClr val="FF6600"/>
                </a:solidFill>
              </a:rPr>
              <a:t>passwords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for everything</a:t>
            </a:r>
          </a:p>
          <a:p>
            <a:pPr lvl="1" eaLnBrk="1" hangingPunct="1"/>
            <a:r>
              <a:rPr lang="en-US" sz="2400" dirty="0" smtClean="0"/>
              <a:t>washingtonpost.com ???</a:t>
            </a:r>
          </a:p>
          <a:p>
            <a:pPr lvl="1" eaLnBrk="1" hangingPunct="1"/>
            <a:r>
              <a:rPr lang="en-US" sz="2400" dirty="0" smtClean="0">
                <a:solidFill>
                  <a:srgbClr val="FF6600"/>
                </a:solidFill>
              </a:rPr>
              <a:t>Security is always excise </a:t>
            </a:r>
            <a:r>
              <a:rPr lang="en-US" sz="2400" dirty="0" smtClean="0">
                <a:solidFill>
                  <a:schemeClr val="tx2"/>
                </a:solidFill>
              </a:rPr>
              <a:t>!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Don’t force the user to go to </a:t>
            </a:r>
            <a:r>
              <a:rPr lang="en-US" sz="2800" u="sng" dirty="0" smtClean="0">
                <a:solidFill>
                  <a:srgbClr val="FF6600"/>
                </a:solidFill>
              </a:rPr>
              <a:t>different windows</a:t>
            </a:r>
          </a:p>
          <a:p>
            <a:pPr eaLnBrk="1" hangingPunct="1"/>
            <a:r>
              <a:rPr lang="en-US" sz="2800" dirty="0" smtClean="0"/>
              <a:t>Don’t make users </a:t>
            </a:r>
            <a:r>
              <a:rPr lang="en-US" sz="2800" u="sng" dirty="0" smtClean="0">
                <a:solidFill>
                  <a:srgbClr val="FF6600"/>
                </a:solidFill>
              </a:rPr>
              <a:t>remember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where files are</a:t>
            </a:r>
          </a:p>
          <a:p>
            <a:pPr lvl="1" eaLnBrk="1" hangingPunct="1"/>
            <a:r>
              <a:rPr lang="en-US" sz="2400" dirty="0" smtClean="0"/>
              <a:t>MUST let users define file organization (MS Word does not)</a:t>
            </a:r>
          </a:p>
        </p:txBody>
      </p:sp>
      <p:sp>
        <p:nvSpPr>
          <p:cNvPr id="38914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CF06E5A-3077-42B5-A3EF-47F0A0263B22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A5F653-9C8A-4ADE-853E-4AA260091FE3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Avoiding Excise – cont’d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800" dirty="0" smtClean="0"/>
              <a:t>Don’t make users </a:t>
            </a:r>
            <a:r>
              <a:rPr lang="en-US" sz="2800" u="sng" dirty="0" smtClean="0">
                <a:solidFill>
                  <a:srgbClr val="FF6600"/>
                </a:solidFill>
              </a:rPr>
              <a:t>move or resize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windows</a:t>
            </a:r>
          </a:p>
          <a:p>
            <a:pPr eaLnBrk="1" hangingPunct="1"/>
            <a:r>
              <a:rPr lang="en-US" sz="2800" dirty="0" smtClean="0"/>
              <a:t>Don’t make users </a:t>
            </a:r>
            <a:r>
              <a:rPr lang="en-US" sz="2800" u="sng" dirty="0" smtClean="0">
                <a:solidFill>
                  <a:srgbClr val="FF6600"/>
                </a:solidFill>
              </a:rPr>
              <a:t>remember or reenter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personal settings</a:t>
            </a:r>
          </a:p>
          <a:p>
            <a:pPr eaLnBrk="1" hangingPunct="1"/>
            <a:r>
              <a:rPr lang="en-US" sz="2800" dirty="0" smtClean="0"/>
              <a:t>Don’t make users enter </a:t>
            </a:r>
            <a:r>
              <a:rPr lang="en-US" sz="2800" u="sng" dirty="0" smtClean="0">
                <a:solidFill>
                  <a:srgbClr val="FF6600"/>
                </a:solidFill>
              </a:rPr>
              <a:t>unnecessary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data</a:t>
            </a:r>
          </a:p>
          <a:p>
            <a:pPr lvl="1" eaLnBrk="1" hangingPunct="1"/>
            <a:r>
              <a:rPr lang="en-US" sz="2400" dirty="0" smtClean="0"/>
              <a:t>Telephone number for DB key – use the name or invent a number!</a:t>
            </a:r>
          </a:p>
          <a:p>
            <a:pPr eaLnBrk="1" hangingPunct="1"/>
            <a:r>
              <a:rPr lang="en-US" sz="2800" dirty="0" smtClean="0"/>
              <a:t>Don’t make users </a:t>
            </a:r>
            <a:r>
              <a:rPr lang="en-US" sz="2800" u="sng" dirty="0" smtClean="0">
                <a:solidFill>
                  <a:srgbClr val="FF6600"/>
                </a:solidFill>
              </a:rPr>
              <a:t>confirm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actions – unless undo is impossible</a:t>
            </a:r>
          </a:p>
          <a:p>
            <a:pPr eaLnBrk="1" hangingPunct="1"/>
            <a:r>
              <a:rPr lang="en-US" sz="2800" dirty="0" smtClean="0"/>
              <a:t>Don’t let users make </a:t>
            </a:r>
            <a:r>
              <a:rPr lang="en-US" sz="2800" u="sng" dirty="0" smtClean="0">
                <a:solidFill>
                  <a:srgbClr val="FF6600"/>
                </a:solidFill>
              </a:rPr>
              <a:t>errors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– </a:t>
            </a:r>
            <a:r>
              <a:rPr lang="en-US" sz="2800" dirty="0" err="1" smtClean="0"/>
              <a:t>haha</a:t>
            </a:r>
            <a:r>
              <a:rPr lang="en-US" sz="2800" dirty="0" smtClean="0"/>
              <a:t>!</a:t>
            </a:r>
          </a:p>
        </p:txBody>
      </p:sp>
      <p:sp>
        <p:nvSpPr>
          <p:cNvPr id="39938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32E080E-EAD3-46E8-ADB3-C33BF865A4D6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3994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6D8228-4F82-4B64-A0A3-8FE25D7A33EC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Excise Summary</a:t>
            </a:r>
          </a:p>
        </p:txBody>
      </p:sp>
      <p:sp>
        <p:nvSpPr>
          <p:cNvPr id="41986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5730E06-3621-4434-8C24-9B921A222F18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4198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7ACCB-390D-44DD-9CA9-7A1697355E42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1766888" y="2971800"/>
            <a:ext cx="5610225" cy="955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It’s easy to make things hard</a:t>
            </a:r>
          </a:p>
          <a:p>
            <a:pPr algn="ctr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It’s hard to make things easy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Navigation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534400" cy="4702175"/>
          </a:xfrm>
        </p:spPr>
        <p:txBody>
          <a:bodyPr>
            <a:normAutofit/>
          </a:bodyPr>
          <a:lstStyle/>
          <a:p>
            <a:pPr marL="533400" indent="-533400" eaLnBrk="1" hangingPunct="1"/>
            <a:r>
              <a:rPr lang="en-US" sz="2800" dirty="0" smtClean="0"/>
              <a:t>Navigation is </a:t>
            </a:r>
            <a:r>
              <a:rPr lang="en-US" sz="2800" u="sng" dirty="0" smtClean="0">
                <a:solidFill>
                  <a:srgbClr val="FF6600"/>
                </a:solidFill>
              </a:rPr>
              <a:t>moving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around a UI</a:t>
            </a:r>
          </a:p>
          <a:p>
            <a:pPr marL="533400" indent="-533400" eaLnBrk="1" hangingPunct="1"/>
            <a:r>
              <a:rPr lang="en-US" sz="2800" dirty="0" smtClean="0"/>
              <a:t>Navigation is never about the </a:t>
            </a:r>
            <a:r>
              <a:rPr lang="en-US" sz="2800" u="sng" dirty="0" smtClean="0">
                <a:solidFill>
                  <a:srgbClr val="FF6600"/>
                </a:solidFill>
              </a:rPr>
              <a:t>users goals</a:t>
            </a:r>
          </a:p>
          <a:p>
            <a:pPr marL="533400" indent="-533400" eaLnBrk="1" hangingPunct="1"/>
            <a:r>
              <a:rPr lang="en-US" sz="2800" dirty="0" smtClean="0"/>
              <a:t>Navigation is </a:t>
            </a:r>
            <a:r>
              <a:rPr lang="en-US" sz="2800" u="sng" dirty="0" smtClean="0">
                <a:solidFill>
                  <a:srgbClr val="FF6600"/>
                </a:solidFill>
              </a:rPr>
              <a:t>always excise</a:t>
            </a:r>
          </a:p>
          <a:p>
            <a:pPr marL="533400" indent="-533400" eaLnBrk="1" hangingPunct="1"/>
            <a:r>
              <a:rPr lang="en-US" sz="2800" dirty="0" smtClean="0"/>
              <a:t>Four </a:t>
            </a:r>
            <a:r>
              <a:rPr lang="en-US" sz="2800" u="sng" dirty="0" smtClean="0">
                <a:solidFill>
                  <a:srgbClr val="FF6600"/>
                </a:solidFill>
              </a:rPr>
              <a:t>types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of navigation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dirty="0" smtClean="0"/>
              <a:t>Among </a:t>
            </a:r>
            <a:r>
              <a:rPr lang="en-US" sz="2400" u="sng" dirty="0" smtClean="0">
                <a:solidFill>
                  <a:srgbClr val="FF6600"/>
                </a:solidFill>
              </a:rPr>
              <a:t>multiple windows</a:t>
            </a:r>
            <a:r>
              <a:rPr lang="en-US" sz="2400" dirty="0" smtClean="0">
                <a:solidFill>
                  <a:srgbClr val="FF6600"/>
                </a:solidFill>
              </a:rPr>
              <a:t> </a:t>
            </a:r>
            <a:r>
              <a:rPr lang="en-US" sz="2400" dirty="0" smtClean="0"/>
              <a:t>and screens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dirty="0" smtClean="0"/>
              <a:t>Navigation among </a:t>
            </a:r>
            <a:r>
              <a:rPr lang="en-US" sz="2400" u="sng" dirty="0" smtClean="0">
                <a:solidFill>
                  <a:srgbClr val="FF6600"/>
                </a:solidFill>
              </a:rPr>
              <a:t>panes</a:t>
            </a:r>
            <a:r>
              <a:rPr lang="en-US" sz="2400" dirty="0" smtClean="0">
                <a:solidFill>
                  <a:srgbClr val="FF6600"/>
                </a:solidFill>
              </a:rPr>
              <a:t> </a:t>
            </a:r>
            <a:r>
              <a:rPr lang="en-US" sz="2400" dirty="0" smtClean="0"/>
              <a:t>or frames in a window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dirty="0" smtClean="0"/>
              <a:t>Navigation among </a:t>
            </a:r>
            <a:r>
              <a:rPr lang="en-US" sz="2400" u="sng" dirty="0" smtClean="0">
                <a:solidFill>
                  <a:srgbClr val="FF6600"/>
                </a:solidFill>
              </a:rPr>
              <a:t>tools and menus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dirty="0" smtClean="0"/>
              <a:t>Navigation </a:t>
            </a:r>
            <a:r>
              <a:rPr lang="en-US" sz="2400" u="sng" dirty="0" smtClean="0">
                <a:solidFill>
                  <a:srgbClr val="FF6600"/>
                </a:solidFill>
              </a:rPr>
              <a:t>within information</a:t>
            </a:r>
            <a:r>
              <a:rPr lang="en-US" sz="2400" dirty="0" smtClean="0">
                <a:solidFill>
                  <a:srgbClr val="FF6600"/>
                </a:solidFill>
              </a:rPr>
              <a:t> </a:t>
            </a:r>
            <a:r>
              <a:rPr lang="en-US" sz="2400" dirty="0" smtClean="0"/>
              <a:t>(scrolling, zooming, …)</a:t>
            </a:r>
          </a:p>
        </p:txBody>
      </p:sp>
      <p:sp>
        <p:nvSpPr>
          <p:cNvPr id="43010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9EF9879-B6F7-45CA-80D7-C09D6AEE19C2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E649A8-F826-4EF8-9AFE-A97438DD6A66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smtClean="0"/>
              <a:t>(1) Navigation Among Windows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458200" cy="4800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most </a:t>
            </a:r>
            <a:r>
              <a:rPr lang="en-US" sz="2800" u="sng" dirty="0" smtClean="0">
                <a:solidFill>
                  <a:srgbClr val="FF6600"/>
                </a:solidFill>
              </a:rPr>
              <a:t>intrusive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because all information changes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u="sng" dirty="0" smtClean="0">
                <a:solidFill>
                  <a:srgbClr val="FF6600"/>
                </a:solidFill>
              </a:rPr>
              <a:t>Navigational trauma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: User loses track of location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Avoid making users </a:t>
            </a:r>
            <a:r>
              <a:rPr lang="en-US" sz="2800" u="sng" dirty="0" smtClean="0">
                <a:solidFill>
                  <a:srgbClr val="FF6600"/>
                </a:solidFill>
              </a:rPr>
              <a:t>toggle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back and forth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Don’t make users </a:t>
            </a:r>
            <a:r>
              <a:rPr lang="en-US" sz="2800" u="sng" dirty="0" smtClean="0">
                <a:solidFill>
                  <a:srgbClr val="FF6600"/>
                </a:solidFill>
              </a:rPr>
              <a:t>remember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something from one screen to another</a:t>
            </a:r>
          </a:p>
        </p:txBody>
      </p:sp>
      <p:sp>
        <p:nvSpPr>
          <p:cNvPr id="44034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730AC79-D4E1-4884-9061-8F9FB338B467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4403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440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BAA170-4813-491C-8B3C-6067A02889F4}" type="slidenum">
              <a:rPr lang="en-US" smtClean="0"/>
              <a:pPr/>
              <a:t>44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(2) Navigation Among Panes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458200" cy="48768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800" dirty="0" smtClean="0"/>
              <a:t>Use </a:t>
            </a:r>
            <a:r>
              <a:rPr lang="en-US" sz="2800" u="sng" dirty="0" smtClean="0">
                <a:solidFill>
                  <a:srgbClr val="FF6600"/>
                </a:solidFill>
              </a:rPr>
              <a:t>adjacent panes</a:t>
            </a:r>
            <a:r>
              <a:rPr lang="en-US" sz="2800" dirty="0" smtClean="0"/>
              <a:t> on one window to</a:t>
            </a:r>
          </a:p>
          <a:p>
            <a:pPr lvl="1" eaLnBrk="1" hangingPunct="1"/>
            <a:r>
              <a:rPr lang="en-US" sz="2400" dirty="0" smtClean="0"/>
              <a:t>Provide supporting functions</a:t>
            </a:r>
          </a:p>
          <a:p>
            <a:pPr lvl="1" eaLnBrk="1" hangingPunct="1"/>
            <a:r>
              <a:rPr lang="en-US" sz="2400" dirty="0" smtClean="0"/>
              <a:t>Display related data</a:t>
            </a:r>
          </a:p>
          <a:p>
            <a:pPr lvl="1" eaLnBrk="1" hangingPunct="1"/>
            <a:r>
              <a:rPr lang="en-US" sz="2400" dirty="0" smtClean="0"/>
              <a:t>Provide helpful links</a:t>
            </a:r>
          </a:p>
          <a:p>
            <a:pPr eaLnBrk="1" hangingPunct="1"/>
            <a:r>
              <a:rPr lang="en-US" sz="2800" dirty="0" smtClean="0"/>
              <a:t>Too many panes can become </a:t>
            </a:r>
            <a:r>
              <a:rPr lang="en-US" sz="2800" u="sng" dirty="0" smtClean="0">
                <a:solidFill>
                  <a:srgbClr val="FF6600"/>
                </a:solidFill>
              </a:rPr>
              <a:t>confusing</a:t>
            </a:r>
          </a:p>
          <a:p>
            <a:pPr eaLnBrk="1" hangingPunct="1"/>
            <a:r>
              <a:rPr lang="en-US" sz="2800" u="sng" dirty="0" smtClean="0">
                <a:solidFill>
                  <a:srgbClr val="FF6600"/>
                </a:solidFill>
              </a:rPr>
              <a:t>Group related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panes together</a:t>
            </a:r>
          </a:p>
          <a:p>
            <a:pPr eaLnBrk="1" hangingPunct="1"/>
            <a:r>
              <a:rPr lang="en-US" sz="2800" dirty="0" smtClean="0"/>
              <a:t>Try to </a:t>
            </a:r>
            <a:r>
              <a:rPr lang="en-US" sz="2800" u="sng" dirty="0" smtClean="0">
                <a:solidFill>
                  <a:srgbClr val="FF6600"/>
                </a:solidFill>
              </a:rPr>
              <a:t>avoid scrolling</a:t>
            </a:r>
          </a:p>
          <a:p>
            <a:pPr lvl="1" eaLnBrk="1" hangingPunct="1"/>
            <a:r>
              <a:rPr lang="en-US" sz="2400" dirty="0" smtClean="0"/>
              <a:t>If scrolling is necessary, user should only have to scroll </a:t>
            </a:r>
            <a:r>
              <a:rPr lang="en-US" sz="2400" u="sng" dirty="0" smtClean="0"/>
              <a:t>once</a:t>
            </a:r>
            <a:r>
              <a:rPr lang="en-US" sz="2400" dirty="0" smtClean="0"/>
              <a:t>, not back and forth</a:t>
            </a:r>
          </a:p>
          <a:p>
            <a:pPr eaLnBrk="1" hangingPunct="1"/>
            <a:r>
              <a:rPr lang="en-US" sz="2800" u="sng" dirty="0" smtClean="0">
                <a:solidFill>
                  <a:srgbClr val="FF6600"/>
                </a:solidFill>
              </a:rPr>
              <a:t>Tabbed panes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can group multiple documents and separate views of the same document</a:t>
            </a:r>
          </a:p>
          <a:p>
            <a:pPr lvl="1" eaLnBrk="1" hangingPunct="1"/>
            <a:r>
              <a:rPr lang="en-US" sz="2400" dirty="0" smtClean="0"/>
              <a:t>Tabbing is a navigation that hides the previous screen</a:t>
            </a:r>
          </a:p>
        </p:txBody>
      </p:sp>
      <p:sp>
        <p:nvSpPr>
          <p:cNvPr id="45058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5469AA5-568A-4F8F-A04E-A5C61E8247F6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4506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6284FF-BB01-4949-9C93-B13B1E37F8A4}" type="slidenum">
              <a:rPr lang="en-US" smtClean="0"/>
              <a:pPr/>
              <a:t>45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/>
              <a:t>(3) Navigation Among Tools &amp; Menus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1"/>
            <a:ext cx="8763000" cy="4876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Group </a:t>
            </a:r>
            <a:r>
              <a:rPr lang="en-US" sz="3200" u="sng" dirty="0" smtClean="0">
                <a:solidFill>
                  <a:srgbClr val="FF6600"/>
                </a:solidFill>
              </a:rPr>
              <a:t>commonly used</a:t>
            </a:r>
            <a:r>
              <a:rPr lang="en-US" sz="3200" dirty="0" smtClean="0">
                <a:solidFill>
                  <a:srgbClr val="FF6600"/>
                </a:solidFill>
              </a:rPr>
              <a:t> </a:t>
            </a:r>
            <a:r>
              <a:rPr lang="en-US" sz="3200" dirty="0" smtClean="0"/>
              <a:t>tools</a:t>
            </a:r>
          </a:p>
          <a:p>
            <a:pPr eaLnBrk="1" hangingPunct="1"/>
            <a:r>
              <a:rPr lang="en-US" sz="3200" dirty="0" smtClean="0"/>
              <a:t>Group tools that are </a:t>
            </a:r>
            <a:r>
              <a:rPr lang="en-US" sz="3200" u="sng" dirty="0" smtClean="0">
                <a:solidFill>
                  <a:srgbClr val="FF6600"/>
                </a:solidFill>
              </a:rPr>
              <a:t>used together</a:t>
            </a:r>
          </a:p>
          <a:p>
            <a:pPr eaLnBrk="1" hangingPunct="1"/>
            <a:r>
              <a:rPr lang="en-US" sz="3200" dirty="0" smtClean="0"/>
              <a:t>Make </a:t>
            </a:r>
            <a:r>
              <a:rPr lang="en-US" sz="3200" u="sng" dirty="0" smtClean="0">
                <a:solidFill>
                  <a:srgbClr val="FF6600"/>
                </a:solidFill>
              </a:rPr>
              <a:t>frequently used</a:t>
            </a:r>
            <a:r>
              <a:rPr lang="en-US" sz="3200" dirty="0" smtClean="0">
                <a:solidFill>
                  <a:srgbClr val="FF6600"/>
                </a:solidFill>
              </a:rPr>
              <a:t> </a:t>
            </a:r>
            <a:r>
              <a:rPr lang="en-US" sz="3200" dirty="0" smtClean="0"/>
              <a:t>tools immediately available</a:t>
            </a:r>
          </a:p>
          <a:p>
            <a:pPr lvl="1" eaLnBrk="1" hangingPunct="1"/>
            <a:r>
              <a:rPr lang="en-US" sz="2800" dirty="0" smtClean="0"/>
              <a:t>In toolbars or palettes</a:t>
            </a:r>
          </a:p>
          <a:p>
            <a:pPr eaLnBrk="1" hangingPunct="1"/>
            <a:r>
              <a:rPr lang="en-US" sz="3200" u="sng" dirty="0" smtClean="0">
                <a:solidFill>
                  <a:srgbClr val="FF6600"/>
                </a:solidFill>
              </a:rPr>
              <a:t>Menus</a:t>
            </a:r>
            <a:r>
              <a:rPr lang="en-US" sz="3200" dirty="0" smtClean="0">
                <a:solidFill>
                  <a:srgbClr val="FF6600"/>
                </a:solidFill>
              </a:rPr>
              <a:t> </a:t>
            </a:r>
            <a:r>
              <a:rPr lang="en-US" sz="3200" dirty="0" smtClean="0"/>
              <a:t>require more navigation than toolbars and palettes</a:t>
            </a:r>
          </a:p>
          <a:p>
            <a:pPr eaLnBrk="1" hangingPunct="1"/>
            <a:endParaRPr lang="en-US" sz="3200" dirty="0" smtClean="0"/>
          </a:p>
        </p:txBody>
      </p:sp>
      <p:sp>
        <p:nvSpPr>
          <p:cNvPr id="46082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E8F0119-1771-4070-9125-7038EA796648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FF1BFF-7517-4559-A7F1-BDCF425BFDBB}" type="slidenum">
              <a:rPr lang="en-US" smtClean="0"/>
              <a:pPr/>
              <a:t>46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(4) Navigation Within Information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sz="2800" dirty="0" smtClean="0"/>
              <a:t>Try to </a:t>
            </a:r>
            <a:r>
              <a:rPr lang="en-US" sz="2800" u="sng" dirty="0" smtClean="0">
                <a:solidFill>
                  <a:srgbClr val="FF6600"/>
                </a:solidFill>
              </a:rPr>
              <a:t>avoid scrolling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when possible</a:t>
            </a:r>
          </a:p>
          <a:p>
            <a:pPr lvl="1" eaLnBrk="1" hangingPunct="1"/>
            <a:r>
              <a:rPr lang="en-US" sz="2400" dirty="0" smtClean="0"/>
              <a:t>Horizontal scrolling is very difficult</a:t>
            </a:r>
          </a:p>
          <a:p>
            <a:pPr lvl="1" eaLnBrk="1" hangingPunct="1"/>
            <a:r>
              <a:rPr lang="en-US" sz="2400" dirty="0" smtClean="0"/>
              <a:t>Scrolling “back and forth” is slow &amp; annoying</a:t>
            </a:r>
          </a:p>
          <a:p>
            <a:pPr eaLnBrk="1" hangingPunct="1"/>
            <a:r>
              <a:rPr lang="en-US" sz="2800" u="sng" dirty="0" smtClean="0">
                <a:solidFill>
                  <a:srgbClr val="FF6600"/>
                </a:solidFill>
              </a:rPr>
              <a:t>Linking is disruptive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and needs to be clearly marked</a:t>
            </a:r>
          </a:p>
          <a:p>
            <a:pPr lvl="1" eaLnBrk="1" hangingPunct="1"/>
            <a:r>
              <a:rPr lang="en-US" sz="2400" dirty="0" smtClean="0"/>
              <a:t>Non-Web applications are starting to include link idioms</a:t>
            </a:r>
          </a:p>
          <a:p>
            <a:pPr eaLnBrk="1" hangingPunct="1"/>
            <a:r>
              <a:rPr lang="en-US" sz="2800" dirty="0" smtClean="0"/>
              <a:t>Navigating within information needs to be </a:t>
            </a:r>
            <a:r>
              <a:rPr lang="en-US" sz="2800" u="sng" dirty="0" smtClean="0">
                <a:solidFill>
                  <a:srgbClr val="FF6600"/>
                </a:solidFill>
              </a:rPr>
              <a:t>fast</a:t>
            </a:r>
          </a:p>
          <a:p>
            <a:pPr lvl="1" eaLnBrk="1" hangingPunct="1"/>
            <a:r>
              <a:rPr lang="en-US" sz="2400" dirty="0" smtClean="0"/>
              <a:t>Mouse is a particularly slow tool</a:t>
            </a:r>
          </a:p>
          <a:p>
            <a:pPr eaLnBrk="1" hangingPunct="1"/>
            <a:r>
              <a:rPr lang="en-US" sz="2800" dirty="0" smtClean="0"/>
              <a:t>Compare the navigation in </a:t>
            </a:r>
            <a:r>
              <a:rPr lang="en-US" sz="2800" dirty="0" smtClean="0">
                <a:solidFill>
                  <a:srgbClr val="FF6600"/>
                </a:solidFill>
              </a:rPr>
              <a:t>MS-Word </a:t>
            </a:r>
            <a:r>
              <a:rPr lang="en-US" sz="2800" dirty="0" smtClean="0"/>
              <a:t>with </a:t>
            </a:r>
            <a:r>
              <a:rPr lang="en-US" sz="2800" dirty="0" smtClean="0">
                <a:solidFill>
                  <a:srgbClr val="FF6600"/>
                </a:solidFill>
              </a:rPr>
              <a:t>VIM</a:t>
            </a:r>
          </a:p>
          <a:p>
            <a:pPr lvl="1" eaLnBrk="1" hangingPunct="1"/>
            <a:r>
              <a:rPr lang="en-US" dirty="0" smtClean="0"/>
              <a:t>MS-Word : Mouse, arrow keys, Pg-Up, Pg-</a:t>
            </a:r>
            <a:r>
              <a:rPr lang="en-US" dirty="0" err="1" smtClean="0"/>
              <a:t>Dn</a:t>
            </a:r>
            <a:endParaRPr lang="en-US" dirty="0" smtClean="0"/>
          </a:p>
          <a:p>
            <a:pPr lvl="1" eaLnBrk="1" hangingPunct="1"/>
            <a:r>
              <a:rPr lang="en-US" dirty="0" smtClean="0"/>
              <a:t>VIM : Mouse, arrow keys, Pg-Up, Pg-</a:t>
            </a:r>
            <a:r>
              <a:rPr lang="en-US" dirty="0" err="1" smtClean="0"/>
              <a:t>Dn</a:t>
            </a:r>
            <a:r>
              <a:rPr lang="en-US" dirty="0" smtClean="0"/>
              <a:t>, </a:t>
            </a:r>
            <a:r>
              <a:rPr lang="en-US" dirty="0" err="1" smtClean="0"/>
              <a:t>hjkl</a:t>
            </a:r>
            <a:r>
              <a:rPr lang="en-US" dirty="0" smtClean="0"/>
              <a:t>, w, b, </a:t>
            </a:r>
            <a:r>
              <a:rPr lang="en-US" i="1" dirty="0" smtClean="0"/>
              <a:t>5</a:t>
            </a:r>
            <a:r>
              <a:rPr lang="en-US" dirty="0" smtClean="0"/>
              <a:t>w, </a:t>
            </a:r>
            <a:r>
              <a:rPr lang="en-US" i="1" dirty="0" smtClean="0"/>
              <a:t>3</a:t>
            </a:r>
            <a:r>
              <a:rPr lang="en-US" dirty="0" smtClean="0"/>
              <a:t>b, </a:t>
            </a:r>
            <a:r>
              <a:rPr lang="en-US" dirty="0" err="1" smtClean="0"/>
              <a:t>f</a:t>
            </a:r>
            <a:r>
              <a:rPr lang="en-US" i="1" dirty="0" err="1" smtClean="0"/>
              <a:t>x</a:t>
            </a:r>
            <a:r>
              <a:rPr lang="en-US" dirty="0" smtClean="0"/>
              <a:t>, $, ^, L, H, :</a:t>
            </a:r>
            <a:r>
              <a:rPr lang="en-US" i="1" dirty="0" smtClean="0"/>
              <a:t>42</a:t>
            </a:r>
            <a:r>
              <a:rPr lang="en-US" dirty="0" smtClean="0"/>
              <a:t>, /</a:t>
            </a:r>
            <a:r>
              <a:rPr lang="en-US" i="1" dirty="0" smtClean="0"/>
              <a:t>xx</a:t>
            </a:r>
            <a:r>
              <a:rPr lang="en-US" dirty="0" smtClean="0"/>
              <a:t>/, n, ^F, ^B, }, {, %, [[, ]], …</a:t>
            </a:r>
          </a:p>
        </p:txBody>
      </p:sp>
      <p:sp>
        <p:nvSpPr>
          <p:cNvPr id="47106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042FBA2-ED05-4C21-B0A6-88CE957C6138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8F4190-E8F2-48B7-8958-CF315450A001}" type="slidenum">
              <a:rPr lang="en-US" smtClean="0"/>
              <a:pPr/>
              <a:t>47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524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General Hints for Improving Navigation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686800" cy="4572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u="sng" dirty="0" smtClean="0">
                <a:solidFill>
                  <a:srgbClr val="FF6600"/>
                </a:solidFill>
              </a:rPr>
              <a:t>Reduce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the number of places to go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Fewer pages, panes, etc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Include </a:t>
            </a:r>
            <a:r>
              <a:rPr lang="en-US" sz="2800" u="sng" dirty="0" smtClean="0">
                <a:solidFill>
                  <a:srgbClr val="FF6600"/>
                </a:solidFill>
              </a:rPr>
              <a:t>signposts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Use persistent screen objects to inform users (titles, menus, …)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Include </a:t>
            </a:r>
            <a:r>
              <a:rPr lang="en-US" sz="2800" u="sng" dirty="0" smtClean="0">
                <a:solidFill>
                  <a:srgbClr val="FF6600"/>
                </a:solidFill>
              </a:rPr>
              <a:t>overviews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so the users can have context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Should be persistent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Web “breadcrumbs” and annotated scrollbar (</a:t>
            </a:r>
            <a:r>
              <a:rPr lang="en-US" i="1" dirty="0" smtClean="0"/>
              <a:t>PPT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Map </a:t>
            </a:r>
            <a:r>
              <a:rPr lang="en-US" sz="2800" u="sng" dirty="0" smtClean="0">
                <a:solidFill>
                  <a:srgbClr val="FF6600"/>
                </a:solidFill>
              </a:rPr>
              <a:t>controls to functions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carefully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This is about rate of user errors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Both the </a:t>
            </a:r>
            <a:r>
              <a:rPr lang="en-US" sz="2400" u="sng" dirty="0" smtClean="0"/>
              <a:t>target</a:t>
            </a:r>
            <a:r>
              <a:rPr lang="en-US" sz="2400" dirty="0" smtClean="0"/>
              <a:t> and the </a:t>
            </a:r>
            <a:r>
              <a:rPr lang="en-US" sz="2400" u="sng" dirty="0" smtClean="0"/>
              <a:t>result</a:t>
            </a:r>
            <a:r>
              <a:rPr lang="en-US" sz="2400" dirty="0" smtClean="0"/>
              <a:t> of an operation must be clear</a:t>
            </a:r>
          </a:p>
        </p:txBody>
      </p:sp>
      <p:sp>
        <p:nvSpPr>
          <p:cNvPr id="48130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CDE15D0-D58D-420D-9412-F4F206BB037B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4813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4813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A84416-C8C0-4F70-ACB0-8BD10FA5DEBB}" type="slidenum">
              <a:rPr lang="en-US" smtClean="0"/>
              <a:pPr/>
              <a:t>48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447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General Hints for Improving Navigation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382000" cy="4648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smtClean="0"/>
              <a:t>Organize navigation for </a:t>
            </a:r>
            <a:r>
              <a:rPr lang="en-US" sz="2800" u="sng" dirty="0" smtClean="0">
                <a:solidFill>
                  <a:srgbClr val="FF6600"/>
                </a:solidFill>
              </a:rPr>
              <a:t>most common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actions (</a:t>
            </a:r>
            <a:r>
              <a:rPr lang="en-US" i="1" dirty="0" smtClean="0"/>
              <a:t>inflection</a:t>
            </a:r>
            <a:r>
              <a:rPr lang="en-US" sz="2800" dirty="0" smtClean="0"/>
              <a:t>)</a:t>
            </a:r>
          </a:p>
          <a:p>
            <a:pPr lvl="1" eaLnBrk="1" hangingPunct="1"/>
            <a:r>
              <a:rPr lang="en-US" sz="2400" dirty="0" smtClean="0"/>
              <a:t>Users are willing to work harder for low frequency actions</a:t>
            </a:r>
          </a:p>
          <a:p>
            <a:pPr lvl="1" eaLnBrk="1" hangingPunct="1"/>
            <a:r>
              <a:rPr lang="en-US" sz="2400" dirty="0" smtClean="0"/>
              <a:t>I keep my soap on the sink, dishwasher soap in the front, and Comet in the back of the cabinet</a:t>
            </a:r>
          </a:p>
          <a:p>
            <a:pPr lvl="1" eaLnBrk="1" hangingPunct="1"/>
            <a:r>
              <a:rPr lang="en-US" sz="2400" dirty="0" smtClean="0"/>
              <a:t>This depends on the user</a:t>
            </a:r>
          </a:p>
          <a:p>
            <a:pPr lvl="2" eaLnBrk="1" hangingPunct="1"/>
            <a:r>
              <a:rPr lang="en-US" sz="2000" dirty="0" smtClean="0"/>
              <a:t>Auto-customization changes availability based on statistics</a:t>
            </a:r>
          </a:p>
          <a:p>
            <a:pPr lvl="2" eaLnBrk="1" hangingPunct="1"/>
            <a:r>
              <a:rPr lang="en-US" sz="2000" dirty="0" smtClean="0"/>
              <a:t>User-customization allows users to move actions around by hand</a:t>
            </a:r>
          </a:p>
          <a:p>
            <a:pPr eaLnBrk="1" hangingPunct="1"/>
            <a:r>
              <a:rPr lang="en-US" sz="2800" dirty="0" smtClean="0"/>
              <a:t>Keep </a:t>
            </a:r>
            <a:r>
              <a:rPr lang="en-US" sz="2800" u="sng" dirty="0" smtClean="0">
                <a:solidFill>
                  <a:srgbClr val="FF6600"/>
                </a:solidFill>
              </a:rPr>
              <a:t>hierarchies shallow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(2 or 3 levels)</a:t>
            </a:r>
          </a:p>
          <a:p>
            <a:pPr lvl="1" eaLnBrk="1" hangingPunct="1"/>
            <a:r>
              <a:rPr lang="en-US" sz="2400" dirty="0" smtClean="0"/>
              <a:t>Programmers are good at logic and abstraction – hierarchies</a:t>
            </a:r>
          </a:p>
          <a:p>
            <a:pPr lvl="1" eaLnBrk="1" hangingPunct="1"/>
            <a:r>
              <a:rPr lang="en-US" sz="2400" dirty="0" smtClean="0"/>
              <a:t>Many users are not</a:t>
            </a:r>
          </a:p>
          <a:p>
            <a:pPr lvl="1" eaLnBrk="1" hangingPunct="1"/>
            <a:r>
              <a:rPr lang="en-US" sz="2400" dirty="0" smtClean="0"/>
              <a:t>Help users find information</a:t>
            </a:r>
          </a:p>
        </p:txBody>
      </p:sp>
      <p:sp>
        <p:nvSpPr>
          <p:cNvPr id="49154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C14FF95-1716-4F59-B021-0B4D670243D5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5714A9-27EE-44B9-8664-136DA22214F5}" type="slidenum">
              <a:rPr lang="en-US" smtClean="0"/>
              <a:pPr/>
              <a:t>49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44158"/>
            <a:ext cx="7345362" cy="74644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(2) Transient Posture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8763000" cy="46482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sz="2800" dirty="0" smtClean="0"/>
              <a:t>Invoked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rgbClr val="FF6600"/>
                </a:solidFill>
              </a:rPr>
              <a:t>when needed</a:t>
            </a:r>
            <a:r>
              <a:rPr lang="en-US" sz="2800" dirty="0" smtClean="0"/>
              <a:t>, does a job, disappears</a:t>
            </a:r>
          </a:p>
          <a:p>
            <a:pPr eaLnBrk="1" hangingPunct="1"/>
            <a:r>
              <a:rPr lang="en-US" sz="2800" dirty="0" smtClean="0">
                <a:solidFill>
                  <a:srgbClr val="FF6600"/>
                </a:solidFill>
              </a:rPr>
              <a:t>Single-function</a:t>
            </a:r>
            <a:r>
              <a:rPr lang="en-US" sz="2800" dirty="0" smtClean="0"/>
              <a:t>, simple application</a:t>
            </a:r>
          </a:p>
          <a:p>
            <a:pPr lvl="1" eaLnBrk="1" hangingPunct="1"/>
            <a:r>
              <a:rPr lang="en-US" sz="2400" dirty="0" smtClean="0"/>
              <a:t>scanning a picture</a:t>
            </a:r>
          </a:p>
          <a:p>
            <a:pPr lvl="1" eaLnBrk="1" hangingPunct="1"/>
            <a:r>
              <a:rPr lang="en-US" sz="2400" dirty="0" smtClean="0"/>
              <a:t>sending mail</a:t>
            </a:r>
          </a:p>
          <a:p>
            <a:pPr lvl="1" eaLnBrk="1" hangingPunct="1"/>
            <a:r>
              <a:rPr lang="en-US" sz="2400" dirty="0" smtClean="0"/>
              <a:t>file manager</a:t>
            </a:r>
          </a:p>
          <a:p>
            <a:pPr lvl="1" eaLnBrk="1" hangingPunct="1"/>
            <a:r>
              <a:rPr lang="en-US" sz="2400" dirty="0" smtClean="0"/>
              <a:t>radio players</a:t>
            </a:r>
          </a:p>
          <a:p>
            <a:pPr eaLnBrk="1" hangingPunct="1"/>
            <a:r>
              <a:rPr lang="en-US" sz="2800" dirty="0" smtClean="0">
                <a:solidFill>
                  <a:srgbClr val="FF6600"/>
                </a:solidFill>
              </a:rPr>
              <a:t>Intermittent </a:t>
            </a:r>
            <a:r>
              <a:rPr lang="en-US" sz="2800" dirty="0" smtClean="0"/>
              <a:t>use</a:t>
            </a:r>
          </a:p>
          <a:p>
            <a:pPr eaLnBrk="1" hangingPunct="1"/>
            <a:r>
              <a:rPr lang="en-US" sz="2800" dirty="0" smtClean="0"/>
              <a:t>Instructions must be </a:t>
            </a:r>
            <a:r>
              <a:rPr lang="en-US" sz="2800" dirty="0" smtClean="0">
                <a:solidFill>
                  <a:srgbClr val="FF6600"/>
                </a:solidFill>
              </a:rPr>
              <a:t>clear </a:t>
            </a:r>
            <a:r>
              <a:rPr lang="en-US" sz="2800" dirty="0" smtClean="0"/>
              <a:t>and built-in</a:t>
            </a:r>
          </a:p>
          <a:p>
            <a:pPr eaLnBrk="1" hangingPunct="1"/>
            <a:r>
              <a:rPr lang="en-US" sz="2800" dirty="0" smtClean="0"/>
              <a:t>Do not use more </a:t>
            </a:r>
            <a:r>
              <a:rPr lang="en-US" sz="2800" dirty="0" smtClean="0">
                <a:solidFill>
                  <a:srgbClr val="FF6600"/>
                </a:solidFill>
              </a:rPr>
              <a:t>screen </a:t>
            </a:r>
            <a:r>
              <a:rPr lang="en-US" sz="2800" dirty="0" smtClean="0"/>
              <a:t>than necessary</a:t>
            </a:r>
          </a:p>
          <a:p>
            <a:pPr lvl="1" eaLnBrk="1" hangingPunct="1"/>
            <a:r>
              <a:rPr lang="en-US" sz="2400" dirty="0" smtClean="0"/>
              <a:t>Single window, single view</a:t>
            </a:r>
          </a:p>
          <a:p>
            <a:pPr eaLnBrk="1" hangingPunct="1"/>
            <a:r>
              <a:rPr lang="en-US" sz="2800" dirty="0" smtClean="0"/>
              <a:t>Larger </a:t>
            </a:r>
            <a:r>
              <a:rPr lang="en-US" sz="2800" dirty="0" smtClean="0">
                <a:solidFill>
                  <a:srgbClr val="FF6600"/>
                </a:solidFill>
              </a:rPr>
              <a:t>widgets</a:t>
            </a:r>
          </a:p>
        </p:txBody>
      </p:sp>
      <p:sp>
        <p:nvSpPr>
          <p:cNvPr id="6146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98EE15B-9976-46F8-B12F-A1E3794ACD61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FD12C-9C82-410C-A607-90E2A7B7687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  <p:bldP spid="69635" grpI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BE902FD-DCA0-40A0-B411-E2D378826DF9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302E00-9A22-4DE9-894D-609ED2C555EB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88392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Navigation Controls</a:t>
            </a:r>
          </a:p>
        </p:txBody>
      </p:sp>
      <p:pic>
        <p:nvPicPr>
          <p:cNvPr id="50182" name="Picture 7" descr="rangeb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819" y="2695575"/>
            <a:ext cx="4819581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1828800" y="1371600"/>
            <a:ext cx="5486400" cy="955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Duhhh … which knob controls which burner 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Navigation Summary</a:t>
            </a:r>
          </a:p>
        </p:txBody>
      </p:sp>
      <p:sp>
        <p:nvSpPr>
          <p:cNvPr id="51202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82E1E7D-0667-4F45-9CB8-E21308889902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B3A775-4B79-4430-9245-BD2575A9235B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1098550" y="2951163"/>
            <a:ext cx="6946900" cy="955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Cooper thinks that navigation is the</a:t>
            </a:r>
          </a:p>
          <a:p>
            <a:pPr algn="ctr">
              <a:defRPr/>
            </a:pP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number one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problem in UI design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53B49-8C63-4C18-9855-45978DF5079B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000E8-E351-49CA-8F2D-DC7EF31C5F80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2362200"/>
            <a:ext cx="8229600" cy="29718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514350" indent="-514350" eaLnBrk="0" hangingPunct="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Platform and Posture (</a:t>
            </a:r>
            <a:r>
              <a:rPr lang="en-US" b="1" i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Ch 9</a:t>
            </a: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)</a:t>
            </a:r>
          </a:p>
          <a:p>
            <a:pPr marL="514350" indent="-514350" eaLnBrk="0" hangingPunct="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Orchestration and Flow (</a:t>
            </a:r>
            <a:r>
              <a:rPr lang="en-US" b="1" i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Ch 10</a:t>
            </a: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)</a:t>
            </a:r>
          </a:p>
          <a:p>
            <a:pPr marL="514350" indent="-514350" eaLnBrk="0" hangingPunct="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Eliminating Excise Tasks and Navigation (</a:t>
            </a:r>
            <a:r>
              <a:rPr lang="en-US" b="1" i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Ch 11</a:t>
            </a: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)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Designing Good Behavior (</a:t>
            </a:r>
            <a:r>
              <a:rPr lang="en-US" b="1" i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Ch 12</a:t>
            </a:r>
            <a:r>
              <a:rPr lang="en-US" b="1" kern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0" y="4495800"/>
            <a:ext cx="6705600" cy="716272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73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C6FC2FA-75B6-412C-BC1E-1FA55D26EA22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5222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2C42B8-C8F2-44F4-B479-BB3A47CB5962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8392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Ch 12 : Designing Good Behavior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990600"/>
            <a:ext cx="8534400" cy="5257800"/>
          </a:xfrm>
        </p:spPr>
        <p:txBody>
          <a:bodyPr>
            <a:normAutofit fontScale="92500" lnSpcReduction="10000"/>
          </a:bodyPr>
          <a:lstStyle/>
          <a:p>
            <a:pPr marL="533400" indent="-533400" eaLnBrk="1" hangingPunct="1"/>
            <a:r>
              <a:rPr lang="en-US" sz="2800" dirty="0" smtClean="0"/>
              <a:t>People </a:t>
            </a:r>
            <a:r>
              <a:rPr lang="en-US" sz="2800" dirty="0" smtClean="0">
                <a:solidFill>
                  <a:srgbClr val="FF6600"/>
                </a:solidFill>
              </a:rPr>
              <a:t>respond </a:t>
            </a:r>
            <a:r>
              <a:rPr lang="en-US" sz="2800" dirty="0" smtClean="0"/>
              <a:t>to computer user interfaces as if they are </a:t>
            </a:r>
            <a:r>
              <a:rPr lang="en-US" sz="2800" dirty="0" smtClean="0">
                <a:solidFill>
                  <a:srgbClr val="FF6600"/>
                </a:solidFill>
              </a:rPr>
              <a:t>sentient </a:t>
            </a:r>
            <a:r>
              <a:rPr lang="en-US" sz="2800" dirty="0" smtClean="0"/>
              <a:t>beings</a:t>
            </a:r>
          </a:p>
          <a:p>
            <a:pPr marL="914400" lvl="1" indent="-457200" eaLnBrk="1" hangingPunct="1"/>
            <a:r>
              <a:rPr lang="en-US" sz="2400" dirty="0" smtClean="0"/>
              <a:t>We should make our software </a:t>
            </a:r>
            <a:r>
              <a:rPr lang="en-US" sz="2400" dirty="0" smtClean="0">
                <a:solidFill>
                  <a:srgbClr val="FF6600"/>
                </a:solidFill>
              </a:rPr>
              <a:t>considerate, likeable, supportive</a:t>
            </a:r>
          </a:p>
          <a:p>
            <a:pPr marL="914400" lvl="1" indent="-457200" eaLnBrk="1" hangingPunct="1"/>
            <a:r>
              <a:rPr lang="en-US" sz="2400" dirty="0" smtClean="0"/>
              <a:t>What does the human </a:t>
            </a:r>
            <a:r>
              <a:rPr lang="en-US" sz="2400" dirty="0" smtClean="0">
                <a:solidFill>
                  <a:srgbClr val="FF6600"/>
                </a:solidFill>
              </a:rPr>
              <a:t>need </a:t>
            </a:r>
            <a:r>
              <a:rPr lang="en-US" sz="2400" dirty="0" smtClean="0"/>
              <a:t>?</a:t>
            </a:r>
          </a:p>
          <a:p>
            <a:pPr marL="533400" indent="-533400" eaLnBrk="1" hangingPunct="1"/>
            <a:r>
              <a:rPr lang="en-US" sz="2800" dirty="0" smtClean="0"/>
              <a:t>People should </a:t>
            </a:r>
            <a:r>
              <a:rPr lang="en-US" sz="2800" dirty="0" smtClean="0">
                <a:solidFill>
                  <a:srgbClr val="FF6600"/>
                </a:solidFill>
              </a:rPr>
              <a:t>think</a:t>
            </a:r>
            <a:r>
              <a:rPr lang="en-US" sz="2800" dirty="0" smtClean="0"/>
              <a:t>, computers should </a:t>
            </a:r>
            <a:r>
              <a:rPr lang="en-US" sz="2800" dirty="0" smtClean="0">
                <a:solidFill>
                  <a:srgbClr val="FF6600"/>
                </a:solidFill>
              </a:rPr>
              <a:t>work</a:t>
            </a:r>
          </a:p>
          <a:p>
            <a:pPr marL="533400" indent="-533400" eaLnBrk="1" hangingPunct="1"/>
            <a:r>
              <a:rPr lang="en-US" sz="2800" dirty="0" smtClean="0"/>
              <a:t>This is </a:t>
            </a:r>
            <a:r>
              <a:rPr lang="en-US" sz="2800" dirty="0" smtClean="0">
                <a:solidFill>
                  <a:srgbClr val="FF6600"/>
                </a:solidFill>
              </a:rPr>
              <a:t>not hard </a:t>
            </a:r>
            <a:r>
              <a:rPr lang="en-US" sz="2800" dirty="0" smtClean="0"/>
              <a:t>…</a:t>
            </a:r>
          </a:p>
          <a:p>
            <a:pPr marL="914400" lvl="1" indent="-457200" eaLnBrk="1" hangingPunct="1"/>
            <a:r>
              <a:rPr lang="en-US" sz="2400" dirty="0" smtClean="0"/>
              <a:t>But being considerate takes </a:t>
            </a:r>
            <a:r>
              <a:rPr lang="en-US" sz="2400" dirty="0" smtClean="0">
                <a:solidFill>
                  <a:srgbClr val="FF6600"/>
                </a:solidFill>
              </a:rPr>
              <a:t>more time </a:t>
            </a:r>
            <a:r>
              <a:rPr lang="en-US" sz="2400" dirty="0" smtClean="0"/>
              <a:t>than being inconsiderate</a:t>
            </a:r>
          </a:p>
          <a:p>
            <a:pPr marL="914400" lvl="1" indent="-457200" eaLnBrk="1" hangingPunct="1"/>
            <a:r>
              <a:rPr lang="en-US" sz="2400" dirty="0" smtClean="0"/>
              <a:t>Inconsiderate people think they are being </a:t>
            </a:r>
            <a:r>
              <a:rPr lang="en-US" sz="2400" dirty="0" smtClean="0">
                <a:solidFill>
                  <a:srgbClr val="FF6600"/>
                </a:solidFill>
              </a:rPr>
              <a:t>efficient </a:t>
            </a:r>
            <a:r>
              <a:rPr lang="en-US" sz="2400" dirty="0" smtClean="0"/>
              <a:t>…but many of their colleagues think they’re self-centered, curt, and cryptic</a:t>
            </a:r>
          </a:p>
          <a:p>
            <a:pPr marL="533400" indent="-533400" eaLnBrk="1" hangingPunct="1"/>
            <a:r>
              <a:rPr lang="en-US" sz="2800" dirty="0" smtClean="0"/>
              <a:t>Remember that the </a:t>
            </a:r>
            <a:r>
              <a:rPr lang="en-US" sz="2800" dirty="0" smtClean="0">
                <a:solidFill>
                  <a:srgbClr val="FF6600"/>
                </a:solidFill>
              </a:rPr>
              <a:t>software is there to help </a:t>
            </a:r>
            <a:r>
              <a:rPr lang="en-US" sz="2800" dirty="0" smtClean="0"/>
              <a:t>the user, not the other way around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Software Considerate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788275" cy="4312921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Take an </a:t>
            </a:r>
            <a:r>
              <a:rPr lang="en-US" sz="2800" dirty="0" smtClean="0">
                <a:solidFill>
                  <a:srgbClr val="FF6600"/>
                </a:solidFill>
              </a:rPr>
              <a:t>interest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Remember </a:t>
            </a:r>
            <a:r>
              <a:rPr lang="en-US" dirty="0" smtClean="0"/>
              <a:t>things about the users</a:t>
            </a:r>
          </a:p>
          <a:p>
            <a:pPr lvl="1"/>
            <a:r>
              <a:rPr lang="en-US" dirty="0" smtClean="0"/>
              <a:t>Google map, </a:t>
            </a:r>
            <a:r>
              <a:rPr lang="en-US" dirty="0" err="1" smtClean="0"/>
              <a:t>firefox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Considerate people ask what you like </a:t>
            </a:r>
            <a:r>
              <a:rPr lang="en-US" dirty="0" smtClean="0">
                <a:solidFill>
                  <a:schemeClr val="tx2"/>
                </a:solidFill>
              </a:rPr>
              <a:t>once</a:t>
            </a:r>
            <a:r>
              <a:rPr lang="en-US" dirty="0" smtClean="0"/>
              <a:t>, then remember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PPT never remembers </a:t>
            </a:r>
            <a:r>
              <a:rPr lang="en-US" dirty="0" smtClean="0"/>
              <a:t>my print preferences or my file saving preferences</a:t>
            </a:r>
          </a:p>
          <a:p>
            <a:r>
              <a:rPr lang="en-US" sz="2800" dirty="0" smtClean="0"/>
              <a:t>Considerate products are </a:t>
            </a:r>
            <a:r>
              <a:rPr lang="en-US" sz="2800" dirty="0" smtClean="0">
                <a:solidFill>
                  <a:srgbClr val="FF6600"/>
                </a:solidFill>
              </a:rPr>
              <a:t>deferential</a:t>
            </a:r>
          </a:p>
          <a:p>
            <a:pPr lvl="1"/>
            <a:r>
              <a:rPr lang="en-US" sz="2400" dirty="0" smtClean="0"/>
              <a:t>Give users </a:t>
            </a:r>
            <a:r>
              <a:rPr lang="en-US" sz="2400" dirty="0" smtClean="0">
                <a:solidFill>
                  <a:srgbClr val="FF6600"/>
                </a:solidFill>
              </a:rPr>
              <a:t>choices</a:t>
            </a:r>
            <a:r>
              <a:rPr lang="en-US" sz="2400" dirty="0" smtClean="0"/>
              <a:t>, not orders</a:t>
            </a:r>
          </a:p>
          <a:p>
            <a:pPr lvl="1"/>
            <a:r>
              <a:rPr lang="en-US" sz="2400" dirty="0" smtClean="0">
                <a:solidFill>
                  <a:srgbClr val="FF6600"/>
                </a:solidFill>
              </a:rPr>
              <a:t>Never judge </a:t>
            </a:r>
            <a:r>
              <a:rPr lang="en-US" sz="2400" dirty="0" smtClean="0"/>
              <a:t>users – don’t tell users they’re wrong, the software doesn’t understand</a:t>
            </a:r>
          </a:p>
          <a:p>
            <a:r>
              <a:rPr lang="en-US" sz="2800" dirty="0" smtClean="0"/>
              <a:t>Considerate products are </a:t>
            </a:r>
            <a:r>
              <a:rPr lang="en-US" sz="2800" dirty="0" smtClean="0">
                <a:solidFill>
                  <a:srgbClr val="FF6600"/>
                </a:solidFill>
              </a:rPr>
              <a:t>forthcoming</a:t>
            </a:r>
          </a:p>
          <a:p>
            <a:pPr lvl="1"/>
            <a:r>
              <a:rPr lang="en-US" sz="2400" dirty="0" smtClean="0"/>
              <a:t>Give users </a:t>
            </a:r>
            <a:r>
              <a:rPr lang="en-US" sz="2400" dirty="0" smtClean="0">
                <a:solidFill>
                  <a:srgbClr val="FF6600"/>
                </a:solidFill>
              </a:rPr>
              <a:t>related information </a:t>
            </a:r>
            <a:r>
              <a:rPr lang="en-US" sz="2400" dirty="0" smtClean="0"/>
              <a:t>that might help them</a:t>
            </a:r>
          </a:p>
          <a:p>
            <a:pPr lvl="1"/>
            <a:r>
              <a:rPr lang="en-US" sz="2400" dirty="0" smtClean="0"/>
              <a:t>The print queue is </a:t>
            </a:r>
            <a:r>
              <a:rPr lang="en-US" sz="2400" dirty="0" smtClean="0">
                <a:solidFill>
                  <a:srgbClr val="FF6600"/>
                </a:solidFill>
              </a:rPr>
              <a:t>full </a:t>
            </a:r>
            <a:r>
              <a:rPr lang="en-US" sz="2400" dirty="0" smtClean="0"/>
              <a:t>…</a:t>
            </a:r>
          </a:p>
          <a:p>
            <a:pPr lvl="1"/>
            <a:r>
              <a:rPr lang="en-US" sz="2400" dirty="0" smtClean="0"/>
              <a:t>Suggest </a:t>
            </a:r>
            <a:r>
              <a:rPr lang="en-US" sz="2400" dirty="0" smtClean="0">
                <a:solidFill>
                  <a:srgbClr val="FF6600"/>
                </a:solidFill>
              </a:rPr>
              <a:t>possible words </a:t>
            </a:r>
            <a:r>
              <a:rPr lang="en-US" sz="2400" dirty="0" smtClean="0"/>
              <a:t>on misspellings …</a:t>
            </a:r>
          </a:p>
        </p:txBody>
      </p:sp>
      <p:sp>
        <p:nvSpPr>
          <p:cNvPr id="53250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F6D1799-3002-4E4A-9AA9-640E858F564F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5325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50AEEA-06E5-4E08-857D-72DB804939A1}" type="slidenum">
              <a:rPr lang="en-US" smtClean="0"/>
              <a:pPr/>
              <a:t>54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Software Considerate – cont’d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483475" cy="4389121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Considerate products use </a:t>
            </a:r>
            <a:r>
              <a:rPr lang="en-US" sz="2800" dirty="0" smtClean="0">
                <a:solidFill>
                  <a:srgbClr val="FF6600"/>
                </a:solidFill>
              </a:rPr>
              <a:t>common sense</a:t>
            </a:r>
          </a:p>
          <a:p>
            <a:pPr lvl="1"/>
            <a:r>
              <a:rPr lang="en-US" sz="2400" dirty="0" smtClean="0"/>
              <a:t>Put </a:t>
            </a:r>
            <a:r>
              <a:rPr lang="en-US" sz="2400" dirty="0" smtClean="0">
                <a:solidFill>
                  <a:srgbClr val="FF6600"/>
                </a:solidFill>
              </a:rPr>
              <a:t>controls </a:t>
            </a:r>
            <a:r>
              <a:rPr lang="en-US" sz="2400" dirty="0" smtClean="0"/>
              <a:t>in logical places</a:t>
            </a:r>
          </a:p>
          <a:p>
            <a:pPr lvl="1"/>
            <a:r>
              <a:rPr lang="en-US" sz="2400" dirty="0" smtClean="0"/>
              <a:t>A considerate program would never think I want my class roster for the </a:t>
            </a:r>
            <a:r>
              <a:rPr lang="en-US" sz="2400" dirty="0" smtClean="0">
                <a:solidFill>
                  <a:srgbClr val="FF6600"/>
                </a:solidFill>
              </a:rPr>
              <a:t>next semester</a:t>
            </a:r>
          </a:p>
          <a:p>
            <a:r>
              <a:rPr lang="en-US" sz="2800" dirty="0" smtClean="0"/>
              <a:t>Considerate products </a:t>
            </a:r>
            <a:r>
              <a:rPr lang="en-US" sz="2800" dirty="0" smtClean="0">
                <a:solidFill>
                  <a:srgbClr val="FF6600"/>
                </a:solidFill>
              </a:rPr>
              <a:t>anticipate </a:t>
            </a:r>
            <a:r>
              <a:rPr lang="en-US" sz="2800" dirty="0" smtClean="0"/>
              <a:t>human needs</a:t>
            </a:r>
          </a:p>
          <a:p>
            <a:pPr lvl="1"/>
            <a:r>
              <a:rPr lang="en-US" sz="2400" dirty="0" smtClean="0"/>
              <a:t>Operating systems “</a:t>
            </a:r>
            <a:r>
              <a:rPr lang="en-US" sz="2400" dirty="0" smtClean="0">
                <a:solidFill>
                  <a:srgbClr val="FF6600"/>
                </a:solidFill>
              </a:rPr>
              <a:t>pre-fetch</a:t>
            </a:r>
            <a:r>
              <a:rPr lang="en-US" sz="2400" dirty="0" smtClean="0"/>
              <a:t>” sectors that are near the last sector we read … why don’t web browsers do the same ?</a:t>
            </a:r>
          </a:p>
          <a:p>
            <a:r>
              <a:rPr lang="en-US" sz="2800" dirty="0" smtClean="0"/>
              <a:t>Considerate products are </a:t>
            </a:r>
            <a:r>
              <a:rPr lang="en-US" sz="2800" dirty="0" smtClean="0">
                <a:solidFill>
                  <a:srgbClr val="FF6600"/>
                </a:solidFill>
              </a:rPr>
              <a:t>conscientious</a:t>
            </a:r>
          </a:p>
          <a:p>
            <a:pPr lvl="1"/>
            <a:r>
              <a:rPr lang="en-US" sz="2400" dirty="0" smtClean="0"/>
              <a:t>Consider the </a:t>
            </a:r>
            <a:r>
              <a:rPr lang="en-US" sz="2400" dirty="0" smtClean="0">
                <a:solidFill>
                  <a:srgbClr val="FF6600"/>
                </a:solidFill>
              </a:rPr>
              <a:t>broader goal</a:t>
            </a:r>
          </a:p>
          <a:p>
            <a:pPr lvl="1"/>
            <a:r>
              <a:rPr lang="en-US" sz="2400" dirty="0" smtClean="0"/>
              <a:t>When copying a file with the </a:t>
            </a:r>
            <a:r>
              <a:rPr lang="en-US" sz="2400" dirty="0" smtClean="0">
                <a:solidFill>
                  <a:srgbClr val="FF6600"/>
                </a:solidFill>
              </a:rPr>
              <a:t>same name </a:t>
            </a:r>
            <a:r>
              <a:rPr lang="en-US" sz="2400" dirty="0" smtClean="0"/>
              <a:t>– should let me </a:t>
            </a:r>
            <a:r>
              <a:rPr lang="en-US" sz="2400" dirty="0" smtClean="0">
                <a:solidFill>
                  <a:srgbClr val="FF6600"/>
                </a:solidFill>
              </a:rPr>
              <a:t>merge</a:t>
            </a:r>
            <a:r>
              <a:rPr lang="en-US" sz="2400" dirty="0" smtClean="0"/>
              <a:t>, show me the </a:t>
            </a:r>
            <a:r>
              <a:rPr lang="en-US" sz="2400" dirty="0" smtClean="0">
                <a:solidFill>
                  <a:srgbClr val="FF6600"/>
                </a:solidFill>
              </a:rPr>
              <a:t>differences, rename </a:t>
            </a:r>
            <a:r>
              <a:rPr lang="en-US" sz="2400" dirty="0" smtClean="0"/>
              <a:t>the old file, or simply </a:t>
            </a:r>
            <a:r>
              <a:rPr lang="en-US" sz="2400" dirty="0" smtClean="0">
                <a:solidFill>
                  <a:srgbClr val="FF6600"/>
                </a:solidFill>
              </a:rPr>
              <a:t>overwrite</a:t>
            </a:r>
          </a:p>
          <a:p>
            <a:pPr lvl="1"/>
            <a:r>
              <a:rPr lang="en-US" sz="2400" dirty="0" smtClean="0"/>
              <a:t>When </a:t>
            </a:r>
            <a:r>
              <a:rPr lang="en-US" sz="2400" dirty="0" smtClean="0">
                <a:solidFill>
                  <a:srgbClr val="FF6600"/>
                </a:solidFill>
              </a:rPr>
              <a:t>printing color </a:t>
            </a:r>
            <a:r>
              <a:rPr lang="en-US" sz="2400" dirty="0" err="1" smtClean="0"/>
              <a:t>ppt</a:t>
            </a:r>
            <a:r>
              <a:rPr lang="en-US" sz="2400" dirty="0" smtClean="0"/>
              <a:t> to a black-and-white printer, should automatically change to “pure black and white”</a:t>
            </a:r>
          </a:p>
        </p:txBody>
      </p:sp>
      <p:sp>
        <p:nvSpPr>
          <p:cNvPr id="54274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F3C360E-F640-4EC7-907B-8AE4905F0620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5427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4661C7-4866-48D3-A322-18B9B1EFBFC6}" type="slidenum">
              <a:rPr lang="en-US" smtClean="0"/>
              <a:pPr/>
              <a:t>55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Software Considerate – cont’d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77200" cy="4389121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Considerate products don’t burden you with their </a:t>
            </a:r>
            <a:r>
              <a:rPr lang="en-US" sz="2800" dirty="0" smtClean="0">
                <a:solidFill>
                  <a:srgbClr val="FF6600"/>
                </a:solidFill>
              </a:rPr>
              <a:t>personal problems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6600"/>
                </a:solidFill>
              </a:rPr>
              <a:t>receptionist </a:t>
            </a:r>
            <a:r>
              <a:rPr lang="en-US" dirty="0" smtClean="0"/>
              <a:t>at the dentist’s office who complains about her schedule to customers is very annoying</a:t>
            </a:r>
          </a:p>
          <a:p>
            <a:pPr lvl="1"/>
            <a:r>
              <a:rPr lang="en-US" dirty="0" smtClean="0"/>
              <a:t>Software should </a:t>
            </a:r>
            <a:r>
              <a:rPr lang="en-US" dirty="0" smtClean="0">
                <a:solidFill>
                  <a:srgbClr val="FF6600"/>
                </a:solidFill>
              </a:rPr>
              <a:t>not </a:t>
            </a:r>
            <a:r>
              <a:rPr lang="en-US" dirty="0" smtClean="0"/>
              <a:t>:</a:t>
            </a:r>
          </a:p>
          <a:p>
            <a:pPr lvl="2"/>
            <a:r>
              <a:rPr lang="en-US" sz="2000" dirty="0" smtClean="0">
                <a:solidFill>
                  <a:srgbClr val="FF6600"/>
                </a:solidFill>
              </a:rPr>
              <a:t>Tell us </a:t>
            </a:r>
            <a:r>
              <a:rPr lang="en-US" sz="2000" dirty="0" smtClean="0"/>
              <a:t>it successfully saved …</a:t>
            </a:r>
          </a:p>
          <a:p>
            <a:pPr lvl="2"/>
            <a:r>
              <a:rPr lang="en-US" sz="2000" dirty="0" smtClean="0">
                <a:solidFill>
                  <a:srgbClr val="FF6600"/>
                </a:solidFill>
              </a:rPr>
              <a:t>Whine </a:t>
            </a:r>
            <a:r>
              <a:rPr lang="en-US" sz="2000" dirty="0" smtClean="0"/>
              <a:t>about a full recycle bin …</a:t>
            </a:r>
          </a:p>
          <a:p>
            <a:pPr lvl="2"/>
            <a:r>
              <a:rPr lang="en-US" sz="2000" dirty="0" smtClean="0"/>
              <a:t>Tell us it </a:t>
            </a:r>
            <a:r>
              <a:rPr lang="en-US" sz="2000" dirty="0" smtClean="0">
                <a:solidFill>
                  <a:srgbClr val="FF6600"/>
                </a:solidFill>
              </a:rPr>
              <a:t>cannot </a:t>
            </a:r>
            <a:r>
              <a:rPr lang="en-US" sz="2000" dirty="0" smtClean="0"/>
              <a:t>render some weird fonts …</a:t>
            </a:r>
          </a:p>
          <a:p>
            <a:pPr lvl="1"/>
            <a:r>
              <a:rPr lang="en-US" dirty="0" smtClean="0"/>
              <a:t>Just do it !</a:t>
            </a:r>
          </a:p>
          <a:p>
            <a:r>
              <a:rPr lang="en-US" sz="2800" dirty="0" smtClean="0"/>
              <a:t>Considerate products keep us </a:t>
            </a:r>
            <a:r>
              <a:rPr lang="en-US" sz="2800" dirty="0" smtClean="0">
                <a:solidFill>
                  <a:srgbClr val="FF6600"/>
                </a:solidFill>
              </a:rPr>
              <a:t>informed</a:t>
            </a:r>
          </a:p>
          <a:p>
            <a:pPr lvl="1"/>
            <a:r>
              <a:rPr lang="en-US" dirty="0" smtClean="0"/>
              <a:t>Tell users about </a:t>
            </a:r>
            <a:r>
              <a:rPr lang="en-US" dirty="0" smtClean="0">
                <a:solidFill>
                  <a:srgbClr val="FF6600"/>
                </a:solidFill>
              </a:rPr>
              <a:t>what matters</a:t>
            </a:r>
            <a:r>
              <a:rPr lang="en-US" dirty="0" smtClean="0"/>
              <a:t> to the users</a:t>
            </a:r>
          </a:p>
          <a:p>
            <a:pPr lvl="1"/>
            <a:r>
              <a:rPr lang="en-US" dirty="0" smtClean="0"/>
              <a:t>What can I do </a:t>
            </a:r>
            <a:r>
              <a:rPr lang="en-US" dirty="0" smtClean="0">
                <a:solidFill>
                  <a:srgbClr val="FF6600"/>
                </a:solidFill>
              </a:rPr>
              <a:t>next 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do I </a:t>
            </a:r>
            <a:r>
              <a:rPr lang="en-US" dirty="0" smtClean="0">
                <a:solidFill>
                  <a:srgbClr val="FF6600"/>
                </a:solidFill>
              </a:rPr>
              <a:t>complete </a:t>
            </a:r>
            <a:r>
              <a:rPr lang="en-US" dirty="0" smtClean="0"/>
              <a:t>my order ?</a:t>
            </a:r>
          </a:p>
          <a:p>
            <a:pPr lvl="1"/>
            <a:r>
              <a:rPr lang="en-US" dirty="0" smtClean="0"/>
              <a:t>How do I </a:t>
            </a:r>
            <a:r>
              <a:rPr lang="en-US" dirty="0" smtClean="0">
                <a:solidFill>
                  <a:srgbClr val="FF6600"/>
                </a:solidFill>
              </a:rPr>
              <a:t>quit 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can I </a:t>
            </a:r>
            <a:r>
              <a:rPr lang="en-US" dirty="0" smtClean="0">
                <a:solidFill>
                  <a:srgbClr val="FF6600"/>
                </a:solidFill>
              </a:rPr>
              <a:t>change </a:t>
            </a:r>
            <a:r>
              <a:rPr lang="en-US" dirty="0" smtClean="0"/>
              <a:t>something later ?</a:t>
            </a:r>
          </a:p>
        </p:txBody>
      </p:sp>
      <p:sp>
        <p:nvSpPr>
          <p:cNvPr id="55298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0BEAEAE-15E1-45EF-9FB4-9B1135F8B9F1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552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553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3F9331-E4C2-429C-93DA-10BA742DBD76}" type="slidenum">
              <a:rPr lang="en-US" smtClean="0"/>
              <a:pPr/>
              <a:t>56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Software Considerate – cont’d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559675" cy="4389121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Considerate products are </a:t>
            </a:r>
            <a:r>
              <a:rPr lang="en-US" sz="2800" dirty="0" smtClean="0">
                <a:solidFill>
                  <a:srgbClr val="FF6600"/>
                </a:solidFill>
              </a:rPr>
              <a:t>perceptive</a:t>
            </a:r>
          </a:p>
          <a:p>
            <a:pPr lvl="1"/>
            <a:r>
              <a:rPr lang="en-US" sz="2400" dirty="0" smtClean="0"/>
              <a:t>If I check my roster in the morning, then I log into the system that afternoon, shouldn’t it </a:t>
            </a:r>
            <a:r>
              <a:rPr lang="en-US" sz="2400" dirty="0" smtClean="0">
                <a:solidFill>
                  <a:srgbClr val="FF6600"/>
                </a:solidFill>
              </a:rPr>
              <a:t>automatically tell me </a:t>
            </a:r>
            <a:r>
              <a:rPr lang="en-US" sz="2400" dirty="0" smtClean="0"/>
              <a:t>if anybody added or dropped the class since my last check ?</a:t>
            </a:r>
          </a:p>
          <a:p>
            <a:pPr lvl="1"/>
            <a:r>
              <a:rPr lang="en-US" sz="2400" dirty="0" smtClean="0"/>
              <a:t>If I resize adobe reader to use the full height of my screen and be just wide enough to fit a document … shouldn’t it create the window </a:t>
            </a:r>
            <a:r>
              <a:rPr lang="en-US" sz="2400" dirty="0" smtClean="0">
                <a:solidFill>
                  <a:srgbClr val="FF6600"/>
                </a:solidFill>
              </a:rPr>
              <a:t>with that size </a:t>
            </a:r>
            <a:r>
              <a:rPr lang="en-US" sz="2400" dirty="0" smtClean="0"/>
              <a:t>next time ?</a:t>
            </a:r>
          </a:p>
          <a:p>
            <a:pPr lvl="1"/>
            <a:r>
              <a:rPr lang="en-US" sz="2400" dirty="0" smtClean="0"/>
              <a:t>When I print with “Adobe PDF” in PPT, I always choose “Handouts”, “Pure Black and White” and “Slides per page” = 2 ... PPT should </a:t>
            </a:r>
            <a:r>
              <a:rPr lang="en-US" sz="2400" dirty="0" smtClean="0">
                <a:solidFill>
                  <a:srgbClr val="FF6600"/>
                </a:solidFill>
              </a:rPr>
              <a:t>notice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6600"/>
                </a:solidFill>
              </a:rPr>
              <a:t>remember</a:t>
            </a:r>
          </a:p>
          <a:p>
            <a:r>
              <a:rPr lang="en-US" sz="2800" dirty="0" smtClean="0"/>
              <a:t>Considerate products are </a:t>
            </a:r>
            <a:r>
              <a:rPr lang="en-US" sz="2800" dirty="0" smtClean="0">
                <a:solidFill>
                  <a:srgbClr val="FF6600"/>
                </a:solidFill>
              </a:rPr>
              <a:t>self-confident</a:t>
            </a:r>
          </a:p>
          <a:p>
            <a:pPr lvl="1"/>
            <a:r>
              <a:rPr lang="en-US" sz="2400" dirty="0" smtClean="0"/>
              <a:t>“are you sure ?” just </a:t>
            </a:r>
            <a:r>
              <a:rPr lang="en-US" sz="2400" dirty="0" smtClean="0">
                <a:solidFill>
                  <a:srgbClr val="FF6600"/>
                </a:solidFill>
              </a:rPr>
              <a:t>gets in the way </a:t>
            </a:r>
            <a:r>
              <a:rPr lang="en-US" sz="2400" dirty="0" smtClean="0"/>
              <a:t>… on the other hand, the software should provide an “undelete”</a:t>
            </a:r>
          </a:p>
        </p:txBody>
      </p:sp>
      <p:sp>
        <p:nvSpPr>
          <p:cNvPr id="56322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422A143-DC8D-4D64-A2A5-A40AF951AF9D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5632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5632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C0D608-2BE9-4032-B86F-BA095386F066}" type="slidenum">
              <a:rPr lang="en-US" smtClean="0"/>
              <a:pPr/>
              <a:t>57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Software Considerate – cont’d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idx="1"/>
          </p:nvPr>
        </p:nvSpPr>
        <p:spPr>
          <a:xfrm>
            <a:off x="900112" y="1752600"/>
            <a:ext cx="7345363" cy="4312921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Considerate products </a:t>
            </a:r>
            <a:r>
              <a:rPr lang="en-US" sz="2800" dirty="0" smtClean="0">
                <a:solidFill>
                  <a:srgbClr val="FF6600"/>
                </a:solidFill>
              </a:rPr>
              <a:t>don’t ask </a:t>
            </a:r>
            <a:r>
              <a:rPr lang="en-US" sz="2800" dirty="0" smtClean="0"/>
              <a:t>a lot of questions</a:t>
            </a:r>
          </a:p>
          <a:p>
            <a:pPr lvl="1"/>
            <a:r>
              <a:rPr lang="en-US" dirty="0" smtClean="0"/>
              <a:t>Give users </a:t>
            </a:r>
            <a:r>
              <a:rPr lang="en-US" dirty="0" smtClean="0">
                <a:solidFill>
                  <a:srgbClr val="FF6600"/>
                </a:solidFill>
              </a:rPr>
              <a:t>choices</a:t>
            </a:r>
            <a:r>
              <a:rPr lang="en-US" dirty="0" smtClean="0"/>
              <a:t>, not questions</a:t>
            </a:r>
          </a:p>
          <a:p>
            <a:pPr lvl="1"/>
            <a:r>
              <a:rPr lang="en-US" dirty="0" smtClean="0"/>
              <a:t>Don’t offer choices </a:t>
            </a:r>
            <a:r>
              <a:rPr lang="en-US" dirty="0" smtClean="0">
                <a:solidFill>
                  <a:srgbClr val="FF6600"/>
                </a:solidFill>
              </a:rPr>
              <a:t>nobody ever wants</a:t>
            </a:r>
          </a:p>
          <a:p>
            <a:pPr lvl="1"/>
            <a:r>
              <a:rPr lang="en-US" dirty="0" smtClean="0"/>
              <a:t>Don’t offer choices whose consequences are </a:t>
            </a:r>
            <a:r>
              <a:rPr lang="en-US" dirty="0" smtClean="0">
                <a:solidFill>
                  <a:srgbClr val="FF6600"/>
                </a:solidFill>
              </a:rPr>
              <a:t>not clear</a:t>
            </a:r>
          </a:p>
          <a:p>
            <a:pPr lvl="2"/>
            <a:r>
              <a:rPr lang="en-US" sz="2000" dirty="0" smtClean="0"/>
              <a:t>“are you sure you want to quit? (yes, no, cancel)”</a:t>
            </a:r>
          </a:p>
          <a:p>
            <a:pPr lvl="2"/>
            <a:r>
              <a:rPr lang="en-US" sz="2000" dirty="0" smtClean="0"/>
              <a:t>What does cancel do !!!!</a:t>
            </a:r>
          </a:p>
          <a:p>
            <a:pPr lvl="1"/>
            <a:r>
              <a:rPr lang="en-US" dirty="0" smtClean="0"/>
              <a:t>About once a week I shut down my computer and go to bed … the next morning when I look at my computer I find a dialog box “</a:t>
            </a:r>
            <a:r>
              <a:rPr lang="en-US" dirty="0" smtClean="0">
                <a:solidFill>
                  <a:srgbClr val="FF6600"/>
                </a:solidFill>
              </a:rPr>
              <a:t>something is still open, should I shut down?</a:t>
            </a:r>
            <a:r>
              <a:rPr lang="en-US" dirty="0" smtClean="0"/>
              <a:t>” … when I say “yes”, then it shuts down, wasting time as well as electricity</a:t>
            </a:r>
            <a:endParaRPr lang="en-US" sz="2400" dirty="0" smtClean="0"/>
          </a:p>
          <a:p>
            <a:r>
              <a:rPr lang="en-US" sz="2800" dirty="0" smtClean="0"/>
              <a:t>Considerate products </a:t>
            </a:r>
            <a:r>
              <a:rPr lang="en-US" sz="2800" dirty="0" smtClean="0">
                <a:solidFill>
                  <a:srgbClr val="FF6600"/>
                </a:solidFill>
              </a:rPr>
              <a:t>fail gracefully</a:t>
            </a:r>
          </a:p>
          <a:p>
            <a:pPr lvl="1"/>
            <a:r>
              <a:rPr lang="en-US" dirty="0" smtClean="0"/>
              <a:t>When you fail, </a:t>
            </a:r>
            <a:r>
              <a:rPr lang="en-US" dirty="0" smtClean="0">
                <a:solidFill>
                  <a:srgbClr val="FF6600"/>
                </a:solidFill>
              </a:rPr>
              <a:t>apologize </a:t>
            </a:r>
            <a:r>
              <a:rPr lang="en-US" dirty="0" smtClean="0"/>
              <a:t>and try to </a:t>
            </a:r>
            <a:r>
              <a:rPr lang="en-US" dirty="0" smtClean="0">
                <a:solidFill>
                  <a:srgbClr val="FF6600"/>
                </a:solidFill>
              </a:rPr>
              <a:t>fix it </a:t>
            </a:r>
            <a:r>
              <a:rPr lang="en-US" dirty="0" smtClean="0"/>
              <a:t>(kindergarten lesson …)</a:t>
            </a:r>
          </a:p>
          <a:p>
            <a:pPr lvl="1"/>
            <a:r>
              <a:rPr lang="en-US" dirty="0" smtClean="0"/>
              <a:t>Don’t </a:t>
            </a:r>
            <a:r>
              <a:rPr lang="en-US" dirty="0" smtClean="0">
                <a:solidFill>
                  <a:srgbClr val="FF6600"/>
                </a:solidFill>
              </a:rPr>
              <a:t>throw away data </a:t>
            </a:r>
            <a:r>
              <a:rPr lang="en-US" dirty="0" smtClean="0"/>
              <a:t>when crashing …</a:t>
            </a:r>
          </a:p>
          <a:p>
            <a:pPr lvl="1"/>
            <a:r>
              <a:rPr lang="en-US" dirty="0" smtClean="0"/>
              <a:t>If I fill out 10 form fields and get one wrong, </a:t>
            </a:r>
            <a:r>
              <a:rPr lang="en-US" dirty="0" smtClean="0">
                <a:solidFill>
                  <a:srgbClr val="FF6600"/>
                </a:solidFill>
              </a:rPr>
              <a:t>keep the data </a:t>
            </a:r>
            <a:r>
              <a:rPr lang="en-US" dirty="0" smtClean="0"/>
              <a:t>from the other 9</a:t>
            </a:r>
          </a:p>
        </p:txBody>
      </p:sp>
      <p:sp>
        <p:nvSpPr>
          <p:cNvPr id="57346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9F6C8E70-01B7-4D66-A183-1FA3CEE15596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5734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5734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81B005-5648-4DF3-92D4-11EA9FA8AC8D}" type="slidenum">
              <a:rPr lang="en-US" smtClean="0"/>
              <a:pPr/>
              <a:t>58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44158"/>
            <a:ext cx="7345362" cy="670242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An Inconsiderate Question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895600"/>
            <a:ext cx="7315200" cy="3657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Uhmmmm</a:t>
            </a:r>
            <a:r>
              <a:rPr lang="en-US" dirty="0" smtClean="0"/>
              <a:t> …. I </a:t>
            </a:r>
            <a:r>
              <a:rPr lang="en-US" dirty="0" smtClean="0">
                <a:solidFill>
                  <a:srgbClr val="FF6600"/>
                </a:solidFill>
              </a:rPr>
              <a:t>didn’t change </a:t>
            </a:r>
            <a:r>
              <a:rPr lang="en-US" dirty="0" smtClean="0"/>
              <a:t>anything …</a:t>
            </a:r>
          </a:p>
          <a:p>
            <a:r>
              <a:rPr lang="en-US" dirty="0" smtClean="0"/>
              <a:t>All I did was </a:t>
            </a:r>
            <a:r>
              <a:rPr lang="en-US" dirty="0" smtClean="0">
                <a:solidFill>
                  <a:srgbClr val="FF6600"/>
                </a:solidFill>
              </a:rPr>
              <a:t>print </a:t>
            </a:r>
            <a:r>
              <a:rPr lang="en-US" dirty="0" smtClean="0"/>
              <a:t>!</a:t>
            </a:r>
          </a:p>
          <a:p>
            <a:r>
              <a:rPr lang="en-US" dirty="0" smtClean="0"/>
              <a:t>Did I </a:t>
            </a:r>
            <a:r>
              <a:rPr lang="en-US" dirty="0" smtClean="0">
                <a:solidFill>
                  <a:srgbClr val="FF6600"/>
                </a:solidFill>
              </a:rPr>
              <a:t>accidentally </a:t>
            </a:r>
            <a:r>
              <a:rPr lang="en-US" dirty="0" smtClean="0"/>
              <a:t>change something else ?</a:t>
            </a:r>
          </a:p>
          <a:p>
            <a:r>
              <a:rPr lang="en-US" dirty="0" smtClean="0"/>
              <a:t>Why are you </a:t>
            </a:r>
            <a:r>
              <a:rPr lang="en-US" dirty="0" smtClean="0">
                <a:solidFill>
                  <a:srgbClr val="FF6600"/>
                </a:solidFill>
              </a:rPr>
              <a:t>bothering </a:t>
            </a:r>
            <a:r>
              <a:rPr lang="en-US" dirty="0" smtClean="0"/>
              <a:t>me ?</a:t>
            </a:r>
          </a:p>
          <a:p>
            <a:r>
              <a:rPr lang="en-US" dirty="0" smtClean="0"/>
              <a:t>Are you </a:t>
            </a:r>
            <a:r>
              <a:rPr lang="en-US" dirty="0" smtClean="0">
                <a:solidFill>
                  <a:srgbClr val="FF6600"/>
                </a:solidFill>
              </a:rPr>
              <a:t>stupid </a:t>
            </a:r>
            <a:r>
              <a:rPr lang="en-US" dirty="0" smtClean="0"/>
              <a:t>or am I ?</a:t>
            </a:r>
          </a:p>
          <a:p>
            <a:r>
              <a:rPr lang="en-US" dirty="0" smtClean="0"/>
              <a:t>What does “</a:t>
            </a:r>
            <a:r>
              <a:rPr lang="en-US" dirty="0" smtClean="0">
                <a:solidFill>
                  <a:srgbClr val="FF6600"/>
                </a:solidFill>
              </a:rPr>
              <a:t>Cancel</a:t>
            </a:r>
            <a:r>
              <a:rPr lang="en-US" dirty="0" smtClean="0"/>
              <a:t>” do ?</a:t>
            </a:r>
          </a:p>
          <a:p>
            <a:r>
              <a:rPr lang="en-US" dirty="0" smtClean="0"/>
              <a:t>Mommy ! </a:t>
            </a:r>
            <a:r>
              <a:rPr lang="en-US" dirty="0" smtClean="0">
                <a:solidFill>
                  <a:srgbClr val="FF6600"/>
                </a:solidFill>
              </a:rPr>
              <a:t>Help </a:t>
            </a:r>
            <a:r>
              <a:rPr lang="en-US" dirty="0" smtClean="0"/>
              <a:t>!</a:t>
            </a:r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ADF8A3-1791-46C2-A820-AC5E3988B954}" type="datetime5">
              <a:rPr lang="en-US" smtClean="0"/>
              <a:pPr>
                <a:defRPr/>
              </a:pPr>
              <a:t>17-Aug-12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2DD3C-9BEA-4B32-8DAA-0FB81E6DF3DE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143000"/>
            <a:ext cx="707813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(2) Transient Posture – cont’d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52613"/>
            <a:ext cx="8686800" cy="364648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u="sng" dirty="0" smtClean="0">
                <a:solidFill>
                  <a:srgbClr val="FF6600"/>
                </a:solidFill>
              </a:rPr>
              <a:t>Bright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colors</a:t>
            </a:r>
          </a:p>
          <a:p>
            <a:pPr eaLnBrk="1" hangingPunct="1"/>
            <a:r>
              <a:rPr lang="en-US" sz="2800" dirty="0" smtClean="0"/>
              <a:t>Avoid </a:t>
            </a:r>
            <a:r>
              <a:rPr lang="en-US" sz="2800" u="sng" dirty="0" smtClean="0">
                <a:solidFill>
                  <a:srgbClr val="FF6600"/>
                </a:solidFill>
              </a:rPr>
              <a:t>dialog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boxes – they add complexity</a:t>
            </a:r>
          </a:p>
          <a:p>
            <a:pPr eaLnBrk="1" hangingPunct="1"/>
            <a:r>
              <a:rPr lang="en-US" sz="2800" u="sng" dirty="0" smtClean="0">
                <a:solidFill>
                  <a:srgbClr val="FF6600"/>
                </a:solidFill>
              </a:rPr>
              <a:t>Don’t cover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crucial sovereign information</a:t>
            </a:r>
          </a:p>
          <a:p>
            <a:pPr eaLnBrk="1" hangingPunct="1"/>
            <a:r>
              <a:rPr lang="en-US" sz="2800" dirty="0" smtClean="0"/>
              <a:t>Make the window </a:t>
            </a:r>
            <a:r>
              <a:rPr lang="en-US" sz="2800" u="sng" dirty="0" smtClean="0">
                <a:solidFill>
                  <a:srgbClr val="FF6600"/>
                </a:solidFill>
              </a:rPr>
              <a:t>movable</a:t>
            </a:r>
          </a:p>
          <a:p>
            <a:pPr eaLnBrk="1" hangingPunct="1"/>
            <a:r>
              <a:rPr lang="en-US" sz="2800" dirty="0" smtClean="0"/>
              <a:t>Keep it </a:t>
            </a:r>
            <a:r>
              <a:rPr lang="en-US" sz="2800" u="sng" dirty="0" smtClean="0">
                <a:solidFill>
                  <a:srgbClr val="FF6600"/>
                </a:solidFill>
              </a:rPr>
              <a:t>simple</a:t>
            </a:r>
          </a:p>
          <a:p>
            <a:pPr eaLnBrk="1" hangingPunct="1"/>
            <a:r>
              <a:rPr lang="en-US" sz="2800" u="sng" dirty="0" smtClean="0">
                <a:solidFill>
                  <a:srgbClr val="FF6600"/>
                </a:solidFill>
              </a:rPr>
              <a:t>Remember the state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from the last use</a:t>
            </a:r>
          </a:p>
        </p:txBody>
      </p:sp>
      <p:sp>
        <p:nvSpPr>
          <p:cNvPr id="7170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BAED317-F951-4D06-A994-7B81E8D8D0F9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1C850B-0FA6-4784-AEA9-5C861B2FFF72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Software Considerate – cont’d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idx="1"/>
          </p:nvPr>
        </p:nvSpPr>
        <p:spPr>
          <a:xfrm>
            <a:off x="900112" y="1676400"/>
            <a:ext cx="7862888" cy="438912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Considerate products know when to </a:t>
            </a:r>
            <a:r>
              <a:rPr lang="en-US" dirty="0" smtClean="0">
                <a:solidFill>
                  <a:srgbClr val="FF6600"/>
                </a:solidFill>
              </a:rPr>
              <a:t>bend the rules</a:t>
            </a:r>
          </a:p>
          <a:p>
            <a:pPr lvl="1"/>
            <a:r>
              <a:rPr lang="en-US" dirty="0" smtClean="0"/>
              <a:t>To </a:t>
            </a:r>
            <a:r>
              <a:rPr lang="en-US" dirty="0" smtClean="0">
                <a:solidFill>
                  <a:srgbClr val="FF6600"/>
                </a:solidFill>
              </a:rPr>
              <a:t>reimburse </a:t>
            </a:r>
            <a:r>
              <a:rPr lang="en-US" dirty="0" smtClean="0"/>
              <a:t>a visitor for a trip, we have to create a banner record</a:t>
            </a:r>
          </a:p>
          <a:p>
            <a:pPr lvl="2"/>
            <a:r>
              <a:rPr lang="en-US" sz="1800" dirty="0" smtClean="0"/>
              <a:t>We have to have a </a:t>
            </a:r>
            <a:r>
              <a:rPr lang="en-US" sz="1800" dirty="0" smtClean="0">
                <a:solidFill>
                  <a:srgbClr val="FF6600"/>
                </a:solidFill>
              </a:rPr>
              <a:t>G-number</a:t>
            </a:r>
          </a:p>
          <a:p>
            <a:pPr lvl="2"/>
            <a:r>
              <a:rPr lang="en-US" sz="1800" dirty="0" smtClean="0"/>
              <a:t>To get a G-number, we need a </a:t>
            </a:r>
            <a:r>
              <a:rPr lang="en-US" sz="1800" dirty="0" smtClean="0">
                <a:solidFill>
                  <a:srgbClr val="FF6600"/>
                </a:solidFill>
              </a:rPr>
              <a:t>social security number </a:t>
            </a:r>
            <a:r>
              <a:rPr lang="en-US" sz="1800" dirty="0" smtClean="0"/>
              <a:t>!</a:t>
            </a:r>
          </a:p>
          <a:p>
            <a:pPr lvl="2"/>
            <a:r>
              <a:rPr lang="en-US" sz="1800" dirty="0" smtClean="0"/>
              <a:t>The automated system is stupid enough to check that the SSN is valid ...</a:t>
            </a:r>
          </a:p>
          <a:p>
            <a:pPr lvl="1"/>
            <a:r>
              <a:rPr lang="en-US" dirty="0" smtClean="0"/>
              <a:t>Allow users to complete </a:t>
            </a:r>
            <a:r>
              <a:rPr lang="en-US" dirty="0" smtClean="0">
                <a:solidFill>
                  <a:srgbClr val="FF6600"/>
                </a:solidFill>
              </a:rPr>
              <a:t>part of the process </a:t>
            </a:r>
            <a:r>
              <a:rPr lang="en-US" dirty="0" smtClean="0"/>
              <a:t>today and come back later to finish</a:t>
            </a:r>
          </a:p>
          <a:p>
            <a:pPr lvl="2"/>
            <a:r>
              <a:rPr lang="en-US" sz="1800" dirty="0" smtClean="0">
                <a:solidFill>
                  <a:srgbClr val="FF6600"/>
                </a:solidFill>
              </a:rPr>
              <a:t>Binary </a:t>
            </a:r>
            <a:r>
              <a:rPr lang="en-US" sz="1800" dirty="0" smtClean="0"/>
              <a:t>logic : yes/no, true/false, done/not done</a:t>
            </a:r>
          </a:p>
          <a:p>
            <a:pPr lvl="2"/>
            <a:r>
              <a:rPr lang="en-US" sz="1800" dirty="0" err="1" smtClean="0">
                <a:solidFill>
                  <a:srgbClr val="FF6600"/>
                </a:solidFill>
              </a:rPr>
              <a:t>Trinary</a:t>
            </a:r>
            <a:r>
              <a:rPr lang="en-US" sz="1800" dirty="0" smtClean="0">
                <a:solidFill>
                  <a:srgbClr val="FF6600"/>
                </a:solidFill>
              </a:rPr>
              <a:t> </a:t>
            </a:r>
            <a:r>
              <a:rPr lang="en-US" sz="1800" dirty="0" smtClean="0"/>
              <a:t>logic : yes/no/maybe, true/false/possibly, done/not done/started …</a:t>
            </a:r>
          </a:p>
          <a:p>
            <a:pPr lvl="1"/>
            <a:r>
              <a:rPr lang="en-US" dirty="0" smtClean="0"/>
              <a:t>In real life, we never get the </a:t>
            </a:r>
            <a:r>
              <a:rPr lang="en-US" dirty="0" smtClean="0">
                <a:solidFill>
                  <a:srgbClr val="FF6600"/>
                </a:solidFill>
              </a:rPr>
              <a:t>rules </a:t>
            </a:r>
            <a:r>
              <a:rPr lang="en-US" dirty="0" smtClean="0"/>
              <a:t>right</a:t>
            </a:r>
          </a:p>
          <a:p>
            <a:pPr lvl="2"/>
            <a:r>
              <a:rPr lang="en-US" sz="1800" dirty="0" smtClean="0"/>
              <a:t>We need some way to </a:t>
            </a:r>
            <a:r>
              <a:rPr lang="en-US" sz="1800" dirty="0" smtClean="0">
                <a:solidFill>
                  <a:srgbClr val="FF6600"/>
                </a:solidFill>
              </a:rPr>
              <a:t>allow </a:t>
            </a:r>
            <a:r>
              <a:rPr lang="en-US" sz="1800" dirty="0" smtClean="0"/>
              <a:t>for when the rules don’t quite fit</a:t>
            </a:r>
          </a:p>
          <a:p>
            <a:r>
              <a:rPr lang="en-US" dirty="0" smtClean="0"/>
              <a:t>Considerate products take </a:t>
            </a:r>
            <a:r>
              <a:rPr lang="en-US" dirty="0" smtClean="0">
                <a:solidFill>
                  <a:srgbClr val="FF6600"/>
                </a:solidFill>
              </a:rPr>
              <a:t>responsibility</a:t>
            </a:r>
          </a:p>
          <a:p>
            <a:pPr lvl="1"/>
            <a:r>
              <a:rPr lang="en-US" dirty="0" smtClean="0"/>
              <a:t>Software should understand </a:t>
            </a:r>
            <a:r>
              <a:rPr lang="en-US" dirty="0" smtClean="0">
                <a:solidFill>
                  <a:srgbClr val="FF6600"/>
                </a:solidFill>
              </a:rPr>
              <a:t>hardware devices </a:t>
            </a:r>
            <a:r>
              <a:rPr lang="en-US" dirty="0" smtClean="0"/>
              <a:t>and deal with them</a:t>
            </a:r>
          </a:p>
          <a:p>
            <a:pPr lvl="1"/>
            <a:r>
              <a:rPr lang="en-US" dirty="0" smtClean="0"/>
              <a:t>When my printer runs </a:t>
            </a:r>
            <a:r>
              <a:rPr lang="en-US" dirty="0" smtClean="0">
                <a:solidFill>
                  <a:srgbClr val="FF6600"/>
                </a:solidFill>
              </a:rPr>
              <a:t>out of paper</a:t>
            </a:r>
            <a:r>
              <a:rPr lang="en-US" dirty="0" smtClean="0"/>
              <a:t>, my computer tells me “could not print” … so I fill the printer up and print again … then the printer finishes my first print and happily prints my second copy!</a:t>
            </a:r>
          </a:p>
        </p:txBody>
      </p:sp>
      <p:sp>
        <p:nvSpPr>
          <p:cNvPr id="59394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15C8E76-C338-4A99-BDAC-954500698EF7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5939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BF7B96-4B80-4EFE-85EB-E91B4B6F9C80}" type="slidenum">
              <a:rPr lang="en-US" smtClean="0"/>
              <a:pPr/>
              <a:t>60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Designing Smart Products</a:t>
            </a:r>
            <a:endParaRPr lang="en-US" dirty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900112" y="1676400"/>
            <a:ext cx="7345363" cy="438912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This section makes some </a:t>
            </a:r>
            <a:r>
              <a:rPr lang="en-US" dirty="0" smtClean="0">
                <a:solidFill>
                  <a:srgbClr val="FF6600"/>
                </a:solidFill>
              </a:rPr>
              <a:t>interesting general points</a:t>
            </a:r>
            <a:r>
              <a:rPr lang="en-US" dirty="0" smtClean="0"/>
              <a:t>, but few specific actionable suggestions ( </a:t>
            </a:r>
            <a:r>
              <a:rPr lang="en-US" i="1" dirty="0" smtClean="0"/>
              <a:t>research agenda</a:t>
            </a:r>
            <a:r>
              <a:rPr lang="en-US" dirty="0" smtClean="0"/>
              <a:t>? )</a:t>
            </a:r>
          </a:p>
          <a:p>
            <a:r>
              <a:rPr lang="en-US" dirty="0" smtClean="0"/>
              <a:t>Smart products </a:t>
            </a:r>
            <a:r>
              <a:rPr lang="en-US" dirty="0" smtClean="0">
                <a:solidFill>
                  <a:srgbClr val="FF6600"/>
                </a:solidFill>
              </a:rPr>
              <a:t>take care of users</a:t>
            </a:r>
          </a:p>
          <a:p>
            <a:pPr lvl="1"/>
            <a:r>
              <a:rPr lang="en-US" dirty="0" smtClean="0"/>
              <a:t>They don’t behave intelligently</a:t>
            </a:r>
          </a:p>
          <a:p>
            <a:r>
              <a:rPr lang="en-US" dirty="0" smtClean="0"/>
              <a:t>Smart products are </a:t>
            </a:r>
            <a:r>
              <a:rPr lang="en-US" dirty="0" smtClean="0">
                <a:solidFill>
                  <a:srgbClr val="FF6600"/>
                </a:solidFill>
              </a:rPr>
              <a:t>proactive</a:t>
            </a:r>
            <a:r>
              <a:rPr lang="en-US" dirty="0" smtClean="0"/>
              <a:t>, not just reactive</a:t>
            </a:r>
          </a:p>
          <a:p>
            <a:pPr lvl="1"/>
            <a:r>
              <a:rPr lang="en-US" dirty="0" smtClean="0"/>
              <a:t>Most computers spend </a:t>
            </a:r>
            <a:r>
              <a:rPr lang="en-US" dirty="0" smtClean="0">
                <a:solidFill>
                  <a:srgbClr val="FF6600"/>
                </a:solidFill>
              </a:rPr>
              <a:t>&gt; 90% </a:t>
            </a:r>
            <a:r>
              <a:rPr lang="en-US" dirty="0" smtClean="0"/>
              <a:t>of their time doing … </a:t>
            </a:r>
            <a:r>
              <a:rPr lang="en-US" dirty="0" smtClean="0">
                <a:solidFill>
                  <a:srgbClr val="FF6600"/>
                </a:solidFill>
              </a:rPr>
              <a:t>nothing</a:t>
            </a:r>
          </a:p>
          <a:p>
            <a:pPr lvl="1"/>
            <a:r>
              <a:rPr lang="en-US" dirty="0" smtClean="0"/>
              <a:t>Use the time to </a:t>
            </a:r>
            <a:r>
              <a:rPr lang="en-US" dirty="0" smtClean="0">
                <a:solidFill>
                  <a:srgbClr val="FF6600"/>
                </a:solidFill>
              </a:rPr>
              <a:t>look for files </a:t>
            </a:r>
            <a:r>
              <a:rPr lang="en-US" dirty="0" smtClean="0"/>
              <a:t>the user might need</a:t>
            </a:r>
          </a:p>
          <a:p>
            <a:pPr lvl="1"/>
            <a:r>
              <a:rPr lang="en-US" dirty="0" smtClean="0"/>
              <a:t>Cooper spends several paragraphs complaining that computers don’t use spare cycles to help the users, but does not offer any other concrete suggestions</a:t>
            </a:r>
          </a:p>
          <a:p>
            <a:r>
              <a:rPr lang="en-US" dirty="0" smtClean="0"/>
              <a:t>Smart products have a </a:t>
            </a:r>
            <a:r>
              <a:rPr lang="en-US" dirty="0" smtClean="0">
                <a:solidFill>
                  <a:srgbClr val="FF6600"/>
                </a:solidFill>
              </a:rPr>
              <a:t>memory </a:t>
            </a:r>
            <a:r>
              <a:rPr lang="en-US" dirty="0" smtClean="0"/>
              <a:t>: A way to track and use actions that users take over multiple sessions</a:t>
            </a:r>
          </a:p>
          <a:p>
            <a:pPr lvl="1"/>
            <a:r>
              <a:rPr lang="en-US" dirty="0" smtClean="0"/>
              <a:t>Remember </a:t>
            </a:r>
            <a:r>
              <a:rPr lang="en-US" dirty="0" smtClean="0">
                <a:solidFill>
                  <a:srgbClr val="FF6600"/>
                </a:solidFill>
              </a:rPr>
              <a:t>previous preferences </a:t>
            </a:r>
            <a:r>
              <a:rPr lang="en-US" dirty="0" smtClean="0"/>
              <a:t>and choices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rgbClr val="FF6600"/>
                </a:solidFill>
              </a:rPr>
              <a:t>Dynamic defaults</a:t>
            </a:r>
            <a:r>
              <a:rPr lang="en-US" dirty="0" smtClean="0"/>
              <a:t>” resets defaults based on the user’s past history</a:t>
            </a:r>
          </a:p>
          <a:p>
            <a:pPr lvl="1"/>
            <a:r>
              <a:rPr lang="en-US" dirty="0" smtClean="0"/>
              <a:t>It’s easier for </a:t>
            </a:r>
            <a:r>
              <a:rPr lang="en-US" dirty="0" smtClean="0">
                <a:solidFill>
                  <a:srgbClr val="FF6600"/>
                </a:solidFill>
              </a:rPr>
              <a:t>programmers </a:t>
            </a:r>
            <a:r>
              <a:rPr lang="en-US" dirty="0" smtClean="0"/>
              <a:t>to let the UI ask the user what to do each time – it’s easier for </a:t>
            </a:r>
            <a:r>
              <a:rPr lang="en-US" dirty="0" smtClean="0">
                <a:solidFill>
                  <a:srgbClr val="FF6600"/>
                </a:solidFill>
              </a:rPr>
              <a:t>users </a:t>
            </a:r>
            <a:r>
              <a:rPr lang="en-US" dirty="0" smtClean="0"/>
              <a:t>if the UI remembers</a:t>
            </a:r>
          </a:p>
        </p:txBody>
      </p:sp>
      <p:sp>
        <p:nvSpPr>
          <p:cNvPr id="6042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961D879-7D40-4AF2-988D-489150C32902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604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604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EB737D-4A53-49BC-AF51-AD4DF26A9106}" type="slidenum">
              <a:rPr lang="en-US" smtClean="0"/>
              <a:pPr/>
              <a:t>61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Designing Smart Products</a:t>
            </a:r>
            <a:endParaRPr lang="en-US" dirty="0"/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Task coherence </a:t>
            </a:r>
            <a:r>
              <a:rPr lang="en-US" dirty="0" smtClean="0"/>
              <a:t>: Our goals and how we achieve them is usually similar from day to day</a:t>
            </a:r>
          </a:p>
          <a:p>
            <a:pPr lvl="1"/>
            <a:r>
              <a:rPr lang="en-US" dirty="0" smtClean="0"/>
              <a:t>Similar </a:t>
            </a:r>
            <a:r>
              <a:rPr lang="en-US" dirty="0" smtClean="0">
                <a:solidFill>
                  <a:srgbClr val="FF6600"/>
                </a:solidFill>
              </a:rPr>
              <a:t>usage patterns </a:t>
            </a:r>
            <a:r>
              <a:rPr lang="en-US" dirty="0" smtClean="0"/>
              <a:t>in software</a:t>
            </a:r>
          </a:p>
          <a:p>
            <a:pPr lvl="1"/>
            <a:r>
              <a:rPr lang="en-US" dirty="0" smtClean="0"/>
              <a:t>Often the </a:t>
            </a:r>
            <a:r>
              <a:rPr lang="en-US" dirty="0" smtClean="0">
                <a:solidFill>
                  <a:srgbClr val="FF6600"/>
                </a:solidFill>
              </a:rPr>
              <a:t>same document</a:t>
            </a:r>
            <a:r>
              <a:rPr lang="en-US" dirty="0" smtClean="0"/>
              <a:t>, or documents in the same </a:t>
            </a:r>
            <a:r>
              <a:rPr lang="en-US" dirty="0" smtClean="0">
                <a:solidFill>
                  <a:srgbClr val="FF6600"/>
                </a:solidFill>
              </a:rPr>
              <a:t>directory</a:t>
            </a:r>
          </a:p>
          <a:p>
            <a:pPr lvl="1"/>
            <a:r>
              <a:rPr lang="en-US" dirty="0" smtClean="0"/>
              <a:t>Why should I tell </a:t>
            </a:r>
            <a:r>
              <a:rPr lang="en-US" dirty="0" smtClean="0">
                <a:solidFill>
                  <a:srgbClr val="FF6600"/>
                </a:solidFill>
              </a:rPr>
              <a:t>Word </a:t>
            </a:r>
            <a:r>
              <a:rPr lang="en-US" dirty="0" smtClean="0"/>
              <a:t>to full justify paragraphs … </a:t>
            </a:r>
            <a:r>
              <a:rPr lang="en-US" dirty="0" smtClean="0">
                <a:solidFill>
                  <a:srgbClr val="FF6600"/>
                </a:solidFill>
              </a:rPr>
              <a:t>every time 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Why should my </a:t>
            </a:r>
            <a:r>
              <a:rPr lang="en-US" dirty="0" smtClean="0">
                <a:solidFill>
                  <a:srgbClr val="FF6600"/>
                </a:solidFill>
              </a:rPr>
              <a:t>phone </a:t>
            </a:r>
            <a:r>
              <a:rPr lang="en-US" dirty="0" smtClean="0"/>
              <a:t>keep asking “did you say …” when I say “yes” … every time ?</a:t>
            </a:r>
          </a:p>
          <a:p>
            <a:pPr lvl="1"/>
            <a:r>
              <a:rPr lang="en-US" dirty="0" smtClean="0"/>
              <a:t>Applications should remember </a:t>
            </a:r>
            <a:r>
              <a:rPr lang="en-US" dirty="0" smtClean="0">
                <a:solidFill>
                  <a:srgbClr val="FF6600"/>
                </a:solidFill>
              </a:rPr>
              <a:t>how big </a:t>
            </a:r>
            <a:r>
              <a:rPr lang="en-US" dirty="0" smtClean="0"/>
              <a:t>they were and where they were on-screen</a:t>
            </a:r>
          </a:p>
          <a:p>
            <a:pPr lvl="1"/>
            <a:r>
              <a:rPr lang="en-US" dirty="0" smtClean="0"/>
              <a:t>If a user goes through the </a:t>
            </a:r>
            <a:r>
              <a:rPr lang="en-US" dirty="0" smtClean="0">
                <a:solidFill>
                  <a:srgbClr val="FF6600"/>
                </a:solidFill>
              </a:rPr>
              <a:t>same sequence of commands </a:t>
            </a:r>
            <a:r>
              <a:rPr lang="en-US" dirty="0" smtClean="0"/>
              <a:t>several times – the application should automatically create a macro</a:t>
            </a:r>
          </a:p>
          <a:p>
            <a:r>
              <a:rPr lang="en-US" dirty="0" smtClean="0"/>
              <a:t>What should a program remember ? </a:t>
            </a:r>
            <a:r>
              <a:rPr lang="en-US" dirty="0" smtClean="0">
                <a:solidFill>
                  <a:srgbClr val="FF6600"/>
                </a:solidFill>
              </a:rPr>
              <a:t>EVERYTHING 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Disk space </a:t>
            </a:r>
            <a:r>
              <a:rPr lang="en-US" dirty="0" smtClean="0"/>
              <a:t>is now not a problem for saving information – save everything !</a:t>
            </a:r>
          </a:p>
          <a:p>
            <a:pPr lvl="1"/>
            <a:r>
              <a:rPr lang="en-US" dirty="0" smtClean="0"/>
              <a:t>My TA emails me the </a:t>
            </a:r>
            <a:r>
              <a:rPr lang="en-US" dirty="0" smtClean="0">
                <a:solidFill>
                  <a:srgbClr val="FF6600"/>
                </a:solidFill>
              </a:rPr>
              <a:t>grade spreadsheet </a:t>
            </a:r>
            <a:r>
              <a:rPr lang="en-US" dirty="0" smtClean="0"/>
              <a:t>at least once a week and I put it in the same place every time … yet every time, my mail client asks me </a:t>
            </a:r>
            <a:r>
              <a:rPr lang="en-US" dirty="0" smtClean="0">
                <a:solidFill>
                  <a:srgbClr val="FF6600"/>
                </a:solidFill>
              </a:rPr>
              <a:t>where to put it </a:t>
            </a:r>
            <a:r>
              <a:rPr lang="en-US" dirty="0" smtClean="0"/>
              <a:t>… can you imagine an assistant acting that stupidly ?</a:t>
            </a:r>
          </a:p>
        </p:txBody>
      </p:sp>
      <p:sp>
        <p:nvSpPr>
          <p:cNvPr id="6144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4700E85-E301-434C-8626-FAAD28B076E1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614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614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C297DB-6000-4274-964A-57B1923DFACC}" type="slidenum">
              <a:rPr lang="en-US" smtClean="0"/>
              <a:pPr/>
              <a:t>62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Designing Smart Products</a:t>
            </a:r>
            <a:endParaRPr lang="en-US" dirty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Software should automatically keep track of </a:t>
            </a:r>
            <a:r>
              <a:rPr lang="en-US" dirty="0" smtClean="0">
                <a:solidFill>
                  <a:srgbClr val="FF6600"/>
                </a:solidFill>
              </a:rPr>
              <a:t>old versions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Change management </a:t>
            </a:r>
            <a:r>
              <a:rPr lang="en-US" dirty="0" smtClean="0"/>
              <a:t>algorithms were developed THIRTY YEARS AGO !</a:t>
            </a:r>
          </a:p>
          <a:p>
            <a:pPr lvl="1"/>
            <a:r>
              <a:rPr lang="en-US" dirty="0" smtClean="0"/>
              <a:t>I’ve been using </a:t>
            </a:r>
            <a:r>
              <a:rPr lang="en-US" dirty="0" err="1" smtClean="0">
                <a:solidFill>
                  <a:srgbClr val="FF6600"/>
                </a:solidFill>
              </a:rPr>
              <a:t>rcs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/ </a:t>
            </a:r>
            <a:r>
              <a:rPr lang="en-US" dirty="0" err="1" smtClean="0">
                <a:solidFill>
                  <a:srgbClr val="FF6600"/>
                </a:solidFill>
              </a:rPr>
              <a:t>cvs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since 1982</a:t>
            </a:r>
          </a:p>
          <a:p>
            <a:pPr lvl="1"/>
            <a:r>
              <a:rPr lang="en-US" dirty="0" smtClean="0"/>
              <a:t>Why doesn’t Word keep track of old versions </a:t>
            </a:r>
            <a:r>
              <a:rPr lang="en-US" dirty="0" smtClean="0">
                <a:solidFill>
                  <a:srgbClr val="FF6600"/>
                </a:solidFill>
              </a:rPr>
              <a:t>automatically 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Why can’t I compare the </a:t>
            </a:r>
            <a:r>
              <a:rPr lang="en-US" dirty="0" smtClean="0">
                <a:solidFill>
                  <a:srgbClr val="FF6600"/>
                </a:solidFill>
              </a:rPr>
              <a:t>contents </a:t>
            </a:r>
            <a:r>
              <a:rPr lang="en-US" dirty="0" smtClean="0"/>
              <a:t>of two Word documents, line by line ?</a:t>
            </a:r>
          </a:p>
          <a:p>
            <a:r>
              <a:rPr lang="en-US" dirty="0" smtClean="0"/>
              <a:t>Software should keep track of the </a:t>
            </a:r>
            <a:r>
              <a:rPr lang="en-US" dirty="0" smtClean="0">
                <a:solidFill>
                  <a:srgbClr val="FF6600"/>
                </a:solidFill>
              </a:rPr>
              <a:t>undo stack </a:t>
            </a:r>
            <a:r>
              <a:rPr lang="en-US" dirty="0" smtClean="0"/>
              <a:t>between sessions</a:t>
            </a:r>
          </a:p>
          <a:p>
            <a:pPr lvl="1"/>
            <a:r>
              <a:rPr lang="en-US" dirty="0" smtClean="0"/>
              <a:t>Office products throw away the undo stack when we </a:t>
            </a:r>
            <a:r>
              <a:rPr lang="en-US" dirty="0" smtClean="0">
                <a:solidFill>
                  <a:srgbClr val="FF6600"/>
                </a:solidFill>
              </a:rPr>
              <a:t>save</a:t>
            </a:r>
          </a:p>
          <a:p>
            <a:pPr lvl="1"/>
            <a:r>
              <a:rPr lang="en-US" dirty="0" smtClean="0"/>
              <a:t>Very </a:t>
            </a:r>
            <a:r>
              <a:rPr lang="en-US" dirty="0" smtClean="0">
                <a:solidFill>
                  <a:srgbClr val="FF6600"/>
                </a:solidFill>
              </a:rPr>
              <a:t>1995 </a:t>
            </a:r>
            <a:r>
              <a:rPr lang="en-US" dirty="0" smtClean="0"/>
              <a:t>“memory is scarce” thinking …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Data fields </a:t>
            </a:r>
            <a:r>
              <a:rPr lang="en-US" dirty="0" smtClean="0"/>
              <a:t>should remember the values entered in previous sessions</a:t>
            </a:r>
          </a:p>
          <a:p>
            <a:pPr lvl="1"/>
            <a:r>
              <a:rPr lang="en-US" dirty="0" smtClean="0"/>
              <a:t>Modern browsers have started doing this</a:t>
            </a:r>
          </a:p>
          <a:p>
            <a:endParaRPr lang="en-US" dirty="0" smtClean="0"/>
          </a:p>
        </p:txBody>
      </p:sp>
      <p:sp>
        <p:nvSpPr>
          <p:cNvPr id="6246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69F61604-34C8-4750-9B73-16E1EF1F1F12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624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624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67171A-CD5D-450A-A70A-15F20E4EC6CE}" type="slidenum">
              <a:rPr lang="en-US" smtClean="0"/>
              <a:pPr/>
              <a:t>63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Summary : Five Powerful Ideas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077200" cy="35052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buFontTx/>
              <a:buAutoNum type="arabicPeriod"/>
            </a:pPr>
            <a:r>
              <a:rPr lang="en-US" sz="3200" u="sng" dirty="0" smtClean="0">
                <a:solidFill>
                  <a:schemeClr val="tx2"/>
                </a:solidFill>
              </a:rPr>
              <a:t>Posture</a:t>
            </a:r>
            <a:r>
              <a:rPr lang="en-US" sz="3200" dirty="0" smtClean="0"/>
              <a:t> of UIs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3200" u="sng" dirty="0" smtClean="0">
                <a:solidFill>
                  <a:schemeClr val="tx2"/>
                </a:solidFill>
              </a:rPr>
              <a:t>Flow</a:t>
            </a:r>
            <a:r>
              <a:rPr lang="en-US" sz="3200" dirty="0" smtClean="0"/>
              <a:t> through the UIs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3200" u="sng" dirty="0" smtClean="0">
                <a:solidFill>
                  <a:schemeClr val="tx2"/>
                </a:solidFill>
              </a:rPr>
              <a:t>Overhead</a:t>
            </a:r>
            <a:r>
              <a:rPr lang="en-US" sz="3200" dirty="0" smtClean="0"/>
              <a:t> of UI interaction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3200" u="sng" dirty="0" smtClean="0">
                <a:solidFill>
                  <a:schemeClr val="tx2"/>
                </a:solidFill>
              </a:rPr>
              <a:t>Navigation</a:t>
            </a:r>
            <a:r>
              <a:rPr lang="en-US" sz="3200" dirty="0" smtClean="0"/>
              <a:t> among windows, panes, tools and information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3200" u="sng" dirty="0" smtClean="0">
                <a:solidFill>
                  <a:schemeClr val="tx2"/>
                </a:solidFill>
              </a:rPr>
              <a:t>Considerate</a:t>
            </a:r>
            <a:r>
              <a:rPr lang="en-US" sz="3200" dirty="0" smtClean="0"/>
              <a:t> user interfaces</a:t>
            </a:r>
          </a:p>
        </p:txBody>
      </p:sp>
      <p:sp>
        <p:nvSpPr>
          <p:cNvPr id="63490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D976B33-AB37-4C1C-82F5-91186BC1B75D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6349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6349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C0FCE0-F7AB-405B-BFCB-455A5AB122CF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1828800" y="5334000"/>
            <a:ext cx="5486400" cy="955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Remember to think about the users and you’ll be fine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/>
      <p:bldP spid="1013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371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(2) Transient Posture </a:t>
            </a:r>
            <a:br>
              <a:rPr lang="en-US" sz="3600" dirty="0" smtClean="0"/>
            </a:br>
            <a:r>
              <a:rPr lang="en-US" sz="3600" dirty="0" smtClean="0"/>
              <a:t>Memory – Auto-customization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686800" cy="4876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Remember what the user did the </a:t>
            </a:r>
            <a:r>
              <a:rPr lang="en-US" sz="2800" u="sng" dirty="0" smtClean="0">
                <a:solidFill>
                  <a:srgbClr val="FF6600"/>
                </a:solidFill>
              </a:rPr>
              <a:t>last time</a:t>
            </a:r>
          </a:p>
          <a:p>
            <a:pPr lvl="1" eaLnBrk="1" hangingPunct="1"/>
            <a:endParaRPr lang="en-US" sz="2400" u="sng" dirty="0" smtClean="0"/>
          </a:p>
          <a:p>
            <a:pPr eaLnBrk="1" hangingPunct="1"/>
            <a:r>
              <a:rPr lang="en-US" sz="2800" dirty="0" smtClean="0"/>
              <a:t>Avoid unnecessary questions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Imagine a secretary that asked you </a:t>
            </a:r>
            <a:r>
              <a:rPr lang="en-US" sz="2800" u="sng" dirty="0" smtClean="0">
                <a:solidFill>
                  <a:srgbClr val="FF6600"/>
                </a:solidFill>
              </a:rPr>
              <a:t>every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time whether you wanted copies on front and back!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Dialog boxes ask </a:t>
            </a:r>
            <a:r>
              <a:rPr lang="en-US" sz="2800" u="sng" dirty="0" smtClean="0">
                <a:solidFill>
                  <a:srgbClr val="FF6600"/>
                </a:solidFill>
              </a:rPr>
              <a:t>questions</a:t>
            </a:r>
            <a:r>
              <a:rPr lang="en-US" sz="2800" dirty="0" smtClean="0"/>
              <a:t>, buttons offer </a:t>
            </a:r>
            <a:r>
              <a:rPr lang="en-US" sz="2800" u="sng" dirty="0" smtClean="0">
                <a:solidFill>
                  <a:srgbClr val="FF6600"/>
                </a:solidFill>
              </a:rPr>
              <a:t>choices</a:t>
            </a:r>
          </a:p>
        </p:txBody>
      </p:sp>
      <p:sp>
        <p:nvSpPr>
          <p:cNvPr id="8194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6206ECFC-D759-44A6-A7DC-F9845115233E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08A967-4B21-4D1A-83CA-2895493219F7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(2) Transient Posture </a:t>
            </a:r>
            <a:br>
              <a:rPr lang="en-US" dirty="0" smtClean="0"/>
            </a:br>
            <a:r>
              <a:rPr lang="en-US" dirty="0" smtClean="0"/>
              <a:t>Auto-customization Examples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686800" cy="45656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u="sng" dirty="0" smtClean="0">
                <a:solidFill>
                  <a:srgbClr val="FF6600"/>
                </a:solidFill>
              </a:rPr>
              <a:t>MS Word</a:t>
            </a:r>
            <a:r>
              <a:rPr lang="en-US" sz="2800" dirty="0" smtClean="0"/>
              <a:t> : I always put my files in C:\offutt</a:t>
            </a:r>
            <a:endParaRPr lang="en-US" sz="2800" u="sng" dirty="0" smtClean="0"/>
          </a:p>
          <a:p>
            <a:pPr lvl="1" eaLnBrk="1" hangingPunct="1">
              <a:buFontTx/>
              <a:buNone/>
            </a:pPr>
            <a:r>
              <a:rPr lang="en-US" sz="1900" dirty="0" smtClean="0"/>
              <a:t>But MS Word always thinks I’m going to open a file in C:\Program Files\ …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(took me years to find the customization!)</a:t>
            </a:r>
          </a:p>
          <a:p>
            <a:pPr eaLnBrk="1" hangingPunct="1"/>
            <a:r>
              <a:rPr lang="en-US" sz="2800" u="sng" dirty="0" smtClean="0">
                <a:solidFill>
                  <a:srgbClr val="FF6600"/>
                </a:solidFill>
              </a:rPr>
              <a:t>PPT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: I often print “Handouts”, “2”, “Pure black and white”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</a:t>
            </a:r>
            <a:r>
              <a:rPr lang="en-US" dirty="0" smtClean="0"/>
              <a:t>If I print several PPT files in a row, I have to click </a:t>
            </a:r>
            <a:r>
              <a:rPr lang="en-US" u="sng" dirty="0" smtClean="0"/>
              <a:t>all three boxes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6600"/>
                </a:solidFill>
              </a:rPr>
              <a:t>every time</a:t>
            </a:r>
            <a:r>
              <a:rPr lang="en-US" dirty="0" smtClean="0"/>
              <a:t>!</a:t>
            </a:r>
            <a:endParaRPr lang="en-US" sz="2800" dirty="0" smtClean="0"/>
          </a:p>
          <a:p>
            <a:pPr eaLnBrk="1" hangingPunct="1"/>
            <a:r>
              <a:rPr lang="en-US" sz="2800" u="sng" dirty="0" smtClean="0">
                <a:solidFill>
                  <a:srgbClr val="FF6600"/>
                </a:solidFill>
              </a:rPr>
              <a:t>ATM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: I usually withdraw $</a:t>
            </a:r>
            <a:r>
              <a:rPr lang="en-US" sz="2800" dirty="0" smtClean="0">
                <a:solidFill>
                  <a:srgbClr val="FF6600"/>
                </a:solidFill>
              </a:rPr>
              <a:t>150</a:t>
            </a:r>
            <a:r>
              <a:rPr lang="en-US" sz="2800" dirty="0" smtClean="0"/>
              <a:t>.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Why does the ATM </a:t>
            </a:r>
            <a:r>
              <a:rPr lang="en-US" sz="2400" dirty="0" smtClean="0">
                <a:solidFill>
                  <a:srgbClr val="FF6600"/>
                </a:solidFill>
              </a:rPr>
              <a:t>always </a:t>
            </a:r>
            <a:r>
              <a:rPr lang="en-US" sz="2400" dirty="0" smtClean="0"/>
              <a:t>use $40 and $60 as defaults?</a:t>
            </a:r>
          </a:p>
        </p:txBody>
      </p:sp>
      <p:sp>
        <p:nvSpPr>
          <p:cNvPr id="9218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90ED4560-8FAF-47DF-BAE1-7B43BEA3BCF5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ADB08D-36D3-431F-BDE3-E796F5C5207D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44158"/>
            <a:ext cx="7345362" cy="89884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(3) Daemonic Posture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763000" cy="452278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Usually do </a:t>
            </a:r>
            <a:r>
              <a:rPr lang="en-US" sz="2800" u="sng" dirty="0" smtClean="0">
                <a:solidFill>
                  <a:srgbClr val="FF6600"/>
                </a:solidFill>
              </a:rPr>
              <a:t>not interact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with the user</a:t>
            </a:r>
          </a:p>
          <a:p>
            <a:pPr lvl="1" eaLnBrk="1" hangingPunct="1"/>
            <a:r>
              <a:rPr lang="en-US" sz="2400" dirty="0" smtClean="0"/>
              <a:t>printer drivers</a:t>
            </a:r>
          </a:p>
          <a:p>
            <a:pPr lvl="1" eaLnBrk="1" hangingPunct="1"/>
            <a:r>
              <a:rPr lang="en-US" sz="2400" dirty="0" smtClean="0"/>
              <a:t>network drivers</a:t>
            </a:r>
          </a:p>
          <a:p>
            <a:pPr eaLnBrk="1" hangingPunct="1"/>
            <a:r>
              <a:rPr lang="en-US" sz="2800" dirty="0" smtClean="0"/>
              <a:t>Try not to </a:t>
            </a:r>
            <a:r>
              <a:rPr lang="en-US" sz="2800" u="sng" dirty="0" smtClean="0">
                <a:solidFill>
                  <a:srgbClr val="FF6600"/>
                </a:solidFill>
              </a:rPr>
              <a:t>bother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users</a:t>
            </a:r>
          </a:p>
          <a:p>
            <a:pPr lvl="1" eaLnBrk="1" hangingPunct="1"/>
            <a:r>
              <a:rPr lang="en-US" sz="2400" dirty="0" smtClean="0"/>
              <a:t>I got a new printer recently, every time I print a little dialog box comes up to tell me it’s printing</a:t>
            </a:r>
          </a:p>
          <a:p>
            <a:pPr eaLnBrk="1" hangingPunct="1"/>
            <a:r>
              <a:rPr lang="en-US" sz="2800" u="sng" dirty="0" smtClean="0">
                <a:solidFill>
                  <a:srgbClr val="FF6600"/>
                </a:solidFill>
              </a:rPr>
              <a:t>Control panels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are confusing and often unnecessary</a:t>
            </a:r>
          </a:p>
          <a:p>
            <a:pPr lvl="1" eaLnBrk="1" hangingPunct="1"/>
            <a:r>
              <a:rPr lang="en-US" sz="2400" dirty="0" smtClean="0"/>
              <a:t>But users do need them sometimes for configuration</a:t>
            </a:r>
          </a:p>
        </p:txBody>
      </p:sp>
      <p:sp>
        <p:nvSpPr>
          <p:cNvPr id="10242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6A3C76FD-5E94-4333-8392-416D9406C0ED}" type="datetime5">
              <a:rPr lang="en-US" smtClean="0"/>
              <a:pPr/>
              <a:t>17-Aug-12</a:t>
            </a:fld>
            <a:endParaRPr lang="en-US" smtClean="0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ECDCCE-959F-46C9-8B70-50158A8AC7A4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1546</TotalTime>
  <Words>4833</Words>
  <Application>Microsoft Macintosh PowerPoint</Application>
  <PresentationFormat>On-screen Show (4:3)</PresentationFormat>
  <Paragraphs>732</Paragraphs>
  <Slides>64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Capital</vt:lpstr>
      <vt:lpstr>Designing Behavior and Form</vt:lpstr>
      <vt:lpstr>Outline</vt:lpstr>
      <vt:lpstr>Ch 9: Posture</vt:lpstr>
      <vt:lpstr>(1) Sovereign Posture</vt:lpstr>
      <vt:lpstr>(2) Transient Posture</vt:lpstr>
      <vt:lpstr>(2) Transient Posture – cont’d</vt:lpstr>
      <vt:lpstr>(2) Transient Posture  Memory – Auto-customization</vt:lpstr>
      <vt:lpstr>(2) Transient Posture  Auto-customization Examples</vt:lpstr>
      <vt:lpstr>(3) Daemonic Posture</vt:lpstr>
      <vt:lpstr>Designing for the Web</vt:lpstr>
      <vt:lpstr>Three Types of Web Apps</vt:lpstr>
      <vt:lpstr>Sovereign Web Apps</vt:lpstr>
      <vt:lpstr>Transient Web Apps</vt:lpstr>
      <vt:lpstr>Internet-enabled Applications</vt:lpstr>
      <vt:lpstr>Designing for Embedded Systems</vt:lpstr>
      <vt:lpstr>General Principles</vt:lpstr>
      <vt:lpstr>Phones</vt:lpstr>
      <vt:lpstr>Handheld Devices</vt:lpstr>
      <vt:lpstr>ATMs and Kiosks</vt:lpstr>
      <vt:lpstr>Embedded Systems Summary</vt:lpstr>
      <vt:lpstr>Posture Summary</vt:lpstr>
      <vt:lpstr>Outline</vt:lpstr>
      <vt:lpstr>Ch 10 : Orchestration and Flow</vt:lpstr>
      <vt:lpstr>Flow is a State of Mind</vt:lpstr>
      <vt:lpstr>Flow Example</vt:lpstr>
      <vt:lpstr>Orchestration – Stay in Character</vt:lpstr>
      <vt:lpstr>Make the UI Disappear</vt:lpstr>
      <vt:lpstr>Design for the Probable Provide for the Possible</vt:lpstr>
      <vt:lpstr>Flow Summary</vt:lpstr>
      <vt:lpstr>Outline</vt:lpstr>
      <vt:lpstr>Ch 11 : Overhead &amp; Navigation</vt:lpstr>
      <vt:lpstr>Overhead Philosophical Lineage</vt:lpstr>
      <vt:lpstr>Essential and Accidental Problems</vt:lpstr>
      <vt:lpstr>4 Reasons Why Software is Hard</vt:lpstr>
      <vt:lpstr>Essential and Accidental Problems</vt:lpstr>
      <vt:lpstr>Excise Tasks</vt:lpstr>
      <vt:lpstr>GUI Excise</vt:lpstr>
      <vt:lpstr>Command Line Excise</vt:lpstr>
      <vt:lpstr>Balancing Beginners and Experts</vt:lpstr>
      <vt:lpstr>Avoiding Excise</vt:lpstr>
      <vt:lpstr>Avoiding Excise – cont’d</vt:lpstr>
      <vt:lpstr>Excise Summary</vt:lpstr>
      <vt:lpstr>Navigation</vt:lpstr>
      <vt:lpstr>(1) Navigation Among Windows</vt:lpstr>
      <vt:lpstr>(2) Navigation Among Panes</vt:lpstr>
      <vt:lpstr>(3) Navigation Among Tools &amp; Menus</vt:lpstr>
      <vt:lpstr>(4) Navigation Within Information</vt:lpstr>
      <vt:lpstr>General Hints for Improving Navigation</vt:lpstr>
      <vt:lpstr>General Hints for Improving Navigation</vt:lpstr>
      <vt:lpstr>Navigation Controls</vt:lpstr>
      <vt:lpstr>Navigation Summary</vt:lpstr>
      <vt:lpstr>Outline</vt:lpstr>
      <vt:lpstr>Ch 12 : Designing Good Behavior</vt:lpstr>
      <vt:lpstr>Making Software Considerate</vt:lpstr>
      <vt:lpstr>Making Software Considerate – cont’d</vt:lpstr>
      <vt:lpstr>Making Software Considerate – cont’d</vt:lpstr>
      <vt:lpstr>Making Software Considerate – cont’d</vt:lpstr>
      <vt:lpstr>Making Software Considerate – cont’d</vt:lpstr>
      <vt:lpstr>An Inconsiderate Question</vt:lpstr>
      <vt:lpstr>Making Software Considerate – cont’d</vt:lpstr>
      <vt:lpstr>Designing Smart Products</vt:lpstr>
      <vt:lpstr>Designing Smart Products</vt:lpstr>
      <vt:lpstr>Designing Smart Products</vt:lpstr>
      <vt:lpstr>Summary : Five Powerful Ideas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632: Cooper Part II</dc:title>
  <dc:creator>Offutt</dc:creator>
  <cp:lastModifiedBy>Dan Fleck</cp:lastModifiedBy>
  <cp:revision>181</cp:revision>
  <dcterms:created xsi:type="dcterms:W3CDTF">2001-01-12T22:24:29Z</dcterms:created>
  <dcterms:modified xsi:type="dcterms:W3CDTF">2012-08-17T19:02:30Z</dcterms:modified>
</cp:coreProperties>
</file>