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90" r:id="rId2"/>
    <p:sldId id="279" r:id="rId3"/>
    <p:sldId id="280" r:id="rId4"/>
    <p:sldId id="281" r:id="rId5"/>
    <p:sldId id="282" r:id="rId6"/>
    <p:sldId id="284" r:id="rId7"/>
    <p:sldId id="283" r:id="rId8"/>
    <p:sldId id="286" r:id="rId9"/>
    <p:sldId id="285" r:id="rId10"/>
    <p:sldId id="287" r:id="rId11"/>
    <p:sldId id="288" r:id="rId12"/>
    <p:sldId id="291" r:id="rId13"/>
    <p:sldId id="289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181847"/>
    <a:srgbClr val="003399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8" autoAdjust="0"/>
    <p:restoredTop sz="94660"/>
  </p:normalViewPr>
  <p:slideViewPr>
    <p:cSldViewPr>
      <p:cViewPr varScale="1">
        <p:scale>
          <a:sx n="109" d="100"/>
          <a:sy n="109" d="100"/>
        </p:scale>
        <p:origin x="-4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63087416-F9F0-4BEE-9C1F-0CB6C48D4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4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89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4" rIns="96648" bIns="4832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6B08F21-8F5A-4A0F-92D9-F6D921B4E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0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pPr>
              <a:defRPr/>
            </a:pPr>
            <a:fld id="{5E0D51F4-3075-4A62-AC92-0ADDAAC2F8D0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pPr>
              <a:defRPr/>
            </a:pPr>
            <a:fld id="{6F57EE64-4F02-4289-9AC6-5B506BE779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EDC2A-7DB7-4AA8-8490-F6BCE91EC9C2}" type="datetime1">
              <a:rPr lang="en-US" smtClean="0"/>
              <a:pPr>
                <a:defRPr/>
              </a:pPr>
              <a:t>11/1/12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6C7DB-EB8D-4B10-8038-ABDF540E1A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6F823-E992-455A-AC57-B06028B2CD12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997D8-6B1F-4555-A0FE-D55A3C358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8EDC2A-7DB7-4AA8-8490-F6BCE91EC9C2}" type="datetime1">
              <a:rPr lang="en-US" smtClean="0"/>
              <a:pPr>
                <a:defRPr/>
              </a:pPr>
              <a:t>11/1/12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6C7DB-EB8D-4B10-8038-ABDF540E1A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F05646-71B6-454A-8EAB-FC60DD4122A1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C39CA-C569-4D1A-85DA-F6C4541882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C39D29-F2CB-45A2-A63B-A729DF35B045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75087-AA92-4606-96BC-E8FE14E54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BD0E-D110-44E6-8D1F-5F0F1D63A66C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91305-5CB4-4B70-B8F4-CDD9E071BB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pPr>
              <a:defRPr/>
            </a:pPr>
            <a:fld id="{F88EDC2A-7DB7-4AA8-8490-F6BCE91EC9C2}" type="datetime1">
              <a:rPr lang="en-US" smtClean="0"/>
              <a:pPr>
                <a:defRPr/>
              </a:pPr>
              <a:t>11/1/12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988270-3988-4B57-82E6-AE3134B39443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9E8E9F-57DE-4FBD-84E7-1BA79E5B73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4D5554-F7DB-4ADD-A151-5FDAD93F1DB8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2FC66-A766-4FE1-92A8-BEC88AF89B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07BDB-6A2E-4FF9-9127-6444277615D5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779F9-B281-4162-A097-8372CD239F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B8999-214D-4AD0-B0C0-D7BFB98F1EB5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AC03E-929D-4E54-A91B-E87C339FC7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A75D11-8BCA-46E9-B7F6-852F1ABC1698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78191-0346-4E32-9311-2F95005FCA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8C666-851B-4EF6-B5D4-DD58B1F69E60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51AF-C72C-4B44-90EC-A06DD8FFE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fld id="{F88EDC2A-7DB7-4AA8-8490-F6BCE91EC9C2}" type="datetime1">
              <a:rPr lang="en-US" smtClean="0"/>
              <a:pPr>
                <a:defRPr/>
              </a:pPr>
              <a:t>11/1/12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46C7DB-EB8D-4B10-8038-ABDF540E1A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gmu.edu/~dfleck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search?q=gorge+mson&amp;ie=utf-8&amp;oe=utf-8&amp;aq=t&amp;rls=org.mozilla:en-US:official&amp;client=firefox-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sz="3600" dirty="0" smtClean="0"/>
              <a:t>Improving Data Entry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5374"/>
            <a:ext cx="6400800" cy="38068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</a:rPr>
              <a:t>Dan Fleck</a:t>
            </a:r>
          </a:p>
          <a:p>
            <a:endParaRPr lang="en-US" sz="1800" b="1" dirty="0" smtClean="0">
              <a:latin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hlinkClick r:id="rId2"/>
              </a:rPr>
              <a:t>http://www.cs.gmu.edu/~dfleck/</a:t>
            </a:r>
            <a:endParaRPr lang="en-US" b="1" dirty="0" smtClean="0">
              <a:latin typeface="Times New Roman" pitchFamily="18" charset="0"/>
            </a:endParaRPr>
          </a:p>
          <a:p>
            <a:r>
              <a:rPr lang="en-US" sz="1100" b="1" dirty="0" smtClean="0">
                <a:latin typeface="Times New Roman" pitchFamily="18" charset="0"/>
              </a:rPr>
              <a:t>(adapted from slides originally by Jeff Offutt)</a:t>
            </a:r>
          </a:p>
          <a:p>
            <a:endParaRPr lang="en-US" sz="1800" b="1" dirty="0" smtClean="0">
              <a:latin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</a:rPr>
              <a:t>SWE 632</a:t>
            </a:r>
          </a:p>
          <a:p>
            <a:r>
              <a:rPr lang="en-US" b="1" dirty="0" smtClean="0">
                <a:latin typeface="Times New Roman" pitchFamily="18" charset="0"/>
              </a:rPr>
              <a:t>User Interface Design and Development</a:t>
            </a:r>
          </a:p>
          <a:p>
            <a:r>
              <a:rPr lang="en-US" b="1" dirty="0" smtClean="0">
                <a:latin typeface="Times New Roman" pitchFamily="18" charset="0"/>
              </a:rPr>
              <a:t>Cooper, </a:t>
            </a:r>
            <a:r>
              <a:rPr lang="en-US" b="1" dirty="0" err="1" smtClean="0">
                <a:latin typeface="Times New Roman" pitchFamily="18" charset="0"/>
              </a:rPr>
              <a:t>Ch</a:t>
            </a:r>
            <a:r>
              <a:rPr lang="en-US" b="1" dirty="0" smtClean="0">
                <a:latin typeface="Times New Roman" pitchFamily="18" charset="0"/>
              </a:rPr>
              <a:t> 18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4158"/>
            <a:ext cx="8534400" cy="13398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(4) Audit, Inform, and Postpone Edits</a:t>
            </a:r>
            <a:endParaRPr lang="en-US" sz="240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36721"/>
          </a:xfrm>
        </p:spPr>
        <p:txBody>
          <a:bodyPr>
            <a:normAutofit/>
          </a:bodyPr>
          <a:lstStyle/>
          <a:p>
            <a:r>
              <a:rPr lang="en-US" dirty="0" smtClean="0"/>
              <a:t>TurboTax has a separate “</a:t>
            </a:r>
            <a:r>
              <a:rPr lang="en-US" dirty="0" smtClean="0">
                <a:solidFill>
                  <a:schemeClr val="tx2"/>
                </a:solidFill>
              </a:rPr>
              <a:t>tax audit</a:t>
            </a:r>
            <a:r>
              <a:rPr lang="en-US" dirty="0" smtClean="0"/>
              <a:t>” phase where it looks for data errors after all the data entry</a:t>
            </a:r>
          </a:p>
          <a:p>
            <a:pPr lvl="1"/>
            <a:r>
              <a:rPr lang="en-US" dirty="0" smtClean="0"/>
              <a:t>This does not interfere with the user’s </a:t>
            </a:r>
            <a:r>
              <a:rPr lang="en-US" dirty="0" smtClean="0">
                <a:solidFill>
                  <a:schemeClr val="tx2"/>
                </a:solidFill>
              </a:rPr>
              <a:t>flow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Real-time spell checking</a:t>
            </a:r>
            <a:r>
              <a:rPr lang="en-US" dirty="0" smtClean="0"/>
              <a:t> unobtrusively tells you when a word is </a:t>
            </a:r>
            <a:r>
              <a:rPr lang="en-US" dirty="0" err="1" smtClean="0"/>
              <a:t>mispelled</a:t>
            </a:r>
            <a:endParaRPr lang="en-US" dirty="0" smtClean="0"/>
          </a:p>
          <a:p>
            <a:pPr lvl="1"/>
            <a:r>
              <a:rPr lang="en-US" dirty="0" smtClean="0"/>
              <a:t>Users can go back and </a:t>
            </a:r>
            <a:r>
              <a:rPr lang="en-US" dirty="0" smtClean="0">
                <a:solidFill>
                  <a:schemeClr val="tx2"/>
                </a:solidFill>
              </a:rPr>
              <a:t>check it later</a:t>
            </a:r>
            <a:r>
              <a:rPr lang="en-US" dirty="0" smtClean="0"/>
              <a:t> – if they want !</a:t>
            </a:r>
          </a:p>
          <a:p>
            <a:pPr lvl="1"/>
            <a:r>
              <a:rPr lang="en-US" dirty="0" smtClean="0"/>
              <a:t>Some “</a:t>
            </a:r>
            <a:r>
              <a:rPr lang="en-US" dirty="0" smtClean="0">
                <a:solidFill>
                  <a:schemeClr val="tx2"/>
                </a:solidFill>
              </a:rPr>
              <a:t>misspelled</a:t>
            </a:r>
            <a:r>
              <a:rPr lang="en-US" dirty="0" smtClean="0"/>
              <a:t>” words are okay … no dictionary is complete and perfect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E708A118-873A-4066-9169-F97B7794FFB5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69F0E04-9436-49E9-8BF8-007409FC9552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034087" cy="133985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Data Entry Summary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CFB0AAC1-57A4-4B9C-B79C-168CE44E0080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FB2C9B0-CA8C-4207-AB74-22FE2A391B7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762000" y="5715000"/>
            <a:ext cx="7862888" cy="955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Protect the users from mistakes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Don’t prevent them from doing their jobs</a:t>
            </a:r>
          </a:p>
        </p:txBody>
      </p:sp>
      <p:grpSp>
        <p:nvGrpSpPr>
          <p:cNvPr id="9" name="Group 8"/>
          <p:cNvGrpSpPr/>
          <p:nvPr/>
        </p:nvGrpSpPr>
        <p:grpSpPr>
          <a:xfrm flipH="1">
            <a:off x="228600" y="3352800"/>
            <a:ext cx="680364" cy="2336618"/>
            <a:chOff x="3962400" y="1752600"/>
            <a:chExt cx="1137564" cy="33272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34399" t="20204" r="36143" b="6672"/>
            <a:stretch/>
          </p:blipFill>
          <p:spPr>
            <a:xfrm>
              <a:off x="3977578" y="2293794"/>
              <a:ext cx="1122386" cy="27860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16261" t="6173" r="16265" b="36484"/>
            <a:stretch/>
          </p:blipFill>
          <p:spPr>
            <a:xfrm>
              <a:off x="3962400" y="1752600"/>
              <a:ext cx="1036956" cy="61035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66800" y="3200400"/>
            <a:ext cx="1257300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057400"/>
            <a:ext cx="51581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Computer: </a:t>
            </a:r>
            <a:r>
              <a:rPr lang="en-US" sz="16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Uh..Sure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you want to go in there?</a:t>
            </a:r>
            <a:br>
              <a:rPr lang="en-US" sz="1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16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16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Computer: </a:t>
            </a:r>
            <a:r>
              <a:rPr lang="en-US" sz="16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Okay.. But I’m bringing a flashlight</a:t>
            </a:r>
            <a:endParaRPr lang="en-US" sz="16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19400" y="2438400"/>
            <a:ext cx="2622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Yeah! Lets do it! : User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a form-fill site (travel site, </a:t>
            </a:r>
            <a:r>
              <a:rPr lang="en-US" dirty="0" err="1" smtClean="0"/>
              <a:t>PatriotWeb</a:t>
            </a:r>
            <a:r>
              <a:rPr lang="en-US" dirty="0" smtClean="0"/>
              <a:t>, consumer site (Amazon, eBay, etc…), others?</a:t>
            </a:r>
          </a:p>
          <a:p>
            <a:r>
              <a:rPr lang="en-US" dirty="0" smtClean="0"/>
              <a:t>How </a:t>
            </a:r>
            <a:r>
              <a:rPr lang="en-US" b="1" dirty="0" smtClean="0"/>
              <a:t>did</a:t>
            </a:r>
            <a:r>
              <a:rPr lang="en-US" dirty="0" smtClean="0"/>
              <a:t> </a:t>
            </a:r>
            <a:r>
              <a:rPr lang="en-US" dirty="0" smtClean="0"/>
              <a:t>they or </a:t>
            </a:r>
            <a:r>
              <a:rPr lang="en-US" b="1" dirty="0" smtClean="0"/>
              <a:t>could</a:t>
            </a:r>
            <a:r>
              <a:rPr lang="en-US" dirty="0" smtClean="0"/>
              <a:t> they apply data immunity</a:t>
            </a:r>
          </a:p>
          <a:p>
            <a:r>
              <a:rPr lang="en-US" sz="2800" dirty="0" smtClean="0">
                <a:latin typeface="Times New Roman" pitchFamily="18" charset="0"/>
              </a:rPr>
              <a:t>Four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types </a:t>
            </a:r>
            <a:r>
              <a:rPr lang="en-US" sz="2800" dirty="0">
                <a:latin typeface="Times New Roman" pitchFamily="18" charset="0"/>
              </a:rPr>
              <a:t>of immunization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Repairing</a:t>
            </a:r>
            <a:r>
              <a:rPr lang="en-US" dirty="0">
                <a:latin typeface="Times New Roman" pitchFamily="18" charset="0"/>
              </a:rPr>
              <a:t> automatically</a:t>
            </a:r>
            <a:endParaRPr lang="en-US" dirty="0">
              <a:solidFill>
                <a:srgbClr val="FFFF00"/>
              </a:solidFill>
              <a:latin typeface="Times New Roman" pitchFamily="18" charset="0"/>
            </a:endParaRPr>
          </a:p>
          <a:p>
            <a:pPr marL="914400" lvl="1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Masking </a:t>
            </a:r>
            <a:r>
              <a:rPr lang="en-US" dirty="0">
                <a:latin typeface="Times New Roman" pitchFamily="18" charset="0"/>
              </a:rPr>
              <a:t>out invalid data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Flexible </a:t>
            </a:r>
            <a:r>
              <a:rPr lang="en-US" dirty="0">
                <a:latin typeface="Times New Roman" pitchFamily="18" charset="0"/>
              </a:rPr>
              <a:t>rule enforcement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Auditing </a:t>
            </a:r>
            <a:r>
              <a:rPr lang="en-US" dirty="0">
                <a:latin typeface="Times New Roman" pitchFamily="18" charset="0"/>
              </a:rPr>
              <a:t>instead of </a:t>
            </a:r>
            <a:r>
              <a:rPr lang="en-US" dirty="0" smtClean="0">
                <a:latin typeface="Times New Roman" pitchFamily="18" charset="0"/>
              </a:rPr>
              <a:t>editing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8BD0E-D110-44E6-8D1F-5F0F1D63A66C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 Dan Fleck,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91305-5CB4-4B70-B8F4-CDD9E071BB7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1295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Data Entry and Visual Manipulation Summary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D2EFED75-EEBF-49A6-829F-EA5AA7E1DED9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5E3F898-AFD5-4DAD-9CD3-57C11C53AF7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371600" y="2514600"/>
            <a:ext cx="6400800" cy="1382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 polite to users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give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them controls that let them focus on their jobs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Ch 18 : Improving Data Entry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</a:t>
            </a:r>
            <a:r>
              <a:rPr lang="en-US" dirty="0" smtClean="0">
                <a:solidFill>
                  <a:srgbClr val="FF8000"/>
                </a:solidFill>
              </a:rPr>
              <a:t>considerate </a:t>
            </a:r>
            <a:r>
              <a:rPr lang="en-US" dirty="0" smtClean="0"/>
              <a:t>(</a:t>
            </a:r>
            <a:r>
              <a:rPr lang="en-US" i="1" dirty="0" err="1" smtClean="0"/>
              <a:t>ch</a:t>
            </a:r>
            <a:r>
              <a:rPr lang="en-US" i="1" dirty="0" smtClean="0"/>
              <a:t> 12</a:t>
            </a:r>
            <a:r>
              <a:rPr lang="en-US" dirty="0" smtClean="0"/>
              <a:t>) is particularly important when users enter data</a:t>
            </a:r>
          </a:p>
          <a:p>
            <a:r>
              <a:rPr lang="en-US" dirty="0" smtClean="0">
                <a:solidFill>
                  <a:srgbClr val="FF8000"/>
                </a:solidFill>
              </a:rPr>
              <a:t>Implementation-model </a:t>
            </a:r>
            <a:r>
              <a:rPr lang="en-US" dirty="0" smtClean="0"/>
              <a:t>thinking (</a:t>
            </a:r>
            <a:r>
              <a:rPr lang="en-US" i="1" dirty="0" err="1" smtClean="0"/>
              <a:t>ch</a:t>
            </a:r>
            <a:r>
              <a:rPr lang="en-US" i="1" dirty="0" smtClean="0"/>
              <a:t> 13</a:t>
            </a:r>
            <a:r>
              <a:rPr lang="en-US" dirty="0" smtClean="0"/>
              <a:t>) makes it particularly difficult to design usable data entry screens</a:t>
            </a:r>
          </a:p>
          <a:p>
            <a:r>
              <a:rPr lang="en-US" dirty="0" smtClean="0"/>
              <a:t>Some </a:t>
            </a:r>
            <a:r>
              <a:rPr lang="en-US" dirty="0" smtClean="0">
                <a:solidFill>
                  <a:srgbClr val="FF8000"/>
                </a:solidFill>
              </a:rPr>
              <a:t>major </a:t>
            </a:r>
            <a:r>
              <a:rPr lang="en-US" dirty="0" smtClean="0"/>
              <a:t>issues :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>
                <a:solidFill>
                  <a:srgbClr val="FF8000"/>
                </a:solidFill>
              </a:rPr>
              <a:t>integrity </a:t>
            </a:r>
            <a:r>
              <a:rPr lang="en-US" dirty="0" smtClean="0"/>
              <a:t>versus data </a:t>
            </a:r>
            <a:r>
              <a:rPr lang="en-US" dirty="0" smtClean="0">
                <a:solidFill>
                  <a:srgbClr val="FF8000"/>
                </a:solidFill>
              </a:rPr>
              <a:t>immunity</a:t>
            </a:r>
          </a:p>
          <a:p>
            <a:pPr lvl="1"/>
            <a:r>
              <a:rPr lang="en-US" dirty="0" smtClean="0">
                <a:solidFill>
                  <a:srgbClr val="FF8000"/>
                </a:solidFill>
              </a:rPr>
              <a:t>Auditing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8000"/>
                </a:solidFill>
              </a:rPr>
              <a:t>editing </a:t>
            </a:r>
            <a:r>
              <a:rPr lang="en-US" dirty="0" smtClean="0"/>
              <a:t>data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72BBC622-3EE6-4CA1-AF4A-57AE9CFCEEF1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4A825AF-A5F3-4DED-81C1-9A75CDB7A8C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Integrity versus Data Immunity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763000" cy="205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I’ve heard the phrase “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garbage in, garbage out</a:t>
            </a:r>
            <a:r>
              <a:rPr lang="en-US" dirty="0" smtClean="0"/>
              <a:t>” since I was in college</a:t>
            </a:r>
          </a:p>
          <a:p>
            <a:r>
              <a:rPr lang="en-US" dirty="0" smtClean="0"/>
              <a:t>It means if the users enter </a:t>
            </a:r>
            <a:r>
              <a:rPr lang="en-US" dirty="0" smtClean="0">
                <a:solidFill>
                  <a:schemeClr val="tx2"/>
                </a:solidFill>
              </a:rPr>
              <a:t>incorrect data</a:t>
            </a:r>
            <a:r>
              <a:rPr lang="en-US" dirty="0" smtClean="0"/>
              <a:t> then the program will </a:t>
            </a:r>
            <a:r>
              <a:rPr lang="en-US" dirty="0" smtClean="0">
                <a:solidFill>
                  <a:schemeClr val="tx2"/>
                </a:solidFill>
              </a:rPr>
              <a:t>behave incorrectly</a:t>
            </a:r>
          </a:p>
          <a:p>
            <a:r>
              <a:rPr lang="en-US" dirty="0" smtClean="0"/>
              <a:t>Experienced developers design the user interface to </a:t>
            </a:r>
            <a:r>
              <a:rPr lang="en-US" dirty="0" smtClean="0">
                <a:solidFill>
                  <a:schemeClr val="tx2"/>
                </a:solidFill>
              </a:rPr>
              <a:t>block</a:t>
            </a:r>
            <a:r>
              <a:rPr lang="en-US" dirty="0" smtClean="0"/>
              <a:t> invalid data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DB62C86F-5579-4FC9-861B-DB620D70EDE4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EC3EB53-18F1-47F6-A555-74793E5F25C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200150" y="3733800"/>
            <a:ext cx="6743700" cy="955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Data Integrity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: The state of the program is based on correct, valid input data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04800" y="48006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i="1" dirty="0">
                <a:latin typeface="Times New Roman" pitchFamily="18" charset="0"/>
              </a:rPr>
              <a:t>Input data validation</a:t>
            </a:r>
            <a:r>
              <a:rPr lang="en-US" dirty="0">
                <a:latin typeface="Times New Roman" pitchFamily="18" charset="0"/>
              </a:rPr>
              <a:t> means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checking</a:t>
            </a:r>
            <a:r>
              <a:rPr lang="en-US" dirty="0">
                <a:latin typeface="Times New Roman" pitchFamily="18" charset="0"/>
              </a:rPr>
              <a:t> the data before sending it to the software and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rejecting</a:t>
            </a:r>
            <a:r>
              <a:rPr lang="en-US" dirty="0">
                <a:latin typeface="Times New Roman" pitchFamily="18" charset="0"/>
              </a:rPr>
              <a:t> it if does not conform</a:t>
            </a:r>
          </a:p>
        </p:txBody>
      </p:sp>
      <p:sp>
        <p:nvSpPr>
          <p:cNvPr id="2" name="TextBox 1"/>
          <p:cNvSpPr txBox="1"/>
          <p:nvPr/>
        </p:nvSpPr>
        <p:spPr>
          <a:xfrm rot="20927375">
            <a:off x="5171716" y="5804430"/>
            <a:ext cx="381351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 you as a user enjoy this?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44158"/>
            <a:ext cx="7345362" cy="82264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Input Data Validation is Anti-Usable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743200"/>
            <a:ext cx="70104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 puts the needs of the </a:t>
            </a:r>
            <a:r>
              <a:rPr lang="en-US" dirty="0" smtClean="0">
                <a:solidFill>
                  <a:schemeClr val="tx2"/>
                </a:solidFill>
              </a:rPr>
              <a:t>database</a:t>
            </a:r>
            <a:r>
              <a:rPr lang="en-US" dirty="0" smtClean="0"/>
              <a:t> before the needs of the users</a:t>
            </a:r>
          </a:p>
          <a:p>
            <a:r>
              <a:rPr lang="en-US" dirty="0" smtClean="0"/>
              <a:t>It makes users feel like </a:t>
            </a:r>
            <a:r>
              <a:rPr lang="en-US" dirty="0" smtClean="0">
                <a:solidFill>
                  <a:schemeClr val="tx2"/>
                </a:solidFill>
              </a:rPr>
              <a:t>suspects</a:t>
            </a:r>
          </a:p>
          <a:p>
            <a:r>
              <a:rPr lang="en-US" dirty="0" smtClean="0"/>
              <a:t>It treats </a:t>
            </a:r>
            <a:r>
              <a:rPr lang="en-US" dirty="0" smtClean="0">
                <a:solidFill>
                  <a:schemeClr val="tx2"/>
                </a:solidFill>
              </a:rPr>
              <a:t>typos</a:t>
            </a:r>
            <a:r>
              <a:rPr lang="en-US" dirty="0" smtClean="0"/>
              <a:t> like malicious behavior</a:t>
            </a:r>
          </a:p>
          <a:p>
            <a:r>
              <a:rPr lang="en-US" dirty="0" smtClean="0"/>
              <a:t>Sometimes invalid data is </a:t>
            </a:r>
            <a:r>
              <a:rPr lang="en-US" dirty="0" smtClean="0">
                <a:solidFill>
                  <a:schemeClr val="tx2"/>
                </a:solidFill>
              </a:rPr>
              <a:t>reasonable</a:t>
            </a:r>
          </a:p>
          <a:p>
            <a:pPr lvl="1"/>
            <a:r>
              <a:rPr lang="en-US" dirty="0" smtClean="0"/>
              <a:t>We </a:t>
            </a:r>
            <a:r>
              <a:rPr lang="en-US" dirty="0" smtClean="0">
                <a:solidFill>
                  <a:schemeClr val="tx2"/>
                </a:solidFill>
              </a:rPr>
              <a:t>don’t have</a:t>
            </a:r>
            <a:r>
              <a:rPr lang="en-US" dirty="0" smtClean="0"/>
              <a:t> the complete data</a:t>
            </a:r>
          </a:p>
          <a:p>
            <a:pPr lvl="1"/>
            <a:r>
              <a:rPr lang="en-US" dirty="0" smtClean="0"/>
              <a:t>We </a:t>
            </a:r>
            <a:r>
              <a:rPr lang="en-US" dirty="0" err="1" smtClean="0">
                <a:solidFill>
                  <a:schemeClr val="tx2"/>
                </a:solidFill>
              </a:rPr>
              <a:t>mis</a:t>
            </a:r>
            <a:r>
              <a:rPr lang="en-US" dirty="0" smtClean="0">
                <a:solidFill>
                  <a:schemeClr val="tx2"/>
                </a:solidFill>
              </a:rPr>
              <a:t>-typed</a:t>
            </a:r>
            <a:r>
              <a:rPr lang="en-US" dirty="0" smtClean="0"/>
              <a:t> something</a:t>
            </a:r>
          </a:p>
          <a:p>
            <a:pPr lvl="1"/>
            <a:r>
              <a:rPr lang="en-US" dirty="0" smtClean="0"/>
              <a:t>It really </a:t>
            </a:r>
            <a:r>
              <a:rPr lang="en-US" dirty="0" smtClean="0">
                <a:solidFill>
                  <a:schemeClr val="tx2"/>
                </a:solidFill>
              </a:rPr>
              <a:t>doesn’t matter</a:t>
            </a:r>
            <a:r>
              <a:rPr lang="en-US" dirty="0" smtClean="0"/>
              <a:t> – the rules are overly restrictive</a:t>
            </a:r>
          </a:p>
          <a:p>
            <a:r>
              <a:rPr lang="en-US" dirty="0" smtClean="0"/>
              <a:t>This makes users feel they are </a:t>
            </a:r>
            <a:r>
              <a:rPr lang="en-US" b="1" dirty="0" smtClean="0">
                <a:solidFill>
                  <a:schemeClr val="tx2"/>
                </a:solidFill>
              </a:rPr>
              <a:t>not</a:t>
            </a:r>
            <a:r>
              <a:rPr lang="en-US" dirty="0" smtClean="0"/>
              <a:t> in control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CB72A1E4-510B-4DDE-951B-4E923DE202E7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14795EC-315E-471D-8AB1-6F4733C9727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686800" cy="1382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Input data validation is like a rude guard at a security check who won’t let you through if you (</a:t>
            </a:r>
            <a:r>
              <a:rPr lang="en-US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gasp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 have a 4 ounce bottle of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eyedrops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!</a:t>
            </a:r>
          </a:p>
        </p:txBody>
      </p:sp>
      <p:pic>
        <p:nvPicPr>
          <p:cNvPr id="2" name="Picture 1" descr="Screen Shot 2012-10-31 at 10.52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0" y="2667000"/>
            <a:ext cx="20701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Immunity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53704" y="1676400"/>
            <a:ext cx="89916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Instead of using data validation to ensure </a:t>
            </a:r>
            <a:r>
              <a:rPr lang="en-US" dirty="0" smtClean="0">
                <a:solidFill>
                  <a:schemeClr val="tx2"/>
                </a:solidFill>
              </a:rPr>
              <a:t>integrity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Make the software </a:t>
            </a:r>
            <a:r>
              <a:rPr lang="en-US" b="1" u="sng" dirty="0" smtClean="0">
                <a:solidFill>
                  <a:schemeClr val="tx2"/>
                </a:solidFill>
              </a:rPr>
              <a:t>immune</a:t>
            </a:r>
            <a:r>
              <a:rPr lang="en-US" dirty="0" smtClean="0"/>
              <a:t> from invalid data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FCBA82B1-A443-4D9C-8E9D-2161BAB849B0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F86E7D3-EC3F-4CFA-A046-A67C8E7EE71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991904" y="2819400"/>
            <a:ext cx="7315200" cy="1169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Most invalid data can be modified to be valid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by the software !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37474" y="4038600"/>
            <a:ext cx="876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Four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</a:rPr>
              <a:t> types </a:t>
            </a:r>
            <a:r>
              <a:rPr lang="en-US" sz="2800" dirty="0">
                <a:latin typeface="Times New Roman" pitchFamily="18" charset="0"/>
              </a:rPr>
              <a:t>of immunization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Repairing</a:t>
            </a:r>
            <a:r>
              <a:rPr lang="en-US" dirty="0" smtClean="0">
                <a:latin typeface="Times New Roman" pitchFamily="18" charset="0"/>
              </a:rPr>
              <a:t> automatically</a:t>
            </a:r>
            <a:endParaRPr lang="en-US" dirty="0">
              <a:solidFill>
                <a:srgbClr val="FFFF00"/>
              </a:solidFill>
              <a:latin typeface="Times New Roman" pitchFamily="18" charset="0"/>
            </a:endParaRPr>
          </a:p>
          <a:p>
            <a:pPr marL="914400" lvl="1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Masking </a:t>
            </a:r>
            <a:r>
              <a:rPr lang="en-US" dirty="0">
                <a:latin typeface="Times New Roman" pitchFamily="18" charset="0"/>
              </a:rPr>
              <a:t>out invalid data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Flexible </a:t>
            </a:r>
            <a:r>
              <a:rPr lang="en-US" dirty="0">
                <a:latin typeface="Times New Roman" pitchFamily="18" charset="0"/>
              </a:rPr>
              <a:t>rule enforcement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AutoNum type="arabicPeriod"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Auditing </a:t>
            </a:r>
            <a:r>
              <a:rPr lang="en-US" dirty="0">
                <a:latin typeface="Times New Roman" pitchFamily="18" charset="0"/>
              </a:rPr>
              <a:t>instead of editing</a:t>
            </a:r>
          </a:p>
          <a:p>
            <a:pPr marL="914400" lvl="1" indent="-457200" eaLnBrk="0" hangingPunct="0">
              <a:spcBef>
                <a:spcPct val="20000"/>
              </a:spcBef>
              <a:buFontTx/>
              <a:buAutoNum type="arabicPeriod"/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Data Immunity: (1) Repair Data</a:t>
            </a:r>
            <a:endParaRPr lang="en-US" sz="2800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Think about </a:t>
            </a:r>
            <a:r>
              <a:rPr lang="en-US" dirty="0" err="1" smtClean="0"/>
              <a:t>google</a:t>
            </a:r>
            <a:r>
              <a:rPr lang="en-US" dirty="0" smtClean="0"/>
              <a:t> … if you search on “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  <a:hlinkClick r:id="rId2"/>
              </a:rPr>
              <a:t>gorge </a:t>
            </a:r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  <a:hlinkClick r:id="rId2"/>
              </a:rPr>
              <a:t>mson</a:t>
            </a:r>
            <a:r>
              <a:rPr lang="en-US" dirty="0" smtClean="0"/>
              <a:t>”, </a:t>
            </a:r>
            <a:r>
              <a:rPr lang="en-US" dirty="0" err="1" smtClean="0"/>
              <a:t>google</a:t>
            </a:r>
            <a:r>
              <a:rPr lang="en-US" dirty="0" smtClean="0"/>
              <a:t> will respond : “</a:t>
            </a:r>
            <a:r>
              <a:rPr lang="en-US" dirty="0" smtClean="0">
                <a:latin typeface="Comic Sans MS" pitchFamily="66" charset="0"/>
              </a:rPr>
              <a:t>Showing results for </a:t>
            </a:r>
            <a:r>
              <a:rPr lang="en-US" dirty="0" err="1" smtClean="0">
                <a:solidFill>
                  <a:schemeClr val="tx2"/>
                </a:solidFill>
                <a:latin typeface="Comic Sans MS" pitchFamily="66" charset="0"/>
              </a:rPr>
              <a:t>george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 mason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Plus a </a:t>
            </a:r>
            <a:r>
              <a:rPr lang="en-US" dirty="0" smtClean="0">
                <a:solidFill>
                  <a:schemeClr val="tx2"/>
                </a:solidFill>
              </a:rPr>
              <a:t>link</a:t>
            </a:r>
            <a:r>
              <a:rPr lang="en-US" dirty="0" smtClean="0"/>
              <a:t> to a page that matches the original string </a:t>
            </a:r>
          </a:p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chemeClr val="tx2"/>
                </a:solidFill>
              </a:rPr>
              <a:t>automatically fixing</a:t>
            </a:r>
            <a:r>
              <a:rPr lang="en-US" dirty="0" smtClean="0"/>
              <a:t> data:</a:t>
            </a:r>
          </a:p>
          <a:p>
            <a:pPr lvl="1"/>
            <a:r>
              <a:rPr lang="en-US" dirty="0" smtClean="0"/>
              <a:t>Words can be converted to numbers (“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five</a:t>
            </a:r>
            <a:r>
              <a:rPr lang="en-US" dirty="0" smtClean="0"/>
              <a:t>” to “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5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Look for relationships in data (“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Fairfax, BA</a:t>
            </a:r>
            <a:r>
              <a:rPr lang="en-US" dirty="0" smtClean="0"/>
              <a:t>” to “</a:t>
            </a:r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Fairfax, VA</a:t>
            </a:r>
            <a:r>
              <a:rPr lang="en-US" dirty="0" smtClean="0"/>
              <a:t>”)</a:t>
            </a:r>
          </a:p>
          <a:p>
            <a:r>
              <a:rPr lang="en-US" dirty="0" smtClean="0"/>
              <a:t>Let the programmers be </a:t>
            </a:r>
            <a:r>
              <a:rPr lang="en-US" dirty="0" smtClean="0">
                <a:solidFill>
                  <a:schemeClr val="tx2"/>
                </a:solidFill>
              </a:rPr>
              <a:t>creative</a:t>
            </a:r>
            <a:r>
              <a:rPr lang="en-US" dirty="0" smtClean="0"/>
              <a:t> !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351712D6-3680-4B44-A325-32863B66988D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6C19A73-F2C1-46FA-80B6-A19DF7AFF30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09600" y="5715000"/>
            <a:ext cx="80772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Ultimately, it saves money to have the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programmers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work harder than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requiring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users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to work harder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4158"/>
            <a:ext cx="8534400" cy="1339850"/>
          </a:xfrm>
        </p:spPr>
        <p:txBody>
          <a:bodyPr>
            <a:normAutofit/>
          </a:bodyPr>
          <a:lstStyle/>
          <a:p>
            <a:r>
              <a:rPr lang="en-US" sz="3200" dirty="0"/>
              <a:t>Data Immunity: </a:t>
            </a:r>
            <a:r>
              <a:rPr lang="en-US" sz="3200" dirty="0" smtClean="0"/>
              <a:t> (2) Mask Out Invalid Data</a:t>
            </a:r>
            <a:endParaRPr lang="en-US" sz="2000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305800" cy="4419600"/>
          </a:xfrm>
        </p:spPr>
        <p:txBody>
          <a:bodyPr/>
          <a:lstStyle/>
          <a:p>
            <a:r>
              <a:rPr lang="en-US" dirty="0" smtClean="0"/>
              <a:t>For many types of data, the UI can </a:t>
            </a:r>
            <a:r>
              <a:rPr lang="en-US" dirty="0" smtClean="0">
                <a:solidFill>
                  <a:schemeClr val="tx2"/>
                </a:solidFill>
              </a:rPr>
              <a:t>prevent</a:t>
            </a:r>
            <a:r>
              <a:rPr lang="en-US" dirty="0" smtClean="0"/>
              <a:t> invalid data from being entered</a:t>
            </a:r>
          </a:p>
          <a:p>
            <a:pPr lvl="1"/>
            <a:r>
              <a:rPr lang="en-US" dirty="0" smtClean="0"/>
              <a:t>Why allow “five” for a number – </a:t>
            </a:r>
            <a:r>
              <a:rPr lang="en-US" dirty="0" smtClean="0">
                <a:solidFill>
                  <a:schemeClr val="tx2"/>
                </a:solidFill>
              </a:rPr>
              <a:t>use masking to ignore</a:t>
            </a:r>
            <a:r>
              <a:rPr lang="en-US" dirty="0" smtClean="0"/>
              <a:t> all non-numeric characters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Fill in dashes automatically</a:t>
            </a:r>
            <a:r>
              <a:rPr lang="en-US" dirty="0" smtClean="0"/>
              <a:t>, so it doesn’t matter if the users entered “123-45-6789” or “123456789”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solidFill>
                  <a:schemeClr val="tx2"/>
                </a:solidFill>
              </a:rPr>
              <a:t>radio buttons</a:t>
            </a:r>
            <a:r>
              <a:rPr lang="en-US" dirty="0" smtClean="0"/>
              <a:t> or dropdowns (with </a:t>
            </a:r>
            <a:r>
              <a:rPr lang="en-US" dirty="0" err="1" smtClean="0"/>
              <a:t>typeahead</a:t>
            </a:r>
            <a:r>
              <a:rPr lang="en-US" dirty="0" smtClean="0"/>
              <a:t>) when possible</a:t>
            </a:r>
          </a:p>
          <a:p>
            <a:pPr lvl="1"/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1F46292-9B87-4C15-B391-4A772957A05B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FAF8F60-5294-484E-B96B-0E2F1B6C495E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4158"/>
            <a:ext cx="8686800" cy="1339850"/>
          </a:xfrm>
        </p:spPr>
        <p:txBody>
          <a:bodyPr>
            <a:normAutofit/>
          </a:bodyPr>
          <a:lstStyle/>
          <a:p>
            <a:r>
              <a:rPr lang="en-US" sz="3600" dirty="0"/>
              <a:t>Data Immunity: (</a:t>
            </a:r>
            <a:r>
              <a:rPr lang="en-US" sz="3600" dirty="0" smtClean="0"/>
              <a:t>3) Enforce</a:t>
            </a:r>
            <a:r>
              <a:rPr lang="en-US" sz="3200" dirty="0" smtClean="0"/>
              <a:t> Rules Flexibly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382000" cy="4312921"/>
          </a:xfrm>
        </p:spPr>
        <p:txBody>
          <a:bodyPr>
            <a:normAutofit fontScale="92500" lnSpcReduction="10000"/>
          </a:bodyPr>
          <a:lstStyle/>
          <a:p>
            <a:pPr marL="533400" indent="-533400"/>
            <a:r>
              <a:rPr lang="en-US" dirty="0" smtClean="0"/>
              <a:t>Defining </a:t>
            </a:r>
            <a:r>
              <a:rPr lang="en-US" dirty="0" smtClean="0">
                <a:solidFill>
                  <a:schemeClr val="tx2"/>
                </a:solidFill>
              </a:rPr>
              <a:t>good rules</a:t>
            </a:r>
            <a:r>
              <a:rPr lang="en-US" dirty="0" smtClean="0"/>
              <a:t> is hard – defining </a:t>
            </a:r>
            <a:r>
              <a:rPr lang="en-US" dirty="0" smtClean="0">
                <a:solidFill>
                  <a:schemeClr val="tx2"/>
                </a:solidFill>
              </a:rPr>
              <a:t>perfect</a:t>
            </a:r>
            <a:r>
              <a:rPr lang="en-US" dirty="0" smtClean="0"/>
              <a:t> rules is impossible !</a:t>
            </a:r>
          </a:p>
          <a:p>
            <a:pPr marL="533400" indent="-533400"/>
            <a:r>
              <a:rPr lang="en-US" dirty="0" smtClean="0">
                <a:solidFill>
                  <a:schemeClr val="tx2"/>
                </a:solidFill>
              </a:rPr>
              <a:t>Three levels</a:t>
            </a:r>
            <a:r>
              <a:rPr lang="en-US" dirty="0" smtClean="0"/>
              <a:t> of rules :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The restrictions we really want (</a:t>
            </a:r>
            <a:r>
              <a:rPr lang="en-US" dirty="0" smtClean="0">
                <a:solidFill>
                  <a:schemeClr val="tx2"/>
                </a:solidFill>
              </a:rPr>
              <a:t>intent</a:t>
            </a:r>
            <a:r>
              <a:rPr lang="en-US" dirty="0" smtClean="0"/>
              <a:t>)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The restrictions we describe (</a:t>
            </a:r>
            <a:r>
              <a:rPr lang="en-US" dirty="0" smtClean="0">
                <a:solidFill>
                  <a:schemeClr val="tx2"/>
                </a:solidFill>
              </a:rPr>
              <a:t>specifications</a:t>
            </a:r>
            <a:r>
              <a:rPr lang="en-US" dirty="0" smtClean="0"/>
              <a:t>)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The restrictions we implement (</a:t>
            </a:r>
            <a:r>
              <a:rPr lang="en-US" dirty="0" smtClean="0">
                <a:solidFill>
                  <a:schemeClr val="tx2"/>
                </a:solidFill>
              </a:rPr>
              <a:t>law</a:t>
            </a:r>
            <a:r>
              <a:rPr lang="en-US" dirty="0" smtClean="0"/>
              <a:t>)</a:t>
            </a:r>
          </a:p>
          <a:p>
            <a:pPr marL="533400" indent="-533400"/>
            <a:r>
              <a:rPr lang="en-US" dirty="0" smtClean="0"/>
              <a:t>The three </a:t>
            </a:r>
            <a:r>
              <a:rPr lang="en-US" dirty="0" smtClean="0">
                <a:solidFill>
                  <a:schemeClr val="tx2"/>
                </a:solidFill>
              </a:rPr>
              <a:t>never match</a:t>
            </a:r>
            <a:r>
              <a:rPr lang="en-US" dirty="0" smtClean="0"/>
              <a:t> perfectly, and a </a:t>
            </a:r>
            <a:r>
              <a:rPr lang="en-US" dirty="0" smtClean="0">
                <a:solidFill>
                  <a:schemeClr val="tx2"/>
                </a:solidFill>
              </a:rPr>
              <a:t>considerate</a:t>
            </a:r>
            <a:r>
              <a:rPr lang="en-US" dirty="0" smtClean="0"/>
              <a:t> person will consider the intent instead of the law</a:t>
            </a:r>
          </a:p>
          <a:p>
            <a:pPr marL="533400" indent="-533400"/>
            <a:r>
              <a:rPr lang="en-US" dirty="0" smtClean="0"/>
              <a:t>Allow some rules to be </a:t>
            </a:r>
            <a:r>
              <a:rPr lang="en-US" dirty="0" smtClean="0">
                <a:solidFill>
                  <a:schemeClr val="tx2"/>
                </a:solidFill>
              </a:rPr>
              <a:t>bent</a:t>
            </a:r>
          </a:p>
          <a:p>
            <a:pPr marL="914400" lvl="1" indent="-457200"/>
            <a:r>
              <a:rPr lang="en-US" dirty="0" smtClean="0"/>
              <a:t>Always keep a log to check later (to avoid abuse)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8A6B8241-C4E0-4C9B-A454-7911BFDB0749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E12560D-B223-4870-A0C6-934A8B1EF2D5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44158"/>
            <a:ext cx="8610600" cy="1339850"/>
          </a:xfrm>
        </p:spPr>
        <p:txBody>
          <a:bodyPr>
            <a:normAutofit/>
          </a:bodyPr>
          <a:lstStyle/>
          <a:p>
            <a:r>
              <a:rPr lang="en-US" sz="4000" dirty="0"/>
              <a:t>Data Immunity: (</a:t>
            </a:r>
            <a:r>
              <a:rPr lang="en-US" sz="4000" dirty="0" smtClean="0"/>
              <a:t>4) Audit, Don’t Edit</a:t>
            </a:r>
            <a:endParaRPr lang="en-US" sz="2800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276600"/>
            <a:ext cx="8763000" cy="3352800"/>
          </a:xfrm>
        </p:spPr>
        <p:txBody>
          <a:bodyPr/>
          <a:lstStyle/>
          <a:p>
            <a:r>
              <a:rPr lang="en-US" dirty="0" smtClean="0"/>
              <a:t>Missing data is often flagged as a data integrity error</a:t>
            </a:r>
          </a:p>
          <a:p>
            <a:r>
              <a:rPr lang="en-US" dirty="0" smtClean="0"/>
              <a:t>The missing data can sometimes be entered later</a:t>
            </a:r>
          </a:p>
          <a:p>
            <a:r>
              <a:rPr lang="en-US" dirty="0" smtClean="0"/>
              <a:t>Tell the users the data is missing with </a:t>
            </a:r>
            <a:r>
              <a:rPr lang="en-US" dirty="0" smtClean="0">
                <a:solidFill>
                  <a:srgbClr val="FF8000"/>
                </a:solidFill>
              </a:rPr>
              <a:t>modeless feedback</a:t>
            </a:r>
          </a:p>
          <a:p>
            <a:r>
              <a:rPr lang="en-US" dirty="0" smtClean="0"/>
              <a:t>Missing data can often be </a:t>
            </a:r>
            <a:r>
              <a:rPr lang="en-US" dirty="0" smtClean="0">
                <a:solidFill>
                  <a:srgbClr val="FF8000"/>
                </a:solidFill>
              </a:rPr>
              <a:t>inferred </a:t>
            </a:r>
            <a:r>
              <a:rPr lang="en-US" dirty="0" smtClean="0"/>
              <a:t>from existing data – but the programmers have to work instead of the users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pPr>
              <a:defRPr/>
            </a:pPr>
            <a:fld id="{26E463AC-F5DE-491D-A7F6-DB8CAA75DB72}" type="datetime1">
              <a:rPr lang="en-US" smtClean="0"/>
              <a:pPr>
                <a:defRPr/>
              </a:pPr>
              <a:t>11/1/12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dirty="0" smtClean="0"/>
              <a:t>©  Dan Fleck,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B44B222-13B5-4BEB-B5B4-3C7F3403E5F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7315200" cy="1169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If it can’t be fixed …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Do we have to alert the users 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right now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ustom 2">
      <a:dk1>
        <a:srgbClr val="000000"/>
      </a:dk1>
      <a:lt1>
        <a:srgbClr val="FFFFFF"/>
      </a:lt1>
      <a:dk2>
        <a:srgbClr val="FF8000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1016</TotalTime>
  <Words>935</Words>
  <Application>Microsoft Macintosh PowerPoint</Application>
  <PresentationFormat>On-screen Show (4:3)</PresentationFormat>
  <Paragraphs>132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Capital</vt:lpstr>
      <vt:lpstr>Improving Data Entry</vt:lpstr>
      <vt:lpstr>Ch 18 : Improving Data Entry</vt:lpstr>
      <vt:lpstr>Data Integrity versus Data Immunity</vt:lpstr>
      <vt:lpstr>Input Data Validation is Anti-Usable</vt:lpstr>
      <vt:lpstr>Data Immunity</vt:lpstr>
      <vt:lpstr>Data Immunity: (1) Repair Data</vt:lpstr>
      <vt:lpstr>Data Immunity:  (2) Mask Out Invalid Data</vt:lpstr>
      <vt:lpstr>Data Immunity: (3) Enforce Rules Flexibly</vt:lpstr>
      <vt:lpstr>Data Immunity: (4) Audit, Don’t Edit</vt:lpstr>
      <vt:lpstr> (4) Audit, Inform, and Postpone Edits</vt:lpstr>
      <vt:lpstr>Data Entry Summary</vt:lpstr>
      <vt:lpstr>Your turn!</vt:lpstr>
      <vt:lpstr>Data Entry and Visual Manipulation Summary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 632: Mental Models</dc:title>
  <dc:creator>Offutt</dc:creator>
  <cp:lastModifiedBy>Dan Fleck</cp:lastModifiedBy>
  <cp:revision>126</cp:revision>
  <dcterms:created xsi:type="dcterms:W3CDTF">2001-01-12T22:24:29Z</dcterms:created>
  <dcterms:modified xsi:type="dcterms:W3CDTF">2012-11-01T20:04:47Z</dcterms:modified>
</cp:coreProperties>
</file>