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0" r:id="rId2"/>
    <p:sldId id="259" r:id="rId3"/>
    <p:sldId id="264" r:id="rId4"/>
    <p:sldId id="261" r:id="rId5"/>
    <p:sldId id="257" r:id="rId6"/>
    <p:sldId id="258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9" r:id="rId20"/>
    <p:sldId id="291" r:id="rId21"/>
    <p:sldId id="292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81847"/>
    <a:srgbClr val="00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8" autoAdjust="0"/>
    <p:restoredTop sz="85613" autoAdjust="0"/>
  </p:normalViewPr>
  <p:slideViewPr>
    <p:cSldViewPr>
      <p:cViewPr varScale="1">
        <p:scale>
          <a:sx n="92" d="100"/>
          <a:sy n="92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12.xml"/><Relationship Id="rId3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3087416-F9F0-4BEE-9C1F-0CB6C48D4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4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6B08F21-8F5A-4A0F-92D9-F6D921B4E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Mutual exclusion – selecting excel cells (without</a:t>
            </a:r>
            <a:r>
              <a:rPr lang="en-US" baseline="0" dirty="0" smtClean="0"/>
              <a:t> meta-key)</a:t>
            </a:r>
          </a:p>
          <a:p>
            <a:r>
              <a:rPr lang="en-US" dirty="0" smtClean="0"/>
              <a:t>Additive exclusion – drawing objects, text objects… typically</a:t>
            </a:r>
            <a:r>
              <a:rPr lang="en-US" baseline="0" dirty="0" smtClean="0"/>
              <a:t> allows a user </a:t>
            </a:r>
            <a:r>
              <a:rPr lang="en-US" baseline="0" dirty="0" err="1" smtClean="0"/>
              <a:t>fleaxability</a:t>
            </a:r>
            <a:r>
              <a:rPr lang="en-US" baseline="0" dirty="0" smtClean="0"/>
              <a:t> to verb multiple things</a:t>
            </a:r>
            <a:endParaRPr lang="en-US" dirty="0" smtClean="0"/>
          </a:p>
          <a:p>
            <a:r>
              <a:rPr lang="en-US" dirty="0" smtClean="0"/>
              <a:t>Insertion – </a:t>
            </a:r>
            <a:r>
              <a:rPr lang="en-US" dirty="0" err="1" smtClean="0"/>
              <a:t>Powerpoint</a:t>
            </a:r>
            <a:r>
              <a:rPr lang="en-US" dirty="0" smtClean="0"/>
              <a:t> slide sorter, word caret insertion</a:t>
            </a:r>
          </a:p>
          <a:p>
            <a:r>
              <a:rPr lang="en-US" dirty="0" smtClean="0"/>
              <a:t>Replacement – contiguous selection always replaces (Word – select a lot of text)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08F21-8F5A-4A0F-92D9-F6D921B4E9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5E0D51F4-3075-4A62-AC92-0ADDAAC2F8D0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6F57EE64-4F02-4289-9AC6-5B506BE779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EDC2A-7DB7-4AA8-8490-F6BCE91EC9C2}" type="datetime1">
              <a:rPr lang="en-US" smtClean="0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6C7DB-EB8D-4B10-8038-ABDF540E1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6F823-E992-455A-AC57-B06028B2CD12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997D8-6B1F-4555-A0FE-D55A3C358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EDC2A-7DB7-4AA8-8490-F6BCE91EC9C2}" type="datetime1">
              <a:rPr lang="en-US" smtClean="0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6C7DB-EB8D-4B10-8038-ABDF540E1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05646-71B6-454A-8EAB-FC60DD4122A1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C39CA-C569-4D1A-85DA-F6C454188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39D29-F2CB-45A2-A63B-A729DF35B045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5087-AA92-4606-96BC-E8FE14E543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BD0E-D110-44E6-8D1F-5F0F1D63A66C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91305-5CB4-4B70-B8F4-CDD9E071BB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F88EDC2A-7DB7-4AA8-8490-F6BCE91EC9C2}" type="datetime1">
              <a:rPr lang="en-US" smtClean="0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88270-3988-4B57-82E6-AE3134B39443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E8E9F-57DE-4FBD-84E7-1BA79E5B73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D5554-F7DB-4ADD-A151-5FDAD93F1DB8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2FC66-A766-4FE1-92A8-BEC88AF89B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7BDB-6A2E-4FF9-9127-6444277615D5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779F9-B281-4162-A097-8372CD239F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B8999-214D-4AD0-B0C0-D7BFB98F1EB5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AC03E-929D-4E54-A91B-E87C339FC7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75D11-8BCA-46E9-B7F6-852F1ABC1698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78191-0346-4E32-9311-2F95005FC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8C666-851B-4EF6-B5D4-DD58B1F69E60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51AF-C72C-4B44-90EC-A06DD8FFE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F88EDC2A-7DB7-4AA8-8490-F6BCE91EC9C2}" type="datetime1">
              <a:rPr lang="en-US" smtClean="0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846C7DB-EB8D-4B10-8038-ABDF540E1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gmu.edu/~dfleck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htmlgoodies.com/scripts/drag-drop-custom/demo-drag-drop-3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3600" dirty="0"/>
              <a:t>Pointing, Selecting, </a:t>
            </a:r>
            <a:r>
              <a:rPr lang="en-US" sz="3600" dirty="0" smtClean="0"/>
              <a:t>&amp; Direct Manipulation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5374"/>
            <a:ext cx="6400800" cy="38068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Dan Fleck</a:t>
            </a:r>
          </a:p>
          <a:p>
            <a:endParaRPr lang="en-US" sz="1800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hlinkClick r:id="rId2"/>
              </a:rPr>
              <a:t>http://www.cs.gmu.edu/~dfleck/</a:t>
            </a:r>
            <a:endParaRPr lang="en-US" b="1" dirty="0" smtClean="0">
              <a:latin typeface="Times New Roman" pitchFamily="18" charset="0"/>
            </a:endParaRPr>
          </a:p>
          <a:p>
            <a:r>
              <a:rPr lang="en-US" sz="1100" b="1" dirty="0" smtClean="0">
                <a:latin typeface="Times New Roman" pitchFamily="18" charset="0"/>
              </a:rPr>
              <a:t>(adapted from slides originally by Jeff Offutt)</a:t>
            </a:r>
          </a:p>
          <a:p>
            <a:endParaRPr lang="en-US" sz="1800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SWE 632</a:t>
            </a:r>
          </a:p>
          <a:p>
            <a:r>
              <a:rPr lang="en-US" b="1" dirty="0" smtClean="0">
                <a:latin typeface="Times New Roman" pitchFamily="18" charset="0"/>
              </a:rPr>
              <a:t>User Interface Design and Development</a:t>
            </a:r>
          </a:p>
          <a:p>
            <a:r>
              <a:rPr lang="en-US" b="1" dirty="0" smtClean="0">
                <a:latin typeface="Times New Roman" pitchFamily="18" charset="0"/>
              </a:rPr>
              <a:t>Cooper, </a:t>
            </a:r>
            <a:r>
              <a:rPr lang="en-US" b="1" dirty="0" err="1" smtClean="0">
                <a:latin typeface="Times New Roman" pitchFamily="18" charset="0"/>
              </a:rPr>
              <a:t>Ch</a:t>
            </a:r>
            <a:r>
              <a:rPr lang="en-US" b="1" dirty="0" smtClean="0">
                <a:latin typeface="Times New Roman" pitchFamily="18" charset="0"/>
              </a:rPr>
              <a:t> 19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991600" cy="660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Discrete and Contiguous Selection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5640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Discrete data</a:t>
            </a:r>
            <a:r>
              <a:rPr lang="en-US" dirty="0" smtClean="0"/>
              <a:t> : Objects that are independent and need to be selected independently</a:t>
            </a:r>
          </a:p>
          <a:p>
            <a:pPr lvl="1" eaLnBrk="1" hangingPunct="1"/>
            <a:r>
              <a:rPr lang="en-US" dirty="0" smtClean="0"/>
              <a:t>Picture elements in a drawing tool</a:t>
            </a:r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Contiguous data</a:t>
            </a:r>
            <a:r>
              <a:rPr lang="en-US" dirty="0" smtClean="0"/>
              <a:t> : Objects that are grouped together in lists or matrices</a:t>
            </a:r>
          </a:p>
          <a:p>
            <a:pPr lvl="1" eaLnBrk="1" hangingPunct="1"/>
            <a:r>
              <a:rPr lang="en-US" dirty="0" smtClean="0"/>
              <a:t>Spreadsheet cells and words in word processors</a:t>
            </a:r>
          </a:p>
          <a:p>
            <a:pPr eaLnBrk="1" hangingPunct="1"/>
            <a:r>
              <a:rPr lang="en-US" dirty="0" smtClean="0"/>
              <a:t>Whether data is discrete or contiguous sometimes depends on </a:t>
            </a:r>
            <a:r>
              <a:rPr lang="en-US" dirty="0" smtClean="0">
                <a:solidFill>
                  <a:schemeClr val="tx2"/>
                </a:solidFill>
              </a:rPr>
              <a:t>user needs</a:t>
            </a:r>
          </a:p>
          <a:p>
            <a:pPr lvl="1" eaLnBrk="1" hangingPunct="1"/>
            <a:r>
              <a:rPr lang="en-US" u="sng" dirty="0" smtClean="0">
                <a:solidFill>
                  <a:schemeClr val="tx2"/>
                </a:solidFill>
              </a:rPr>
              <a:t>Files</a:t>
            </a:r>
            <a:r>
              <a:rPr lang="en-US" dirty="0" smtClean="0"/>
              <a:t> can often be selected in both ways</a:t>
            </a:r>
          </a:p>
          <a:p>
            <a:pPr lvl="1" eaLnBrk="1" hangingPunct="1"/>
            <a:r>
              <a:rPr lang="en-US" u="sng" dirty="0" smtClean="0">
                <a:solidFill>
                  <a:schemeClr val="tx2"/>
                </a:solidFill>
              </a:rPr>
              <a:t>Shift-left mouse</a:t>
            </a:r>
            <a:r>
              <a:rPr lang="en-US" dirty="0" smtClean="0"/>
              <a:t> for contiguous selection</a:t>
            </a:r>
          </a:p>
          <a:p>
            <a:pPr lvl="1" eaLnBrk="1" hangingPunct="1"/>
            <a:r>
              <a:rPr lang="en-US" u="sng" dirty="0" smtClean="0">
                <a:solidFill>
                  <a:schemeClr val="tx2"/>
                </a:solidFill>
              </a:rPr>
              <a:t>Ctrl-left mouse</a:t>
            </a:r>
            <a:r>
              <a:rPr lang="en-US" dirty="0" smtClean="0"/>
              <a:t> for discrete selection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210331C7-08BB-4D2B-A2A1-0F75761A6B3A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87A0C76-F176-4B86-B59E-89D5A9E1CBA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Styles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1"/>
            <a:ext cx="7696200" cy="4038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Mutual Exclusion</a:t>
            </a:r>
            <a:r>
              <a:rPr lang="en-US" dirty="0" smtClean="0"/>
              <a:t> : Selecting a new object “unselects” the previous object</a:t>
            </a:r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Additive Selection</a:t>
            </a:r>
            <a:r>
              <a:rPr lang="en-US" dirty="0" smtClean="0"/>
              <a:t> : Selecting a new object adds it to the group of selected objects</a:t>
            </a:r>
          </a:p>
          <a:p>
            <a:pPr lvl="1" eaLnBrk="1" hangingPunct="1"/>
            <a:r>
              <a:rPr lang="en-US" dirty="0" smtClean="0"/>
              <a:t>Usually implemented with a meta-key such as shift or ctrl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Insertion selection</a:t>
            </a:r>
            <a:r>
              <a:rPr lang="en-US" dirty="0" smtClean="0"/>
              <a:t> allows a new object to be inserted between existing objects</a:t>
            </a:r>
          </a:p>
          <a:p>
            <a:pPr eaLnBrk="1" hangingPunct="1"/>
            <a:r>
              <a:rPr lang="en-US" u="sng" dirty="0" smtClean="0">
                <a:solidFill>
                  <a:schemeClr val="tx2"/>
                </a:solidFill>
              </a:rPr>
              <a:t>Replacement selection</a:t>
            </a:r>
            <a:r>
              <a:rPr lang="en-US" dirty="0" smtClean="0"/>
              <a:t> allows a new object to replace existing objects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7646C3F6-70E2-4F4D-953D-84A3F8AF8082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CFAEEB2-8736-4432-B201-CFC1730D7E3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 rot="20667550">
            <a:off x="4998884" y="5429358"/>
            <a:ext cx="4191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are some examples/reasons each is used/appropriate?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683566" y="4569768"/>
            <a:ext cx="2286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Target Action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683567" y="2359967"/>
            <a:ext cx="2286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Selection Type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Summary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EDE713B8-CEDE-4CAC-A25D-3DD125CFD158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DE7913-24E5-4D4F-99A7-85C44DC07ED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92188" y="3006725"/>
            <a:ext cx="721677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user must always know what was</a:t>
            </a: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selected before choosing an operation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80461" y="4419600"/>
            <a:ext cx="5583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(And how do they know? Feedback!)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Drag and Drop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31292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Drag-and-drop is one of the most powerful direct manipulation idioms</a:t>
            </a:r>
          </a:p>
          <a:p>
            <a:pPr eaLnBrk="1" hangingPunct="1"/>
            <a:r>
              <a:rPr lang="en-US" dirty="0" smtClean="0"/>
              <a:t>The Web has decreased its use</a:t>
            </a:r>
          </a:p>
          <a:p>
            <a:pPr lvl="1" eaLnBrk="1" hangingPunct="1"/>
            <a:r>
              <a:rPr lang="en-US" dirty="0" smtClean="0"/>
              <a:t>How do you drag-and-drop in a Web interface?</a:t>
            </a:r>
          </a:p>
          <a:p>
            <a:pPr lvl="1" eaLnBrk="1" hangingPunct="1"/>
            <a:r>
              <a:rPr lang="en-US" dirty="0" smtClean="0"/>
              <a:t>How do you program drag-and-drop in HTML?</a:t>
            </a:r>
          </a:p>
          <a:p>
            <a:pPr lvl="2" eaLnBrk="1" hangingPunct="1"/>
            <a:r>
              <a:rPr lang="en-US" dirty="0" smtClean="0"/>
              <a:t>Use JavaScript …</a:t>
            </a:r>
          </a:p>
          <a:p>
            <a:pPr lvl="2" eaLnBrk="1" hangingPunct="1"/>
            <a:r>
              <a:rPr lang="en-US" sz="1800" dirty="0" smtClean="0">
                <a:hlinkClick r:id="rId2"/>
              </a:rPr>
              <a:t>http://www.dhtmlgoodies.com/scripts/drag-drop-custom/demo-drag-drop-3.html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2D5DFC74-CB45-4158-9707-F466A8EC6658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222D302-E04B-469B-96FA-56C69E3CD8C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Source-and-Target</a:t>
            </a:r>
          </a:p>
        </p:txBody>
      </p:sp>
      <p:sp>
        <p:nvSpPr>
          <p:cNvPr id="17414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236721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Selecting</a:t>
            </a:r>
            <a:r>
              <a:rPr lang="en-US" dirty="0" smtClean="0"/>
              <a:t> an object and </a:t>
            </a:r>
            <a:r>
              <a:rPr lang="en-US" dirty="0" smtClean="0">
                <a:solidFill>
                  <a:schemeClr val="tx2"/>
                </a:solidFill>
              </a:rPr>
              <a:t>dragging</a:t>
            </a:r>
            <a:r>
              <a:rPr lang="en-US" dirty="0" smtClean="0"/>
              <a:t> it to another object</a:t>
            </a:r>
          </a:p>
          <a:p>
            <a:pPr lvl="1" eaLnBrk="1" hangingPunct="1"/>
            <a:r>
              <a:rPr lang="en-US" dirty="0" smtClean="0"/>
              <a:t>Moving documents among </a:t>
            </a:r>
            <a:r>
              <a:rPr lang="en-US" dirty="0" smtClean="0">
                <a:solidFill>
                  <a:schemeClr val="tx2"/>
                </a:solidFill>
              </a:rPr>
              <a:t>directories</a:t>
            </a:r>
          </a:p>
          <a:p>
            <a:pPr lvl="1" eaLnBrk="1" hangingPunct="1"/>
            <a:r>
              <a:rPr lang="en-US" u="sng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moving an object around on a </a:t>
            </a:r>
            <a:r>
              <a:rPr lang="en-US" dirty="0" smtClean="0">
                <a:solidFill>
                  <a:schemeClr val="tx2"/>
                </a:solidFill>
              </a:rPr>
              <a:t>background</a:t>
            </a:r>
          </a:p>
          <a:p>
            <a:pPr eaLnBrk="1" hangingPunct="1"/>
            <a:r>
              <a:rPr lang="en-US" dirty="0" smtClean="0"/>
              <a:t>Dragging to a </a:t>
            </a:r>
            <a:r>
              <a:rPr lang="en-US" dirty="0" smtClean="0">
                <a:solidFill>
                  <a:schemeClr val="tx2"/>
                </a:solidFill>
              </a:rPr>
              <a:t>control</a:t>
            </a:r>
          </a:p>
          <a:p>
            <a:pPr lvl="1" eaLnBrk="1" hangingPunct="1"/>
            <a:r>
              <a:rPr lang="en-US" dirty="0" smtClean="0"/>
              <a:t>Printer, trashcan, file archiving, compilers</a:t>
            </a:r>
          </a:p>
          <a:p>
            <a:pPr lvl="1" eaLnBrk="1" hangingPunct="1"/>
            <a:r>
              <a:rPr lang="en-US" dirty="0" smtClean="0"/>
              <a:t>Receiver must be able to </a:t>
            </a:r>
            <a:r>
              <a:rPr lang="en-US" dirty="0" smtClean="0">
                <a:solidFill>
                  <a:schemeClr val="tx2"/>
                </a:solidFill>
              </a:rPr>
              <a:t>accept anything</a:t>
            </a:r>
            <a:r>
              <a:rPr lang="en-US" dirty="0" smtClean="0"/>
              <a:t>, or refuse objects it cannot recognize</a:t>
            </a:r>
          </a:p>
          <a:p>
            <a:pPr lvl="1" eaLnBrk="1" hangingPunct="1"/>
            <a:r>
              <a:rPr lang="en-US" dirty="0" smtClean="0"/>
              <a:t>Another instance of data </a:t>
            </a:r>
            <a:r>
              <a:rPr lang="en-US" dirty="0" smtClean="0">
                <a:solidFill>
                  <a:schemeClr val="tx2"/>
                </a:solidFill>
              </a:rPr>
              <a:t>integrity</a:t>
            </a:r>
            <a:r>
              <a:rPr lang="en-US" dirty="0" smtClean="0"/>
              <a:t> / </a:t>
            </a:r>
            <a:r>
              <a:rPr lang="en-US" dirty="0" smtClean="0">
                <a:solidFill>
                  <a:schemeClr val="tx2"/>
                </a:solidFill>
              </a:rPr>
              <a:t>immunity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4254E1A6-9D44-4B67-AE84-A475E7E814EF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B5154E3-CB71-48A5-ABFF-9AA50526AFC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Drag &amp; Drop Visual Feedback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31292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The source-object must </a:t>
            </a:r>
            <a:r>
              <a:rPr lang="en-US" dirty="0" smtClean="0">
                <a:solidFill>
                  <a:schemeClr val="tx2"/>
                </a:solidFill>
              </a:rPr>
              <a:t>change appearance</a:t>
            </a:r>
            <a:r>
              <a:rPr lang="en-US" dirty="0" smtClean="0"/>
              <a:t> when 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cursor</a:t>
            </a:r>
            <a:r>
              <a:rPr lang="en-US" dirty="0" smtClean="0"/>
              <a:t> is on its handle</a:t>
            </a:r>
          </a:p>
          <a:p>
            <a:pPr lvl="1" eaLnBrk="1" hangingPunct="1"/>
            <a:r>
              <a:rPr lang="en-US" dirty="0" smtClean="0"/>
              <a:t>It is </a:t>
            </a:r>
            <a:r>
              <a:rPr lang="en-US" dirty="0" smtClean="0">
                <a:solidFill>
                  <a:schemeClr val="tx2"/>
                </a:solidFill>
              </a:rPr>
              <a:t>selected</a:t>
            </a:r>
          </a:p>
          <a:p>
            <a:pPr eaLnBrk="1" hangingPunct="1"/>
            <a:r>
              <a:rPr lang="en-US" dirty="0" smtClean="0"/>
              <a:t>When an object </a:t>
            </a:r>
            <a:r>
              <a:rPr lang="en-US" dirty="0" smtClean="0">
                <a:solidFill>
                  <a:schemeClr val="tx2"/>
                </a:solidFill>
              </a:rPr>
              <a:t>passes over</a:t>
            </a:r>
            <a:r>
              <a:rPr lang="en-US" dirty="0" smtClean="0"/>
              <a:t> a possible recipient (“</a:t>
            </a:r>
            <a:r>
              <a:rPr lang="en-US" i="1" dirty="0" smtClean="0"/>
              <a:t>drop candidate”</a:t>
            </a:r>
            <a:r>
              <a:rPr lang="en-US" dirty="0" smtClean="0"/>
              <a:t>), it must change its appearance to indicate that it can accept the object</a:t>
            </a:r>
          </a:p>
          <a:p>
            <a:pPr lvl="1"/>
            <a:r>
              <a:rPr lang="en-US" dirty="0" smtClean="0"/>
              <a:t>Many Examples: files, links, slides, sentences, etc..</a:t>
            </a:r>
          </a:p>
          <a:p>
            <a:pPr eaLnBrk="1" hangingPunct="1"/>
            <a:r>
              <a:rPr lang="en-US" dirty="0" smtClean="0"/>
              <a:t>Users need to know </a:t>
            </a:r>
            <a:r>
              <a:rPr lang="en-US" dirty="0" smtClean="0">
                <a:solidFill>
                  <a:schemeClr val="tx2"/>
                </a:solidFill>
              </a:rPr>
              <a:t>what happens</a:t>
            </a:r>
            <a:r>
              <a:rPr lang="en-US" dirty="0" smtClean="0"/>
              <a:t> if they “let go”</a:t>
            </a:r>
          </a:p>
          <a:p>
            <a:pPr lvl="1" eaLnBrk="1" hangingPunct="1"/>
            <a:r>
              <a:rPr lang="en-US" dirty="0" smtClean="0"/>
              <a:t>Letting go is </a:t>
            </a:r>
            <a:r>
              <a:rPr lang="en-US" dirty="0" smtClean="0">
                <a:solidFill>
                  <a:schemeClr val="tx2"/>
                </a:solidFill>
              </a:rPr>
              <a:t>easy</a:t>
            </a:r>
            <a:r>
              <a:rPr lang="en-US" dirty="0" smtClean="0"/>
              <a:t> to do accidentally, so it shouldn’t cause problems</a:t>
            </a:r>
          </a:p>
          <a:p>
            <a:pPr lvl="1" eaLnBrk="1" hangingPunct="1"/>
            <a:r>
              <a:rPr lang="en-US" dirty="0" smtClean="0"/>
              <a:t>Always provide </a:t>
            </a:r>
            <a:r>
              <a:rPr lang="en-US" dirty="0" smtClean="0">
                <a:solidFill>
                  <a:schemeClr val="tx2"/>
                </a:solidFill>
              </a:rPr>
              <a:t>undo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813C598B-DF6C-4A9F-9F51-4352DD1AFB7F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D16BAED-05AD-4151-9E84-97B7DEC0525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991600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Other Issues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7117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Auto-scrolling</a:t>
            </a:r>
            <a:r>
              <a:rPr lang="en-US" dirty="0" smtClean="0"/>
              <a:t> : When dragging an object outside the visible window, the application should scroll automatically</a:t>
            </a:r>
          </a:p>
          <a:p>
            <a:pPr lvl="1" eaLnBrk="1" hangingPunct="1"/>
            <a:r>
              <a:rPr lang="en-US" dirty="0" smtClean="0"/>
              <a:t>Excel has a real problem … if we are not careful we can suddenly move tens of thousand of rows down!</a:t>
            </a:r>
          </a:p>
          <a:p>
            <a:pPr eaLnBrk="1" hangingPunct="1"/>
            <a:r>
              <a:rPr lang="en-US" dirty="0" smtClean="0"/>
              <a:t>Avoid “</a:t>
            </a:r>
            <a:r>
              <a:rPr lang="en-US" dirty="0" smtClean="0">
                <a:solidFill>
                  <a:schemeClr val="tx2"/>
                </a:solidFill>
              </a:rPr>
              <a:t>twitchiness</a:t>
            </a:r>
            <a:r>
              <a:rPr lang="en-US" dirty="0" smtClean="0"/>
              <a:t>” : When I select, my hand “twitches” a few pixels (except for surgeons and pilots)</a:t>
            </a:r>
          </a:p>
          <a:p>
            <a:pPr lvl="1" eaLnBrk="1" hangingPunct="1"/>
            <a:r>
              <a:rPr lang="en-US" dirty="0" smtClean="0"/>
              <a:t>Don’t start the drag until the object moves 3 or 4 pixels</a:t>
            </a:r>
          </a:p>
          <a:p>
            <a:pPr eaLnBrk="1" hangingPunct="1"/>
            <a:r>
              <a:rPr lang="en-US" dirty="0" smtClean="0"/>
              <a:t>How do users move </a:t>
            </a:r>
            <a:r>
              <a:rPr lang="en-US" u="sng" dirty="0" smtClean="0">
                <a:solidFill>
                  <a:schemeClr val="tx2"/>
                </a:solidFill>
              </a:rPr>
              <a:t>precisely</a:t>
            </a:r>
            <a:r>
              <a:rPr lang="en-US" dirty="0" smtClean="0"/>
              <a:t> 1 or 2 pixels?</a:t>
            </a:r>
          </a:p>
          <a:p>
            <a:pPr lvl="1" eaLnBrk="1" hangingPunct="1"/>
            <a:r>
              <a:rPr lang="en-US" dirty="0" smtClean="0"/>
              <a:t>Add more resolution (</a:t>
            </a:r>
            <a:r>
              <a:rPr lang="en-US" i="1" dirty="0" smtClean="0">
                <a:solidFill>
                  <a:schemeClr val="tx2"/>
                </a:solidFill>
              </a:rPr>
              <a:t>mouse </a:t>
            </a:r>
            <a:r>
              <a:rPr lang="en-US" i="1" dirty="0" err="1" smtClean="0">
                <a:solidFill>
                  <a:schemeClr val="tx2"/>
                </a:solidFill>
              </a:rPr>
              <a:t>vernier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smtClean="0">
                <a:solidFill>
                  <a:schemeClr val="tx2"/>
                </a:solidFill>
              </a:rPr>
              <a:t>arrow keys</a:t>
            </a:r>
            <a:r>
              <a:rPr lang="en-US" dirty="0" smtClean="0"/>
              <a:t> for 1 pixel movements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A867F74F-FF3C-4D3E-B00D-75E0BF9DD41D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62EA3F-3C6F-4999-955B-B0EFC4CB6676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De-sensitizing the Mouse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7630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Don’t move objects when </a:t>
            </a:r>
            <a:r>
              <a:rPr lang="en-US" dirty="0" smtClean="0">
                <a:solidFill>
                  <a:schemeClr val="tx2"/>
                </a:solidFill>
              </a:rPr>
              <a:t>users twitch</a:t>
            </a:r>
            <a:r>
              <a:rPr lang="en-US" dirty="0" smtClean="0"/>
              <a:t> while releasing the button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Desensitize</a:t>
            </a:r>
            <a:r>
              <a:rPr lang="en-US" dirty="0" smtClean="0"/>
              <a:t> the mouse after precise pixel movements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Don’t let the heel of the </a:t>
            </a:r>
            <a:r>
              <a:rPr lang="en-US" dirty="0" smtClean="0">
                <a:solidFill>
                  <a:schemeClr val="tx2"/>
                </a:solidFill>
              </a:rPr>
              <a:t>thumb</a:t>
            </a:r>
            <a:r>
              <a:rPr lang="en-US" dirty="0" smtClean="0"/>
              <a:t> move the mouse on a laptop keypad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8E89BC75-2A63-4837-8B10-4841D5FEDAED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CA280EC-CEB3-419B-B6A2-9FDB8DBBC7D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Drag and Drop Summary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D1DF03E6-6264-41DE-9E2D-51972EA7E13C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57CE9A1-7DA4-49BD-99B1-5C0613BD25F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23913" y="3006725"/>
            <a:ext cx="7570787" cy="528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Users expect everything to be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draggable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Entry and Visual Manipulation Summary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D2EFED75-EEBF-49A6-829F-EA5AA7E1DED9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5E3F898-AFD5-4DAD-9CD3-57C11C53AF7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600200" y="1828800"/>
            <a:ext cx="6400800" cy="3108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interaction with the mouse should provide VISUAL feedback</a:t>
            </a:r>
            <a:b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User must know what was selected before choosing an operation</a:t>
            </a:r>
            <a:b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Everything should be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draggable</a:t>
            </a: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402" r="36710"/>
          <a:stretch/>
        </p:blipFill>
        <p:spPr>
          <a:xfrm>
            <a:off x="7696200" y="3886200"/>
            <a:ext cx="1181507" cy="2628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5867400"/>
            <a:ext cx="6604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changes when designing for phones?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Ch 19 : Direct Manipulation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458200" cy="4724400"/>
          </a:xfrm>
        </p:spPr>
        <p:txBody>
          <a:bodyPr/>
          <a:lstStyle/>
          <a:p>
            <a:pPr eaLnBrk="1" hangingPunct="1"/>
            <a:r>
              <a:rPr lang="en-US" u="sng" dirty="0" smtClean="0"/>
              <a:t>Direct Manipulation</a:t>
            </a:r>
            <a:r>
              <a:rPr lang="en-US" dirty="0" smtClean="0"/>
              <a:t> is about </a:t>
            </a:r>
            <a:r>
              <a:rPr lang="en-US" i="1" dirty="0" smtClean="0">
                <a:solidFill>
                  <a:srgbClr val="FF8000"/>
                </a:solidFill>
              </a:rPr>
              <a:t>visual feedback</a:t>
            </a:r>
            <a:r>
              <a:rPr lang="en-US" dirty="0" smtClean="0"/>
              <a:t>, not just about </a:t>
            </a:r>
            <a:r>
              <a:rPr lang="en-US" i="1" dirty="0" smtClean="0">
                <a:solidFill>
                  <a:srgbClr val="FF8000"/>
                </a:solidFill>
              </a:rPr>
              <a:t>using a mouse</a:t>
            </a:r>
            <a:endParaRPr lang="en-US" dirty="0" smtClean="0">
              <a:solidFill>
                <a:srgbClr val="FF8000"/>
              </a:solidFill>
            </a:endParaRPr>
          </a:p>
          <a:p>
            <a:pPr lvl="1" eaLnBrk="1" hangingPunct="1"/>
            <a:r>
              <a:rPr lang="en-US" dirty="0" smtClean="0"/>
              <a:t>Visual representation of objects</a:t>
            </a:r>
          </a:p>
          <a:p>
            <a:pPr lvl="1" eaLnBrk="1" hangingPunct="1"/>
            <a:r>
              <a:rPr lang="en-US" dirty="0" smtClean="0"/>
              <a:t>Physical actions instead of text entry to act upon the objects</a:t>
            </a:r>
          </a:p>
          <a:p>
            <a:pPr lvl="1" eaLnBrk="1" hangingPunct="1"/>
            <a:r>
              <a:rPr lang="en-US" dirty="0" smtClean="0"/>
              <a:t>Immediate feedback from operations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u="sng" dirty="0" smtClean="0"/>
              <a:t>Cooper</a:t>
            </a:r>
            <a:r>
              <a:rPr lang="en-US" dirty="0" smtClean="0"/>
              <a:t> : “</a:t>
            </a:r>
            <a:r>
              <a:rPr lang="en-US" sz="2400" i="1" dirty="0" smtClean="0"/>
              <a:t>I’ve seen many instances of direct-manipulation idioms implemented without adequate visual feedback, and these idioms </a:t>
            </a:r>
            <a:r>
              <a:rPr lang="en-US" sz="2400" i="1" dirty="0" smtClean="0">
                <a:solidFill>
                  <a:schemeClr val="tx2"/>
                </a:solidFill>
              </a:rPr>
              <a:t>fail</a:t>
            </a:r>
            <a:r>
              <a:rPr lang="en-US" sz="2400" i="1" dirty="0" smtClean="0"/>
              <a:t> to satisfy the definition of </a:t>
            </a:r>
            <a:r>
              <a:rPr lang="en-US" sz="2400" i="1" u="sng" dirty="0" smtClean="0">
                <a:solidFill>
                  <a:srgbClr val="FF8000"/>
                </a:solidFill>
              </a:rPr>
              <a:t>effective direct manipulation</a:t>
            </a:r>
            <a:r>
              <a:rPr lang="en-US" dirty="0" smtClean="0"/>
              <a:t>.”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05756719-E44D-466A-B56F-675B661767B0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74DD569-75E3-4F7C-8D2C-AF8560BD1D2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Originally a psychology term, Don Norman applied the term to UI design:</a:t>
            </a:r>
          </a:p>
          <a:p>
            <a:endParaRPr lang="en-US" dirty="0" smtClean="0"/>
          </a:p>
          <a:p>
            <a:pPr lvl="1"/>
            <a:r>
              <a:rPr lang="en-US" i="1" dirty="0">
                <a:solidFill>
                  <a:schemeClr val="tx2"/>
                </a:solidFill>
              </a:rPr>
              <a:t>affordance</a:t>
            </a:r>
            <a:r>
              <a:rPr lang="en-US" dirty="0">
                <a:solidFill>
                  <a:schemeClr val="tx2"/>
                </a:solidFill>
              </a:rPr>
              <a:t> refers to the perceived and actual properties of the thing, primarily those fundamental properties that determine just how the thing could possibly be used</a:t>
            </a:r>
            <a:r>
              <a:rPr lang="en-US" dirty="0" smtClean="0">
                <a:solidFill>
                  <a:schemeClr val="tx2"/>
                </a:solidFill>
              </a:rPr>
              <a:t>. – Don Norman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Later Norman revised and said he should have called them “perceived affordances”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BD0E-D110-44E6-8D1F-5F0F1D63A66C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91305-5CB4-4B70-B8F4-CDD9E071BB7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Affordances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23672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Perceived affordances </a:t>
            </a:r>
            <a:r>
              <a:rPr lang="en-US" dirty="0" smtClean="0"/>
              <a:t>are what the user perceives as possible.</a:t>
            </a:r>
          </a:p>
          <a:p>
            <a:pPr lvl="1"/>
            <a:r>
              <a:rPr lang="en-US" dirty="0" smtClean="0"/>
              <a:t>Door knobs afford turning</a:t>
            </a:r>
          </a:p>
          <a:p>
            <a:pPr lvl="1"/>
            <a:r>
              <a:rPr lang="en-US" dirty="0" smtClean="0"/>
              <a:t>Plates on doors afford pushing</a:t>
            </a:r>
          </a:p>
          <a:p>
            <a:pPr lvl="1"/>
            <a:r>
              <a:rPr lang="en-US" dirty="0" smtClean="0"/>
              <a:t>A chair affords sitting</a:t>
            </a:r>
          </a:p>
          <a:p>
            <a:r>
              <a:rPr lang="en-US" dirty="0" smtClean="0"/>
              <a:t>On a screen, I can click anywhere I want.. But what affords clicking? Buttons, Tabs, etc…</a:t>
            </a:r>
          </a:p>
          <a:p>
            <a:r>
              <a:rPr lang="en-US" dirty="0" smtClean="0"/>
              <a:t>Perceived affordances help people understand what is possible. </a:t>
            </a:r>
          </a:p>
          <a:p>
            <a:pPr lvl="1"/>
            <a:r>
              <a:rPr lang="en-US" dirty="0" smtClean="0"/>
              <a:t>Have you ever slammed into a door because the knob didn’t turn – that’s a false affordance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BD0E-D110-44E6-8D1F-5F0F1D63A66C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91305-5CB4-4B70-B8F4-CDD9E071BB7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 Events</a:t>
            </a: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63171E42-974D-47A9-BC20-82DAAF3A062A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5024FD0-D5E0-444C-A850-AD510EFA11F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1295400" y="4038600"/>
            <a:ext cx="2590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2233613" y="4267200"/>
            <a:ext cx="71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Text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1531938" y="5113338"/>
            <a:ext cx="579437" cy="406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OK</a:t>
            </a: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2614613" y="5113338"/>
            <a:ext cx="1036637" cy="4064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Cancel</a:t>
            </a:r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685800" y="18288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solidFill>
                  <a:schemeClr val="tx2"/>
                </a:solidFill>
                <a:latin typeface="Times New Roman" pitchFamily="18" charset="0"/>
              </a:rPr>
              <a:t>Events</a:t>
            </a:r>
            <a:r>
              <a:rPr lang="en-US" sz="2800" dirty="0">
                <a:latin typeface="Times New Roman" pitchFamily="18" charset="0"/>
              </a:rPr>
              <a:t> are state changes generated when the interface is manipulated (usually the cursor is moved or the mouse is clicked)</a:t>
            </a:r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838200" y="3429000"/>
            <a:ext cx="86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cursor</a:t>
            </a:r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 flipV="1">
            <a:off x="685800" y="37338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4267200"/>
            <a:ext cx="6248400" cy="914400"/>
            <a:chOff x="912" y="2448"/>
            <a:chExt cx="3936" cy="576"/>
          </a:xfrm>
        </p:grpSpPr>
        <p:sp>
          <p:nvSpPr>
            <p:cNvPr id="4139" name="Text Box 17"/>
            <p:cNvSpPr txBox="1">
              <a:spLocks noChangeArrowheads="1"/>
            </p:cNvSpPr>
            <p:nvPr/>
          </p:nvSpPr>
          <p:spPr bwMode="auto">
            <a:xfrm>
              <a:off x="2592" y="2472"/>
              <a:ext cx="22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2"/>
              </a:pPr>
              <a:r>
                <a:rPr lang="en-US" sz="2000" dirty="0">
                  <a:latin typeface="Times New Roman" pitchFamily="18" charset="0"/>
                </a:rPr>
                <a:t>Into </a:t>
              </a:r>
              <a:r>
                <a:rPr lang="en-US" sz="2000" u="sng" dirty="0">
                  <a:latin typeface="Times New Roman" pitchFamily="18" charset="0"/>
                </a:rPr>
                <a:t>OK</a:t>
              </a:r>
              <a:r>
                <a:rPr lang="en-US" sz="2000" dirty="0">
                  <a:latin typeface="Times New Roman" pitchFamily="18" charset="0"/>
                </a:rPr>
                <a:t> button</a:t>
              </a:r>
            </a:p>
          </p:txBody>
        </p:sp>
        <p:sp>
          <p:nvSpPr>
            <p:cNvPr id="4140" name="Line 21"/>
            <p:cNvSpPr>
              <a:spLocks noChangeShapeType="1"/>
            </p:cNvSpPr>
            <p:nvPr/>
          </p:nvSpPr>
          <p:spPr bwMode="auto">
            <a:xfrm>
              <a:off x="912" y="2448"/>
              <a:ext cx="336" cy="576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41" name="Group 47"/>
            <p:cNvGrpSpPr>
              <a:grpSpLocks/>
            </p:cNvGrpSpPr>
            <p:nvPr/>
          </p:nvGrpSpPr>
          <p:grpSpPr bwMode="auto">
            <a:xfrm>
              <a:off x="1152" y="2736"/>
              <a:ext cx="176" cy="173"/>
              <a:chOff x="1152" y="2736"/>
              <a:chExt cx="176" cy="173"/>
            </a:xfrm>
          </p:grpSpPr>
          <p:sp>
            <p:nvSpPr>
              <p:cNvPr id="4142" name="Oval 20"/>
              <p:cNvSpPr>
                <a:spLocks noChangeArrowheads="1"/>
              </p:cNvSpPr>
              <p:nvPr/>
            </p:nvSpPr>
            <p:spPr bwMode="auto">
              <a:xfrm>
                <a:off x="1166" y="2751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Text Box 19"/>
              <p:cNvSpPr txBox="1">
                <a:spLocks noChangeArrowheads="1"/>
              </p:cNvSpPr>
              <p:nvPr/>
            </p:nvSpPr>
            <p:spPr bwMode="auto">
              <a:xfrm>
                <a:off x="1152" y="2736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85800" y="3429000"/>
            <a:ext cx="7010400" cy="1112838"/>
            <a:chOff x="432" y="1920"/>
            <a:chExt cx="4416" cy="701"/>
          </a:xfrm>
        </p:grpSpPr>
        <p:sp>
          <p:nvSpPr>
            <p:cNvPr id="4134" name="Line 15"/>
            <p:cNvSpPr>
              <a:spLocks noChangeShapeType="1"/>
            </p:cNvSpPr>
            <p:nvPr/>
          </p:nvSpPr>
          <p:spPr bwMode="auto">
            <a:xfrm>
              <a:off x="432" y="2304"/>
              <a:ext cx="480" cy="144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Text Box 11"/>
            <p:cNvSpPr txBox="1">
              <a:spLocks noChangeArrowheads="1"/>
            </p:cNvSpPr>
            <p:nvPr/>
          </p:nvSpPr>
          <p:spPr bwMode="auto">
            <a:xfrm>
              <a:off x="2592" y="1920"/>
              <a:ext cx="225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sz="2000" u="sng" dirty="0">
                  <a:solidFill>
                    <a:srgbClr val="FF8000"/>
                  </a:solidFill>
                  <a:latin typeface="Times New Roman" pitchFamily="18" charset="0"/>
                </a:rPr>
                <a:t>Mouse Events</a:t>
              </a:r>
              <a:endParaRPr lang="en-US" sz="2000" dirty="0">
                <a:solidFill>
                  <a:srgbClr val="FF8000"/>
                </a:solidFill>
                <a:latin typeface="Times New Roman" pitchFamily="18" charset="0"/>
              </a:endParaRPr>
            </a:p>
            <a:p>
              <a:pPr marL="457200" indent="-457200">
                <a:spcBef>
                  <a:spcPct val="50000"/>
                </a:spcBef>
                <a:buFontTx/>
                <a:buAutoNum type="arabicPeriod"/>
              </a:pPr>
              <a:r>
                <a:rPr lang="en-US" sz="2000" dirty="0">
                  <a:latin typeface="Times New Roman" pitchFamily="18" charset="0"/>
                </a:rPr>
                <a:t>Into text box</a:t>
              </a:r>
            </a:p>
          </p:txBody>
        </p:sp>
        <p:grpSp>
          <p:nvGrpSpPr>
            <p:cNvPr id="4136" name="Group 46"/>
            <p:cNvGrpSpPr>
              <a:grpSpLocks/>
            </p:cNvGrpSpPr>
            <p:nvPr/>
          </p:nvGrpSpPr>
          <p:grpSpPr bwMode="auto">
            <a:xfrm>
              <a:off x="720" y="2448"/>
              <a:ext cx="176" cy="173"/>
              <a:chOff x="537" y="2841"/>
              <a:chExt cx="176" cy="173"/>
            </a:xfrm>
          </p:grpSpPr>
          <p:sp>
            <p:nvSpPr>
              <p:cNvPr id="4137" name="Oval 14"/>
              <p:cNvSpPr>
                <a:spLocks noChangeArrowheads="1"/>
              </p:cNvSpPr>
              <p:nvPr/>
            </p:nvSpPr>
            <p:spPr bwMode="auto">
              <a:xfrm>
                <a:off x="552" y="2856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138" name="Text Box 13"/>
              <p:cNvSpPr txBox="1">
                <a:spLocks noChangeArrowheads="1"/>
              </p:cNvSpPr>
              <p:nvPr/>
            </p:nvSpPr>
            <p:spPr bwMode="auto">
              <a:xfrm>
                <a:off x="537" y="2841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981200" y="4724400"/>
            <a:ext cx="5715000" cy="731838"/>
            <a:chOff x="1248" y="2736"/>
            <a:chExt cx="3600" cy="461"/>
          </a:xfrm>
        </p:grpSpPr>
        <p:sp>
          <p:nvSpPr>
            <p:cNvPr id="4129" name="Line 23"/>
            <p:cNvSpPr>
              <a:spLocks noChangeShapeType="1"/>
            </p:cNvSpPr>
            <p:nvPr/>
          </p:nvSpPr>
          <p:spPr bwMode="auto">
            <a:xfrm>
              <a:off x="1248" y="3024"/>
              <a:ext cx="144" cy="0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Text Box 24"/>
            <p:cNvSpPr txBox="1">
              <a:spLocks noChangeArrowheads="1"/>
            </p:cNvSpPr>
            <p:nvPr/>
          </p:nvSpPr>
          <p:spPr bwMode="auto">
            <a:xfrm>
              <a:off x="2592" y="2736"/>
              <a:ext cx="22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3"/>
              </a:pPr>
              <a:r>
                <a:rPr lang="en-US" sz="2000">
                  <a:latin typeface="Times New Roman" pitchFamily="18" charset="0"/>
                </a:rPr>
                <a:t>Out of </a:t>
              </a:r>
              <a:r>
                <a:rPr lang="en-US" sz="2000" u="sng">
                  <a:latin typeface="Times New Roman" pitchFamily="18" charset="0"/>
                </a:rPr>
                <a:t>OK</a:t>
              </a:r>
            </a:p>
          </p:txBody>
        </p:sp>
        <p:grpSp>
          <p:nvGrpSpPr>
            <p:cNvPr id="4131" name="Group 49"/>
            <p:cNvGrpSpPr>
              <a:grpSpLocks/>
            </p:cNvGrpSpPr>
            <p:nvPr/>
          </p:nvGrpSpPr>
          <p:grpSpPr bwMode="auto">
            <a:xfrm>
              <a:off x="1344" y="3024"/>
              <a:ext cx="176" cy="173"/>
              <a:chOff x="1344" y="3024"/>
              <a:chExt cx="176" cy="173"/>
            </a:xfrm>
          </p:grpSpPr>
          <p:sp>
            <p:nvSpPr>
              <p:cNvPr id="4132" name="Oval 27"/>
              <p:cNvSpPr>
                <a:spLocks noChangeArrowheads="1"/>
              </p:cNvSpPr>
              <p:nvPr/>
            </p:nvSpPr>
            <p:spPr bwMode="auto">
              <a:xfrm>
                <a:off x="1358" y="3039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26"/>
              <p:cNvSpPr txBox="1">
                <a:spLocks noChangeArrowheads="1"/>
              </p:cNvSpPr>
              <p:nvPr/>
            </p:nvSpPr>
            <p:spPr bwMode="auto">
              <a:xfrm>
                <a:off x="1344" y="3024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209800" y="4724400"/>
            <a:ext cx="5486400" cy="815975"/>
            <a:chOff x="1392" y="2736"/>
            <a:chExt cx="3456" cy="514"/>
          </a:xfrm>
        </p:grpSpPr>
        <p:sp>
          <p:nvSpPr>
            <p:cNvPr id="4124" name="Text Box 30"/>
            <p:cNvSpPr txBox="1">
              <a:spLocks noChangeArrowheads="1"/>
            </p:cNvSpPr>
            <p:nvPr/>
          </p:nvSpPr>
          <p:spPr bwMode="auto">
            <a:xfrm>
              <a:off x="2592" y="3000"/>
              <a:ext cx="22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4"/>
              </a:pPr>
              <a:r>
                <a:rPr lang="en-US" sz="2000" dirty="0">
                  <a:latin typeface="Times New Roman" pitchFamily="18" charset="0"/>
                </a:rPr>
                <a:t>Into </a:t>
              </a:r>
              <a:r>
                <a:rPr lang="en-US" sz="2000" u="sng" dirty="0">
                  <a:latin typeface="Times New Roman" pitchFamily="18" charset="0"/>
                </a:rPr>
                <a:t>Cancel</a:t>
              </a:r>
              <a:r>
                <a:rPr lang="en-US" sz="2000" dirty="0">
                  <a:latin typeface="Times New Roman" pitchFamily="18" charset="0"/>
                </a:rPr>
                <a:t> button</a:t>
              </a:r>
            </a:p>
          </p:txBody>
        </p:sp>
        <p:sp>
          <p:nvSpPr>
            <p:cNvPr id="4125" name="Line 34"/>
            <p:cNvSpPr>
              <a:spLocks noChangeShapeType="1"/>
            </p:cNvSpPr>
            <p:nvPr/>
          </p:nvSpPr>
          <p:spPr bwMode="auto">
            <a:xfrm>
              <a:off x="1392" y="3024"/>
              <a:ext cx="336" cy="0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6" name="Group 48"/>
            <p:cNvGrpSpPr>
              <a:grpSpLocks/>
            </p:cNvGrpSpPr>
            <p:nvPr/>
          </p:nvGrpSpPr>
          <p:grpSpPr bwMode="auto">
            <a:xfrm>
              <a:off x="1584" y="2736"/>
              <a:ext cx="176" cy="173"/>
              <a:chOff x="1584" y="2736"/>
              <a:chExt cx="176" cy="173"/>
            </a:xfrm>
          </p:grpSpPr>
          <p:sp>
            <p:nvSpPr>
              <p:cNvPr id="4127" name="Oval 33"/>
              <p:cNvSpPr>
                <a:spLocks noChangeArrowheads="1"/>
              </p:cNvSpPr>
              <p:nvPr/>
            </p:nvSpPr>
            <p:spPr bwMode="auto">
              <a:xfrm>
                <a:off x="1598" y="2751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Text Box 32"/>
              <p:cNvSpPr txBox="1">
                <a:spLocks noChangeArrowheads="1"/>
              </p:cNvSpPr>
              <p:nvPr/>
            </p:nvSpPr>
            <p:spPr bwMode="auto">
              <a:xfrm>
                <a:off x="1584" y="2736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2514600" y="5257800"/>
            <a:ext cx="5181600" cy="701675"/>
            <a:chOff x="1584" y="3072"/>
            <a:chExt cx="3264" cy="442"/>
          </a:xfrm>
        </p:grpSpPr>
        <p:sp>
          <p:nvSpPr>
            <p:cNvPr id="4119" name="Text Box 36"/>
            <p:cNvSpPr txBox="1">
              <a:spLocks noChangeArrowheads="1"/>
            </p:cNvSpPr>
            <p:nvPr/>
          </p:nvSpPr>
          <p:spPr bwMode="auto">
            <a:xfrm>
              <a:off x="2592" y="3264"/>
              <a:ext cx="22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5"/>
              </a:pPr>
              <a:r>
                <a:rPr lang="en-US" sz="2000">
                  <a:latin typeface="Times New Roman" pitchFamily="18" charset="0"/>
                </a:rPr>
                <a:t>Left mouse button down</a:t>
              </a:r>
            </a:p>
          </p:txBody>
        </p:sp>
        <p:sp>
          <p:nvSpPr>
            <p:cNvPr id="4120" name="Line 40"/>
            <p:cNvSpPr>
              <a:spLocks noChangeShapeType="1"/>
            </p:cNvSpPr>
            <p:nvPr/>
          </p:nvSpPr>
          <p:spPr bwMode="auto">
            <a:xfrm flipV="1">
              <a:off x="1584" y="3072"/>
              <a:ext cx="9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1" name="Group 50"/>
            <p:cNvGrpSpPr>
              <a:grpSpLocks/>
            </p:cNvGrpSpPr>
            <p:nvPr/>
          </p:nvGrpSpPr>
          <p:grpSpPr bwMode="auto">
            <a:xfrm>
              <a:off x="1584" y="3264"/>
              <a:ext cx="176" cy="173"/>
              <a:chOff x="1584" y="3264"/>
              <a:chExt cx="176" cy="173"/>
            </a:xfrm>
          </p:grpSpPr>
          <p:sp>
            <p:nvSpPr>
              <p:cNvPr id="4122" name="Oval 39"/>
              <p:cNvSpPr>
                <a:spLocks noChangeArrowheads="1"/>
              </p:cNvSpPr>
              <p:nvPr/>
            </p:nvSpPr>
            <p:spPr bwMode="auto">
              <a:xfrm>
                <a:off x="1598" y="3279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Text Box 38"/>
              <p:cNvSpPr txBox="1">
                <a:spLocks noChangeArrowheads="1"/>
              </p:cNvSpPr>
              <p:nvPr/>
            </p:nvSpPr>
            <p:spPr bwMode="auto">
              <a:xfrm>
                <a:off x="1584" y="3264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2743200" y="5638800"/>
            <a:ext cx="4953000" cy="701675"/>
            <a:chOff x="1728" y="3312"/>
            <a:chExt cx="3120" cy="442"/>
          </a:xfrm>
        </p:grpSpPr>
        <p:sp>
          <p:nvSpPr>
            <p:cNvPr id="4115" name="Text Box 42"/>
            <p:cNvSpPr txBox="1">
              <a:spLocks noChangeArrowheads="1"/>
            </p:cNvSpPr>
            <p:nvPr/>
          </p:nvSpPr>
          <p:spPr bwMode="auto">
            <a:xfrm>
              <a:off x="2592" y="3504"/>
              <a:ext cx="22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6"/>
              </a:pPr>
              <a:r>
                <a:rPr lang="en-US" sz="2000" dirty="0">
                  <a:latin typeface="Times New Roman" pitchFamily="18" charset="0"/>
                </a:rPr>
                <a:t>Left mouse button up</a:t>
              </a:r>
            </a:p>
          </p:txBody>
        </p:sp>
        <p:grpSp>
          <p:nvGrpSpPr>
            <p:cNvPr id="4116" name="Group 51"/>
            <p:cNvGrpSpPr>
              <a:grpSpLocks/>
            </p:cNvGrpSpPr>
            <p:nvPr/>
          </p:nvGrpSpPr>
          <p:grpSpPr bwMode="auto">
            <a:xfrm>
              <a:off x="1728" y="3312"/>
              <a:ext cx="176" cy="173"/>
              <a:chOff x="1728" y="3312"/>
              <a:chExt cx="176" cy="173"/>
            </a:xfrm>
          </p:grpSpPr>
          <p:sp>
            <p:nvSpPr>
              <p:cNvPr id="4117" name="Oval 45"/>
              <p:cNvSpPr>
                <a:spLocks noChangeArrowheads="1"/>
              </p:cNvSpPr>
              <p:nvPr/>
            </p:nvSpPr>
            <p:spPr bwMode="auto">
              <a:xfrm>
                <a:off x="1742" y="3327"/>
                <a:ext cx="147" cy="144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Text Box 44"/>
              <p:cNvSpPr txBox="1">
                <a:spLocks noChangeArrowheads="1"/>
              </p:cNvSpPr>
              <p:nvPr/>
            </p:nvSpPr>
            <p:spPr bwMode="auto">
              <a:xfrm>
                <a:off x="1728" y="3312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solidFill>
                      <a:schemeClr val="bg2"/>
                    </a:solidFill>
                  </a:rPr>
                  <a:t>6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 rot="20734886">
            <a:off x="6683079" y="5931585"/>
            <a:ext cx="2438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What is the feedback for each event?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 Events (2)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6858000" cy="37338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u="sng" dirty="0" smtClean="0">
                <a:solidFill>
                  <a:schemeClr val="tx2"/>
                </a:solidFill>
              </a:rPr>
              <a:t>Levels of events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dirty="0" smtClean="0">
                <a:solidFill>
                  <a:schemeClr val="tx2"/>
                </a:solidFill>
              </a:rPr>
              <a:t>User level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Selecting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Dragging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Resizing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dirty="0" smtClean="0">
                <a:solidFill>
                  <a:schemeClr val="tx2"/>
                </a:solidFill>
              </a:rPr>
              <a:t>GUI level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Crossing a widget boundary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Button down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Button up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111312C3-0226-4C1D-8760-3B9B25973FED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BBD98F6-7EB1-46C4-9439-67FBD38106D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6858000" cy="831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Speeding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up a GUI is primarily about reducing the number of events needed to accomplish a 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Mouse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752600"/>
            <a:ext cx="7905750" cy="4510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“Democracy is a terrible system of organizing a society, but it’s better than any of the others”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Winston </a:t>
            </a:r>
            <a:r>
              <a:rPr lang="en-US" dirty="0" smtClean="0">
                <a:solidFill>
                  <a:schemeClr val="tx2"/>
                </a:solidFill>
              </a:rPr>
              <a:t>Churchill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 is a </a:t>
            </a:r>
            <a:r>
              <a:rPr lang="en-US" dirty="0" smtClean="0">
                <a:solidFill>
                  <a:schemeClr val="tx2"/>
                </a:solidFill>
              </a:rPr>
              <a:t>mouse</a:t>
            </a:r>
            <a:r>
              <a:rPr lang="en-US" dirty="0" smtClean="0"/>
              <a:t> a terrible selection device, but it’s better than any other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worst aspect of a mouse is that it forces us to take our hands off the </a:t>
            </a:r>
            <a:r>
              <a:rPr lang="en-US" dirty="0" smtClean="0">
                <a:solidFill>
                  <a:schemeClr val="tx2"/>
                </a:solidFill>
              </a:rPr>
              <a:t>keyboard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MS Word</a:t>
            </a:r>
            <a:r>
              <a:rPr lang="en-US" dirty="0" smtClean="0"/>
              <a:t> 2000    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We </a:t>
            </a:r>
            <a:r>
              <a:rPr lang="en-US" u="sng" dirty="0" smtClean="0">
                <a:solidFill>
                  <a:schemeClr val="tx2"/>
                </a:solidFill>
              </a:rPr>
              <a:t>type</a:t>
            </a:r>
            <a:r>
              <a:rPr lang="en-US" u="sng" dirty="0" smtClean="0"/>
              <a:t> </a:t>
            </a:r>
            <a:r>
              <a:rPr lang="en-US" dirty="0" smtClean="0"/>
              <a:t>text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We issue commands with </a:t>
            </a:r>
            <a:r>
              <a:rPr lang="en-US" u="sng" dirty="0" smtClean="0">
                <a:solidFill>
                  <a:schemeClr val="tx2"/>
                </a:solidFill>
              </a:rPr>
              <a:t>voice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CLs are natural – </a:t>
            </a:r>
            <a:r>
              <a:rPr lang="en-US" u="sng" dirty="0" smtClean="0">
                <a:solidFill>
                  <a:schemeClr val="tx2"/>
                </a:solidFill>
              </a:rPr>
              <a:t>typing</a:t>
            </a:r>
            <a:r>
              <a:rPr lang="en-US" dirty="0" smtClean="0"/>
              <a:t> </a:t>
            </a:r>
            <a:r>
              <a:rPr lang="en-US" dirty="0" err="1" smtClean="0"/>
              <a:t>cmds</a:t>
            </a:r>
            <a:r>
              <a:rPr lang="en-US" dirty="0" smtClean="0"/>
              <a:t> is </a:t>
            </a:r>
            <a:r>
              <a:rPr lang="en-US" dirty="0" smtClean="0"/>
              <a:t>not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6A7ACC51-491D-4DFE-B540-1FB5F9966960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37073A-7A6A-435B-BFF3-9DD1FAC0BC9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2514600" y="4572000"/>
            <a:ext cx="838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362200" y="4495800"/>
            <a:ext cx="1066800" cy="5191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2005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2590800" y="4572000"/>
            <a:ext cx="838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362200" y="4495800"/>
            <a:ext cx="1066800" cy="5191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2010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V="1">
            <a:off x="2514600" y="4572000"/>
            <a:ext cx="83820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362200" y="4495800"/>
            <a:ext cx="1143000" cy="519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</a:rPr>
              <a:t>2012?</a:t>
            </a:r>
            <a:endParaRPr lang="en-US" sz="28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670" y="4495800"/>
            <a:ext cx="382233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88" grpId="0" animBg="1"/>
      <p:bldP spid="11" grpId="0" animBg="1"/>
      <p:bldP spid="12" grpId="0" animBg="1"/>
      <p:bldP spid="67590" grpId="0" animBg="1"/>
      <p:bldP spid="675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Selecting Events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2179638"/>
          </a:xfrm>
        </p:spPr>
        <p:txBody>
          <a:bodyPr/>
          <a:lstStyle/>
          <a:p>
            <a:pPr eaLnBrk="1" hangingPunct="1"/>
            <a:r>
              <a:rPr lang="en-US" dirty="0" smtClean="0"/>
              <a:t>Cooper talks about using a pen input to be used as a pointer, </a:t>
            </a:r>
            <a:r>
              <a:rPr lang="en-US" u="sng" dirty="0" smtClean="0">
                <a:solidFill>
                  <a:srgbClr val="FF8000"/>
                </a:solidFill>
              </a:rPr>
              <a:t>but</a:t>
            </a:r>
            <a:r>
              <a:rPr lang="en-US" dirty="0" smtClean="0">
                <a:solidFill>
                  <a:srgbClr val="FF8000"/>
                </a:solidFill>
              </a:rPr>
              <a:t> </a:t>
            </a:r>
            <a:r>
              <a:rPr lang="en-US" dirty="0" smtClean="0"/>
              <a:t>it is </a:t>
            </a:r>
            <a:r>
              <a:rPr lang="en-US" dirty="0" smtClean="0">
                <a:solidFill>
                  <a:srgbClr val="FF8000"/>
                </a:solidFill>
              </a:rPr>
              <a:t>much harder </a:t>
            </a:r>
            <a:r>
              <a:rPr lang="en-US" dirty="0" smtClean="0"/>
              <a:t>to pick up a pen than grasp a mouse</a:t>
            </a:r>
          </a:p>
          <a:p>
            <a:pPr lvl="1" eaLnBrk="1" hangingPunct="1"/>
            <a:r>
              <a:rPr lang="en-US" dirty="0" smtClean="0"/>
              <a:t>This is why pens are no longer widely used</a:t>
            </a:r>
          </a:p>
          <a:p>
            <a:pPr eaLnBrk="1" hangingPunct="1"/>
            <a:r>
              <a:rPr lang="en-US" dirty="0" smtClean="0"/>
              <a:t>Keep events </a:t>
            </a:r>
            <a:r>
              <a:rPr lang="en-US" dirty="0" smtClean="0">
                <a:solidFill>
                  <a:srgbClr val="FF8000"/>
                </a:solidFill>
              </a:rPr>
              <a:t>close </a:t>
            </a:r>
            <a:r>
              <a:rPr lang="en-US" dirty="0" smtClean="0"/>
              <a:t>together!</a:t>
            </a:r>
          </a:p>
        </p:txBody>
      </p:sp>
      <p:sp>
        <p:nvSpPr>
          <p:cNvPr id="3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2BD6220A-8198-4B92-B0AB-A3EC879548BF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51576A1-44C3-432D-B5C4-0F018BAC2640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4267200"/>
            <a:ext cx="928688" cy="1701800"/>
            <a:chOff x="1286" y="2688"/>
            <a:chExt cx="585" cy="1072"/>
          </a:xfrm>
        </p:grpSpPr>
        <p:grpSp>
          <p:nvGrpSpPr>
            <p:cNvPr id="9247" name="Group 5"/>
            <p:cNvGrpSpPr>
              <a:grpSpLocks/>
            </p:cNvGrpSpPr>
            <p:nvPr/>
          </p:nvGrpSpPr>
          <p:grpSpPr bwMode="auto">
            <a:xfrm>
              <a:off x="1483" y="2688"/>
              <a:ext cx="192" cy="768"/>
              <a:chOff x="864" y="3072"/>
              <a:chExt cx="192" cy="768"/>
            </a:xfrm>
          </p:grpSpPr>
          <p:sp>
            <p:nvSpPr>
              <p:cNvPr id="9249" name="Rectangle 6"/>
              <p:cNvSpPr>
                <a:spLocks noChangeArrowheads="1"/>
              </p:cNvSpPr>
              <p:nvPr/>
            </p:nvSpPr>
            <p:spPr bwMode="auto">
              <a:xfrm>
                <a:off x="864" y="3072"/>
                <a:ext cx="192" cy="7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AutoShape 7"/>
              <p:cNvSpPr>
                <a:spLocks noChangeArrowheads="1"/>
              </p:cNvSpPr>
              <p:nvPr/>
            </p:nvSpPr>
            <p:spPr bwMode="auto">
              <a:xfrm>
                <a:off x="912" y="3120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AutoShape 8"/>
              <p:cNvSpPr>
                <a:spLocks noChangeArrowheads="1"/>
              </p:cNvSpPr>
              <p:nvPr/>
            </p:nvSpPr>
            <p:spPr bwMode="auto">
              <a:xfrm flipV="1">
                <a:off x="912" y="3696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Rectangle 9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9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Line 10"/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11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8" name="Text Box 12"/>
            <p:cNvSpPr txBox="1">
              <a:spLocks noChangeArrowheads="1"/>
            </p:cNvSpPr>
            <p:nvPr/>
          </p:nvSpPr>
          <p:spPr bwMode="auto">
            <a:xfrm>
              <a:off x="1286" y="3529"/>
              <a:ext cx="5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Stupid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17925" y="4267200"/>
            <a:ext cx="866775" cy="1701800"/>
            <a:chOff x="2342" y="2688"/>
            <a:chExt cx="546" cy="1072"/>
          </a:xfrm>
        </p:grpSpPr>
        <p:grpSp>
          <p:nvGrpSpPr>
            <p:cNvPr id="9239" name="Group 14"/>
            <p:cNvGrpSpPr>
              <a:grpSpLocks/>
            </p:cNvGrpSpPr>
            <p:nvPr/>
          </p:nvGrpSpPr>
          <p:grpSpPr bwMode="auto">
            <a:xfrm>
              <a:off x="2519" y="2688"/>
              <a:ext cx="192" cy="768"/>
              <a:chOff x="2544" y="2688"/>
              <a:chExt cx="192" cy="768"/>
            </a:xfrm>
          </p:grpSpPr>
          <p:sp>
            <p:nvSpPr>
              <p:cNvPr id="9241" name="Rectangle 15"/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192" cy="7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AutoShape 16"/>
              <p:cNvSpPr>
                <a:spLocks noChangeArrowheads="1"/>
              </p:cNvSpPr>
              <p:nvPr/>
            </p:nvSpPr>
            <p:spPr bwMode="auto">
              <a:xfrm>
                <a:off x="2592" y="3120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AutoShape 17"/>
              <p:cNvSpPr>
                <a:spLocks noChangeArrowheads="1"/>
              </p:cNvSpPr>
              <p:nvPr/>
            </p:nvSpPr>
            <p:spPr bwMode="auto">
              <a:xfrm flipV="1">
                <a:off x="2592" y="331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Rectangle 1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9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19"/>
              <p:cNvSpPr>
                <a:spLocks noChangeShapeType="1"/>
              </p:cNvSpPr>
              <p:nvPr/>
            </p:nvSpPr>
            <p:spPr bwMode="auto">
              <a:xfrm>
                <a:off x="2544" y="30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2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0" name="Text Box 21"/>
            <p:cNvSpPr txBox="1">
              <a:spLocks noChangeArrowheads="1"/>
            </p:cNvSpPr>
            <p:nvPr/>
          </p:nvSpPr>
          <p:spPr bwMode="auto">
            <a:xfrm>
              <a:off x="2342" y="3529"/>
              <a:ext cx="5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Better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257803" y="3733800"/>
            <a:ext cx="839788" cy="2238375"/>
            <a:chOff x="3446" y="2352"/>
            <a:chExt cx="529" cy="1410"/>
          </a:xfrm>
        </p:grpSpPr>
        <p:grpSp>
          <p:nvGrpSpPr>
            <p:cNvPr id="9226" name="Group 23"/>
            <p:cNvGrpSpPr>
              <a:grpSpLocks/>
            </p:cNvGrpSpPr>
            <p:nvPr/>
          </p:nvGrpSpPr>
          <p:grpSpPr bwMode="auto">
            <a:xfrm>
              <a:off x="3591" y="2352"/>
              <a:ext cx="192" cy="1104"/>
              <a:chOff x="3648" y="2352"/>
              <a:chExt cx="192" cy="1104"/>
            </a:xfrm>
          </p:grpSpPr>
          <p:sp>
            <p:nvSpPr>
              <p:cNvPr id="9228" name="Rectangle 24"/>
              <p:cNvSpPr>
                <a:spLocks noChangeArrowheads="1"/>
              </p:cNvSpPr>
              <p:nvPr/>
            </p:nvSpPr>
            <p:spPr bwMode="auto">
              <a:xfrm>
                <a:off x="3648" y="2352"/>
                <a:ext cx="192" cy="110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Rectangle 25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30" name="Group 26"/>
              <p:cNvGrpSpPr>
                <a:grpSpLocks/>
              </p:cNvGrpSpPr>
              <p:nvPr/>
            </p:nvGrpSpPr>
            <p:grpSpPr bwMode="auto">
              <a:xfrm>
                <a:off x="3648" y="3072"/>
                <a:ext cx="192" cy="336"/>
                <a:chOff x="3648" y="3072"/>
                <a:chExt cx="192" cy="336"/>
              </a:xfrm>
            </p:grpSpPr>
            <p:sp>
              <p:nvSpPr>
                <p:cNvPr id="9235" name="AutoShape 27"/>
                <p:cNvSpPr>
                  <a:spLocks noChangeArrowheads="1"/>
                </p:cNvSpPr>
                <p:nvPr/>
              </p:nvSpPr>
              <p:spPr bwMode="auto">
                <a:xfrm>
                  <a:off x="3696" y="3120"/>
                  <a:ext cx="96" cy="9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AutoShape 28"/>
                <p:cNvSpPr>
                  <a:spLocks noChangeArrowheads="1"/>
                </p:cNvSpPr>
                <p:nvPr/>
              </p:nvSpPr>
              <p:spPr bwMode="auto">
                <a:xfrm flipV="1">
                  <a:off x="3696" y="3312"/>
                  <a:ext cx="96" cy="9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7" name="Line 29"/>
                <p:cNvSpPr>
                  <a:spLocks noChangeShapeType="1"/>
                </p:cNvSpPr>
                <p:nvPr/>
              </p:nvSpPr>
              <p:spPr bwMode="auto">
                <a:xfrm>
                  <a:off x="3648" y="30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8" name="Line 30"/>
                <p:cNvSpPr>
                  <a:spLocks noChangeShapeType="1"/>
                </p:cNvSpPr>
                <p:nvPr/>
              </p:nvSpPr>
              <p:spPr bwMode="auto">
                <a:xfrm>
                  <a:off x="3648" y="32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31" name="AutoShape 31"/>
              <p:cNvSpPr>
                <a:spLocks noChangeArrowheads="1"/>
              </p:cNvSpPr>
              <p:nvPr/>
            </p:nvSpPr>
            <p:spPr bwMode="auto">
              <a:xfrm>
                <a:off x="3696" y="2400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AutoShape 32"/>
              <p:cNvSpPr>
                <a:spLocks noChangeArrowheads="1"/>
              </p:cNvSpPr>
              <p:nvPr/>
            </p:nvSpPr>
            <p:spPr bwMode="auto">
              <a:xfrm flipV="1">
                <a:off x="3696" y="2592"/>
                <a:ext cx="96" cy="96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Line 33"/>
              <p:cNvSpPr>
                <a:spLocks noChangeShapeType="1"/>
              </p:cNvSpPr>
              <p:nvPr/>
            </p:nvSpPr>
            <p:spPr bwMode="auto">
              <a:xfrm>
                <a:off x="3648" y="27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Line 34"/>
              <p:cNvSpPr>
                <a:spLocks noChangeShapeType="1"/>
              </p:cNvSpPr>
              <p:nvPr/>
            </p:nvSpPr>
            <p:spPr bwMode="auto">
              <a:xfrm>
                <a:off x="3648" y="254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" name="Text Box 35"/>
            <p:cNvSpPr txBox="1">
              <a:spLocks noChangeArrowheads="1"/>
            </p:cNvSpPr>
            <p:nvPr/>
          </p:nvSpPr>
          <p:spPr bwMode="auto">
            <a:xfrm>
              <a:off x="3446" y="3529"/>
              <a:ext cx="5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</a:rPr>
                <a:t>Good!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 rot="20467914">
            <a:off x="6324600" y="3200400"/>
            <a:ext cx="2590800" cy="1295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1400" u="sng" dirty="0">
                <a:solidFill>
                  <a:srgbClr val="FF8000"/>
                </a:solidFill>
              </a:rPr>
              <a:t>P</a:t>
            </a:r>
            <a:r>
              <a:rPr lang="en-US" sz="1400" u="sng" dirty="0" smtClean="0">
                <a:solidFill>
                  <a:srgbClr val="FF8000"/>
                </a:solidFill>
              </a:rPr>
              <a:t>rinciple </a:t>
            </a:r>
            <a:r>
              <a:rPr lang="en-US" sz="1400" u="sng" dirty="0">
                <a:solidFill>
                  <a:srgbClr val="FF8000"/>
                </a:solidFill>
              </a:rPr>
              <a:t>of </a:t>
            </a:r>
            <a:r>
              <a:rPr lang="en-US" sz="1400" u="sng" dirty="0" smtClean="0">
                <a:solidFill>
                  <a:srgbClr val="FF8000"/>
                </a:solidFill>
              </a:rPr>
              <a:t>locality: </a:t>
            </a:r>
            <a:r>
              <a:rPr lang="en-US" sz="1400" dirty="0" smtClean="0"/>
              <a:t>Put </a:t>
            </a:r>
            <a:r>
              <a:rPr lang="en-US" sz="1400" dirty="0"/>
              <a:t>widgets that users will use </a:t>
            </a:r>
            <a:r>
              <a:rPr lang="en-US" sz="1400" dirty="0" smtClean="0"/>
              <a:t>adjacent </a:t>
            </a:r>
            <a:r>
              <a:rPr lang="en-US" sz="1400" dirty="0"/>
              <a:t>in </a:t>
            </a:r>
            <a:r>
              <a:rPr lang="en-US" sz="1400" u="sng" dirty="0">
                <a:solidFill>
                  <a:schemeClr val="tx2"/>
                </a:solidFill>
              </a:rPr>
              <a:t>time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u="sng" dirty="0" smtClean="0">
                <a:solidFill>
                  <a:srgbClr val="FF8000"/>
                </a:solidFill>
              </a:rPr>
              <a:t>space</a:t>
            </a:r>
            <a:endParaRPr lang="en-US" sz="1400" u="sng" dirty="0">
              <a:solidFill>
                <a:srgbClr val="FF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Guidelines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23672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Provide a way to </a:t>
            </a:r>
            <a:r>
              <a:rPr lang="en-US" u="sng" dirty="0" smtClean="0">
                <a:solidFill>
                  <a:schemeClr val="tx2"/>
                </a:solidFill>
              </a:rPr>
              <a:t>escape</a:t>
            </a:r>
            <a:r>
              <a:rPr lang="en-US" dirty="0" smtClean="0"/>
              <a:t> from dragging</a:t>
            </a:r>
          </a:p>
          <a:p>
            <a:pPr lvl="1" eaLnBrk="1" hangingPunct="1"/>
            <a:r>
              <a:rPr lang="en-US" dirty="0" smtClean="0"/>
              <a:t>escape</a:t>
            </a:r>
          </a:p>
          <a:p>
            <a:pPr lvl="1" eaLnBrk="1" hangingPunct="1"/>
            <a:r>
              <a:rPr lang="en-US" dirty="0" smtClean="0"/>
              <a:t>any keystroke</a:t>
            </a:r>
          </a:p>
          <a:p>
            <a:pPr lvl="1" eaLnBrk="1" hangingPunct="1"/>
            <a:r>
              <a:rPr lang="en-US" dirty="0" smtClean="0"/>
              <a:t>chord-click-click right button to cancel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MS API does not define chord-click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Programmers must go to the GUI level</a:t>
            </a:r>
          </a:p>
          <a:p>
            <a:pPr eaLnBrk="1" hangingPunct="1"/>
            <a:r>
              <a:rPr lang="en-US" dirty="0" smtClean="0"/>
              <a:t>Try to avoid mixing </a:t>
            </a:r>
            <a:r>
              <a:rPr lang="en-US" u="sng" dirty="0" smtClean="0">
                <a:solidFill>
                  <a:schemeClr val="tx2"/>
                </a:solidFill>
              </a:rPr>
              <a:t>fine motor</a:t>
            </a:r>
            <a:r>
              <a:rPr lang="en-US" dirty="0" smtClean="0"/>
              <a:t> control (clicking) with </a:t>
            </a:r>
            <a:r>
              <a:rPr lang="en-US" u="sng" dirty="0" smtClean="0">
                <a:solidFill>
                  <a:schemeClr val="tx2"/>
                </a:solidFill>
              </a:rPr>
              <a:t>gross motor</a:t>
            </a:r>
            <a:r>
              <a:rPr lang="en-US" dirty="0" smtClean="0"/>
              <a:t> (dragging) as much as possible</a:t>
            </a:r>
          </a:p>
          <a:p>
            <a:pPr eaLnBrk="1" hangingPunct="1"/>
            <a:r>
              <a:rPr lang="en-US" dirty="0" smtClean="0"/>
              <a:t>Provide </a:t>
            </a:r>
            <a:r>
              <a:rPr lang="en-US" u="sng" dirty="0" smtClean="0">
                <a:solidFill>
                  <a:schemeClr val="tx2"/>
                </a:solidFill>
              </a:rPr>
              <a:t>visual feedback</a:t>
            </a:r>
            <a:r>
              <a:rPr lang="en-US" dirty="0" smtClean="0"/>
              <a:t> when grasping (selecting)</a:t>
            </a:r>
          </a:p>
          <a:p>
            <a:pPr eaLnBrk="1" hangingPunct="1"/>
            <a:r>
              <a:rPr lang="en-US" dirty="0" smtClean="0"/>
              <a:t>Apply the </a:t>
            </a:r>
            <a:r>
              <a:rPr lang="en-US" u="sng" dirty="0" smtClean="0">
                <a:solidFill>
                  <a:srgbClr val="FF8000"/>
                </a:solidFill>
              </a:rPr>
              <a:t>principle of </a:t>
            </a:r>
            <a:r>
              <a:rPr lang="en-US" u="sng" dirty="0" smtClean="0">
                <a:solidFill>
                  <a:srgbClr val="FF8000"/>
                </a:solidFill>
              </a:rPr>
              <a:t>locality</a:t>
            </a:r>
          </a:p>
          <a:p>
            <a:pPr lvl="1"/>
            <a:r>
              <a:rPr lang="en-US" dirty="0" smtClean="0"/>
              <a:t>Put </a:t>
            </a:r>
            <a:r>
              <a:rPr lang="en-US" dirty="0" smtClean="0"/>
              <a:t>widgets that users will use adjacently in </a:t>
            </a:r>
            <a:r>
              <a:rPr lang="en-US" u="sng" dirty="0" smtClean="0">
                <a:solidFill>
                  <a:schemeClr val="tx2"/>
                </a:solidFill>
              </a:rPr>
              <a:t>time</a:t>
            </a:r>
            <a:r>
              <a:rPr lang="en-US" dirty="0" smtClean="0"/>
              <a:t> adjacent in </a:t>
            </a:r>
            <a:r>
              <a:rPr lang="en-US" u="sng" dirty="0" smtClean="0">
                <a:solidFill>
                  <a:srgbClr val="FF8000"/>
                </a:solidFill>
              </a:rPr>
              <a:t>space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D94033F8-C147-413F-AA9E-9A7BCF3F11B1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2B0AEE9-652F-4448-8259-CBFA18B61A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Direct Manipulation Summary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0C948873-DD7A-4E8C-9751-C3F093B94075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A2F017A-CDBB-4C5C-B2E2-50D6FCBCF5F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554163" y="3006725"/>
            <a:ext cx="60706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interaction with the mouse</a:t>
            </a: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should result in visual feedback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Just as with command languages (CLs), GUI operations have two parts:</a:t>
            </a:r>
          </a:p>
          <a:p>
            <a:pPr lvl="1" eaLnBrk="1" hangingPunct="1"/>
            <a:r>
              <a:rPr lang="en-US" dirty="0" smtClean="0"/>
              <a:t>Operation (</a:t>
            </a:r>
            <a:r>
              <a:rPr lang="en-US" dirty="0" smtClean="0">
                <a:solidFill>
                  <a:srgbClr val="FF8000"/>
                </a:solidFill>
              </a:rPr>
              <a:t>verb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Operands (</a:t>
            </a:r>
            <a:r>
              <a:rPr lang="en-US" dirty="0" smtClean="0">
                <a:solidFill>
                  <a:schemeClr val="tx2"/>
                </a:solidFill>
              </a:rPr>
              <a:t>objects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CLs often use natural speaking style : </a:t>
            </a:r>
            <a:r>
              <a:rPr lang="en-US" u="sng" dirty="0" smtClean="0">
                <a:solidFill>
                  <a:schemeClr val="tx2"/>
                </a:solidFill>
              </a:rPr>
              <a:t>verb-object</a:t>
            </a:r>
          </a:p>
          <a:p>
            <a:pPr eaLnBrk="1" hangingPunct="1"/>
            <a:r>
              <a:rPr lang="en-US" dirty="0" smtClean="0"/>
              <a:t>GUIs should usually let the user select an object, then apply an operation : </a:t>
            </a:r>
            <a:r>
              <a:rPr lang="en-US" u="sng" dirty="0" smtClean="0">
                <a:solidFill>
                  <a:schemeClr val="tx2"/>
                </a:solidFill>
              </a:rPr>
              <a:t>object-verb</a:t>
            </a:r>
          </a:p>
          <a:p>
            <a:pPr eaLnBrk="1" hangingPunct="1"/>
            <a:r>
              <a:rPr lang="en-US" dirty="0" smtClean="0"/>
              <a:t>This makes </a:t>
            </a:r>
            <a:r>
              <a:rPr lang="en-US" u="sng" dirty="0" smtClean="0">
                <a:solidFill>
                  <a:schemeClr val="tx2"/>
                </a:solidFill>
              </a:rPr>
              <a:t>selection</a:t>
            </a:r>
            <a:r>
              <a:rPr lang="en-US" dirty="0" smtClean="0"/>
              <a:t> very important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42100226-64DA-4374-9D84-2D87EFB5B8FD}" type="datetime1">
              <a:rPr lang="en-US" smtClean="0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dirty="0" smtClean="0"/>
              <a:t>©  Dan Fleck,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6758183-03F7-432C-A589-F2F42729468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2">
      <a:dk1>
        <a:srgbClr val="000000"/>
      </a:dk1>
      <a:lt1>
        <a:srgbClr val="FFFFFF"/>
      </a:lt1>
      <a:dk2>
        <a:srgbClr val="FF8000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1439</TotalTime>
  <Words>1319</Words>
  <Application>Microsoft Macintosh PowerPoint</Application>
  <PresentationFormat>On-screen Show (4:3)</PresentationFormat>
  <Paragraphs>233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Capital</vt:lpstr>
      <vt:lpstr>Pointing, Selecting, &amp; Direct Manipulation</vt:lpstr>
      <vt:lpstr>Ch 19 : Direct Manipulation</vt:lpstr>
      <vt:lpstr>GUI Events</vt:lpstr>
      <vt:lpstr>GUI Events (2)</vt:lpstr>
      <vt:lpstr>The Mouse</vt:lpstr>
      <vt:lpstr>Selecting Events</vt:lpstr>
      <vt:lpstr>Guidelines</vt:lpstr>
      <vt:lpstr>Direct Manipulation Summary</vt:lpstr>
      <vt:lpstr>Selection</vt:lpstr>
      <vt:lpstr>Discrete and Contiguous Selection</vt:lpstr>
      <vt:lpstr>Selection Styles</vt:lpstr>
      <vt:lpstr>Selection Summary</vt:lpstr>
      <vt:lpstr>Drag and Drop</vt:lpstr>
      <vt:lpstr>Source-and-Target</vt:lpstr>
      <vt:lpstr>Drag &amp; Drop Visual Feedback</vt:lpstr>
      <vt:lpstr>Other Issues</vt:lpstr>
      <vt:lpstr>De-sensitizing the Mouse</vt:lpstr>
      <vt:lpstr>Drag and Drop Summary</vt:lpstr>
      <vt:lpstr>Data Entry and Visual Manipulation Summary</vt:lpstr>
      <vt:lpstr>Affordances</vt:lpstr>
      <vt:lpstr>Affordances (cont’d)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632: Mental Models</dc:title>
  <dc:creator>Offutt</dc:creator>
  <cp:lastModifiedBy>Dan Fleck</cp:lastModifiedBy>
  <cp:revision>133</cp:revision>
  <dcterms:created xsi:type="dcterms:W3CDTF">2001-01-12T22:24:29Z</dcterms:created>
  <dcterms:modified xsi:type="dcterms:W3CDTF">2012-11-08T19:13:47Z</dcterms:modified>
</cp:coreProperties>
</file>