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0" r:id="rId4"/>
    <p:sldId id="261" r:id="rId5"/>
    <p:sldId id="267" r:id="rId6"/>
    <p:sldId id="269" r:id="rId7"/>
    <p:sldId id="265" r:id="rId8"/>
    <p:sldId id="271" r:id="rId9"/>
    <p:sldId id="273" r:id="rId10"/>
    <p:sldId id="275" r:id="rId11"/>
    <p:sldId id="276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0000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6"/>
    </p:cViewPr>
  </p:sorterViewPr>
  <p:notesViewPr>
    <p:cSldViewPr>
      <p:cViewPr>
        <p:scale>
          <a:sx n="100" d="100"/>
          <a:sy n="100" d="100"/>
        </p:scale>
        <p:origin x="-864" y="10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9095E4A3-7FA9-4B19-B524-9DC34DE5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DD0AE65D-7F1A-4732-AE56-EBF36B5F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88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B8264-548A-4B1E-9025-A1676792EA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E7E67-96B2-4949-BBA3-A69D3931E90E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3E21-BDB1-4F8E-ACF6-C16E8262F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99BC5-8C0D-48AB-B75E-A6BEA343A668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6CD81-0DA8-44A5-8104-5CC59D9CF8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E7E67-96B2-4949-BBA3-A69D3931E90E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3E21-BDB1-4F8E-ACF6-C16E8262F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D6975-C009-4386-9071-834E24CE74ED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53D1B-6B48-4408-9D1C-57D91B484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F2977-BACF-4C21-A46E-63564039895C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E5E58-443E-4691-999F-59F2B9828C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+mn-lt"/>
              </a:defRPr>
            </a:lvl1pPr>
          </a:lstStyle>
          <a:p>
            <a:pPr>
              <a:defRPr/>
            </a:pPr>
            <a:fld id="{F6FFD0C5-3EF8-45D4-8ADE-3021E30E7248}" type="datetime5">
              <a:rPr lang="en-US" smtClean="0"/>
              <a:pPr>
                <a:defRPr/>
              </a:pPr>
              <a:t>29-Aug-12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4AFE7E67-96B2-4949-BBA3-A69D3931E90E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4632A-C1DD-4BF7-92E8-AA249D9D6A22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5AAC7-81DD-4486-9C41-F0C8D59E3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2F8AB-FD07-4E7B-B828-1AD58D3514A1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	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86D16-7B3B-46A8-AF20-7C00D6DAAA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0C724-C0FD-4A6E-8261-7525F6FEFCC1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B4AAF-9484-4D4D-A708-8B2780A2C9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5DA95-9CFB-4EDC-AD07-659CC1C2545E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2BD84-C04A-4EAA-A476-8B952B8DC1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2B48A-827E-48CF-A295-C10DEF492ED3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2001-2011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4510-6743-4F5E-95F2-D4F90B119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FE7E67-96B2-4949-BBA3-A69D3931E90E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05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©  Fleck 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9D3E21-BDB1-4F8E-ACF6-C16E8262F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gmu.edu/~dfleck/classes/swe632/fall12/swe63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gmu.edu/~dfleck/classes/swe632/fall12/swe632schedul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urses.gmu.ed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209800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Welcome to</a:t>
            </a:r>
            <a:br>
              <a:rPr lang="en-US" sz="5400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SWE </a:t>
            </a:r>
            <a:r>
              <a:rPr lang="en-US" b="1" dirty="0" smtClean="0">
                <a:solidFill>
                  <a:schemeClr val="tx2"/>
                </a:solidFill>
              </a:rPr>
              <a:t>632</a:t>
            </a:r>
            <a:endParaRPr lang="en-US" sz="5400" dirty="0" smtClean="0">
              <a:solidFill>
                <a:schemeClr val="tx2"/>
              </a:solidFill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" y="3048000"/>
            <a:ext cx="8915400" cy="3124200"/>
          </a:xfrm>
          <a:noFill/>
        </p:spPr>
        <p:txBody>
          <a:bodyPr/>
          <a:lstStyle/>
          <a:p>
            <a:endParaRPr lang="en-US" sz="4000" b="1" dirty="0" smtClean="0">
              <a:solidFill>
                <a:schemeClr val="tx2"/>
              </a:solidFill>
            </a:endParaRPr>
          </a:p>
          <a:p>
            <a:r>
              <a:rPr lang="en-US" sz="4000" b="1" dirty="0" smtClean="0">
                <a:solidFill>
                  <a:schemeClr val="tx2"/>
                </a:solidFill>
              </a:rPr>
              <a:t>User Interface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Design and Development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76400"/>
            <a:ext cx="8554307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Books have knowledge</a:t>
            </a:r>
          </a:p>
          <a:p>
            <a:r>
              <a:rPr lang="en-US" dirty="0" smtClean="0"/>
              <a:t>Professors are simply guides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6600"/>
                </a:solidFill>
              </a:rPr>
              <a:t>Information</a:t>
            </a:r>
            <a:r>
              <a:rPr lang="en-US" dirty="0" smtClean="0"/>
              <a:t> comes from lectures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Knowledge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comes from books and </a:t>
            </a:r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b="1" dirty="0" smtClean="0">
                <a:solidFill>
                  <a:srgbClr val="FF6600"/>
                </a:solidFill>
              </a:rPr>
              <a:t>Wisdom</a:t>
            </a:r>
            <a:r>
              <a:rPr lang="en-US" dirty="0" smtClean="0"/>
              <a:t> comes from experience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93FA12-7202-4CE1-B052-AB49B81356BB}" type="datetime5">
              <a:rPr lang="en-US" smtClean="0"/>
              <a:pPr/>
              <a:t>29-Aug-12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08E29-2D99-4DBD-9977-5EAE7A172D8D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4600" y="5257800"/>
            <a:ext cx="4038600" cy="1143000"/>
            <a:chOff x="1008" y="2880"/>
            <a:chExt cx="2544" cy="720"/>
          </a:xfrm>
        </p:grpSpPr>
        <p:sp>
          <p:nvSpPr>
            <p:cNvPr id="6153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3" name="Rectangle 7"/>
            <p:cNvSpPr>
              <a:spLocks noChangeArrowheads="1"/>
            </p:cNvSpPr>
            <p:nvPr/>
          </p:nvSpPr>
          <p:spPr bwMode="auto">
            <a:xfrm>
              <a:off x="1032" y="3035"/>
              <a:ext cx="2496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b="1" u="sng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Read, Try, Experience!</a:t>
              </a:r>
              <a:endParaRPr lang="en-US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57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78"/>
          <p:cNvSpPr>
            <a:spLocks noChangeArrowheads="1"/>
          </p:cNvSpPr>
          <p:nvPr/>
        </p:nvSpPr>
        <p:spPr bwMode="auto">
          <a:xfrm>
            <a:off x="2552700" y="2854325"/>
            <a:ext cx="4038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BAD6AD"/>
              </a:solidFill>
            </a:endParaRPr>
          </a:p>
        </p:txBody>
      </p:sp>
      <p:sp>
        <p:nvSpPr>
          <p:cNvPr id="145411" name="Rectangle 307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101975"/>
            <a:ext cx="3962400" cy="649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rgbClr val="BAD6A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DON’T CHEAT</a:t>
            </a:r>
          </a:p>
        </p:txBody>
      </p:sp>
      <p:sp>
        <p:nvSpPr>
          <p:cNvPr id="7172" name="Rectangle 3076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Special Note</a:t>
            </a:r>
          </a:p>
        </p:txBody>
      </p:sp>
    </p:spTree>
    <p:extLst>
      <p:ext uri="{BB962C8B-B14F-4D97-AF65-F5344CB8AC3E}">
        <p14:creationId xmlns:p14="http://schemas.microsoft.com/office/powerpoint/2010/main" val="16599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Class URL </a:t>
            </a:r>
            <a:r>
              <a:rPr lang="en-US" dirty="0" smtClean="0"/>
              <a:t>: </a:t>
            </a:r>
            <a:r>
              <a:rPr lang="en-US" sz="1900" dirty="0">
                <a:hlinkClick r:id="rId2"/>
              </a:rPr>
              <a:t>http://cs.gmu.edu/~dfleck/classes/swe632/fall12/swe632.</a:t>
            </a:r>
            <a:r>
              <a:rPr lang="en-US" sz="1900" dirty="0" smtClean="0">
                <a:hlinkClick r:id="rId2"/>
              </a:rPr>
              <a:t>html</a:t>
            </a:r>
            <a:endParaRPr lang="en-US" sz="1900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TA Contact </a:t>
            </a:r>
            <a:r>
              <a:rPr lang="en-US" dirty="0" smtClean="0"/>
              <a:t>info: </a:t>
            </a:r>
            <a:r>
              <a:rPr lang="en-US" sz="2200" dirty="0" err="1"/>
              <a:t>Sunitha</a:t>
            </a:r>
            <a:r>
              <a:rPr lang="en-US" sz="2200" dirty="0"/>
              <a:t> </a:t>
            </a:r>
            <a:r>
              <a:rPr lang="en-US" sz="2200" dirty="0" err="1" smtClean="0"/>
              <a:t>Thummala</a:t>
            </a:r>
            <a:r>
              <a:rPr lang="en-US" sz="1700" dirty="0"/>
              <a:t> </a:t>
            </a:r>
            <a:r>
              <a:rPr lang="en-US" sz="1900" dirty="0" smtClean="0"/>
              <a:t>( sthumma3 @ </a:t>
            </a:r>
            <a:r>
              <a:rPr lang="en-US" sz="1900" dirty="0" err="1" smtClean="0"/>
              <a:t>masonlive.gmu.edu</a:t>
            </a:r>
            <a:r>
              <a:rPr lang="en-US" sz="1900" dirty="0"/>
              <a:t> </a:t>
            </a:r>
            <a:r>
              <a:rPr lang="en-US" sz="1900" dirty="0" smtClean="0"/>
              <a:t>)</a:t>
            </a:r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Objective </a:t>
            </a:r>
            <a:r>
              <a:rPr lang="en-US" dirty="0" smtClean="0"/>
              <a:t>: How to build software people can use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Readings </a:t>
            </a:r>
            <a:r>
              <a:rPr lang="en-US" dirty="0" smtClean="0"/>
              <a:t>: Posted in schedule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Exams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: Midterm and final, closed-book, in class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Evaluations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b="1" dirty="0" smtClean="0"/>
              <a:t>Five</a:t>
            </a:r>
            <a:r>
              <a:rPr lang="en-US" dirty="0" smtClean="0"/>
              <a:t> user interfaces—written reports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Project </a:t>
            </a:r>
            <a:r>
              <a:rPr lang="en-US" dirty="0" smtClean="0"/>
              <a:t>: Build a small user interface—more details second week</a:t>
            </a:r>
          </a:p>
          <a:p>
            <a:pPr lvl="1"/>
            <a:r>
              <a:rPr lang="en-US" dirty="0" smtClean="0"/>
              <a:t>Multiple milestones through the semester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3F66E-B3D9-4EC6-BD42-DEB2443C0682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20% </a:t>
            </a:r>
            <a:r>
              <a:rPr lang="en-US" dirty="0" smtClean="0"/>
              <a:t>: Evaluations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25%</a:t>
            </a:r>
            <a:r>
              <a:rPr lang="en-US" dirty="0" smtClean="0"/>
              <a:t> : Project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5</a:t>
            </a:r>
            <a:r>
              <a:rPr lang="en-US" dirty="0">
                <a:solidFill>
                  <a:srgbClr val="9C5238"/>
                </a:solidFill>
              </a:rPr>
              <a:t>%</a:t>
            </a:r>
            <a:r>
              <a:rPr lang="en-US" dirty="0"/>
              <a:t> : </a:t>
            </a:r>
            <a:r>
              <a:rPr lang="en-US" dirty="0" smtClean="0"/>
              <a:t>Participation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20%</a:t>
            </a:r>
            <a:r>
              <a:rPr lang="en-US" dirty="0" smtClean="0"/>
              <a:t> : Midterm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30%</a:t>
            </a:r>
            <a:r>
              <a:rPr lang="en-US" dirty="0" smtClean="0"/>
              <a:t> : Final – closed book, in-class, comprehensive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9C5238"/>
                </a:solidFill>
              </a:rPr>
              <a:t>&gt; 90% </a:t>
            </a:r>
            <a:r>
              <a:rPr lang="en-US" dirty="0" smtClean="0"/>
              <a:t>: definitely an </a:t>
            </a:r>
            <a:r>
              <a:rPr lang="en-US" dirty="0" smtClean="0">
                <a:solidFill>
                  <a:srgbClr val="9C5238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9C5238"/>
                </a:solidFill>
              </a:rPr>
              <a:t>A-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9C5238"/>
                </a:solidFill>
              </a:rPr>
              <a:t>&gt; </a:t>
            </a:r>
            <a:r>
              <a:rPr lang="en-US" dirty="0" smtClean="0">
                <a:solidFill>
                  <a:srgbClr val="9C5238"/>
                </a:solidFill>
              </a:rPr>
              <a:t>80% </a:t>
            </a:r>
            <a:r>
              <a:rPr lang="en-US" dirty="0" smtClean="0"/>
              <a:t>: definitely a </a:t>
            </a:r>
            <a:r>
              <a:rPr lang="en-US" dirty="0" smtClean="0">
                <a:solidFill>
                  <a:srgbClr val="9C5238"/>
                </a:solidFill>
              </a:rPr>
              <a:t>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9C5238"/>
                </a:solidFill>
              </a:rPr>
              <a:t>A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&gt; 70% </a:t>
            </a:r>
            <a:r>
              <a:rPr lang="en-US" dirty="0" smtClean="0"/>
              <a:t>: definitely a </a:t>
            </a:r>
            <a:r>
              <a:rPr lang="en-US" dirty="0" smtClean="0">
                <a:solidFill>
                  <a:srgbClr val="9C5238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C5238"/>
                </a:solidFill>
              </a:rPr>
              <a:t>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9C5238"/>
                </a:solidFill>
              </a:rPr>
              <a:t>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 smtClean="0"/>
              <a:t>one A+ — the top grade in the class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4BB5D-82F7-45DA-AD0C-0479506B9A36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382000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URL : </a:t>
            </a:r>
            <a:r>
              <a:rPr lang="en-US" dirty="0">
                <a:hlinkClick r:id="rId2"/>
              </a:rPr>
              <a:t>http://cs.gmu.edu/~dfleck/classes/swe632/fall12/</a:t>
            </a:r>
            <a:r>
              <a:rPr lang="en-US" dirty="0" smtClean="0">
                <a:hlinkClick r:id="rId2"/>
              </a:rPr>
              <a:t>swe632schedule.html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>
                <a:solidFill>
                  <a:srgbClr val="FF0000"/>
                </a:solidFill>
              </a:rPr>
              <a:t>read the assigned readings before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Slides, evaluations and project notes </a:t>
            </a:r>
            <a:r>
              <a:rPr lang="en-US" dirty="0" smtClean="0"/>
              <a:t>posted before class</a:t>
            </a:r>
          </a:p>
          <a:p>
            <a:pPr marL="742950" lvl="2" indent="-342900"/>
            <a:r>
              <a:rPr lang="en-US" sz="2400" dirty="0" smtClean="0"/>
              <a:t>I will update the slides frequently, so don’t print all the slides for every week today. Try to print as close to class time as possible</a:t>
            </a:r>
            <a:r>
              <a:rPr lang="en-US" sz="2400" dirty="0" smtClean="0"/>
              <a:t>.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284B8-8C57-4AFD-9F29-1B87C3F668B0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GMU students have </a:t>
            </a:r>
            <a:r>
              <a:rPr lang="en-US" dirty="0" smtClean="0">
                <a:solidFill>
                  <a:schemeClr val="tx1"/>
                </a:solidFill>
              </a:rPr>
              <a:t>blackboard </a:t>
            </a:r>
            <a:r>
              <a:rPr lang="en-US" dirty="0" smtClean="0"/>
              <a:t>accounts</a:t>
            </a:r>
          </a:p>
          <a:p>
            <a:pPr lvl="1"/>
            <a:r>
              <a:rPr lang="en-US" dirty="0" smtClean="0">
                <a:hlinkClick r:id="rId2"/>
              </a:rPr>
              <a:t>https://courses.gmu.edu/</a:t>
            </a:r>
            <a:endParaRPr lang="en-US" dirty="0" smtClean="0"/>
          </a:p>
          <a:p>
            <a:pPr lvl="1"/>
            <a:r>
              <a:rPr lang="en-US" dirty="0" smtClean="0"/>
              <a:t>Login with your </a:t>
            </a:r>
            <a:r>
              <a:rPr lang="en-US" dirty="0" smtClean="0">
                <a:solidFill>
                  <a:srgbClr val="FF6600"/>
                </a:solidFill>
              </a:rPr>
              <a:t>standard GMU account </a:t>
            </a:r>
            <a:r>
              <a:rPr lang="en-US" dirty="0" smtClean="0"/>
              <a:t>(email)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Homeworks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must be submitted to </a:t>
            </a:r>
            <a:r>
              <a:rPr lang="en-US" dirty="0" smtClean="0"/>
              <a:t>Blackboard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Project</a:t>
            </a:r>
            <a:r>
              <a:rPr lang="en-US" dirty="0" smtClean="0"/>
              <a:t> deliverables can be turned in on paper</a:t>
            </a:r>
            <a:endParaRPr lang="en-US" dirty="0" smtClean="0"/>
          </a:p>
          <a:p>
            <a:r>
              <a:rPr lang="en-US" dirty="0" smtClean="0"/>
              <a:t>All grades will be posted to Blackboard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863B0-9D0C-4C92-A41E-C4D2FA79C829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Piazza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trying out Piazza for questions/answers/discussions.</a:t>
            </a:r>
          </a:p>
          <a:p>
            <a:endParaRPr lang="en-US" dirty="0"/>
          </a:p>
          <a:p>
            <a:r>
              <a:rPr lang="en-US" dirty="0" smtClean="0"/>
              <a:t>You will get an enrollment email in you </a:t>
            </a:r>
            <a:r>
              <a:rPr lang="en-US" dirty="0" err="1" smtClean="0"/>
              <a:t>MasonLIVE</a:t>
            </a:r>
            <a:r>
              <a:rPr lang="en-US" dirty="0" smtClean="0"/>
              <a:t> account shortly.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piazza.com</a:t>
            </a:r>
            <a:r>
              <a:rPr lang="en-US" dirty="0"/>
              <a:t>/class#fall2012/swe632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863B0-9D0C-4C92-A41E-C4D2FA79C829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Administrative Overview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dirty="0" smtClean="0"/>
              <a:t>Responsibilities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Introduction to Usability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96F17-28DD-4E3C-8FB9-B6421075740A}" type="datetime5">
              <a:rPr lang="en-US" smtClean="0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" y="2209800"/>
            <a:ext cx="304800" cy="304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71500" y="3276600"/>
            <a:ext cx="304800" cy="304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1500" y="4267200"/>
            <a:ext cx="304800" cy="304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1500" y="2209800"/>
            <a:ext cx="304800" cy="304800"/>
            <a:chOff x="609600" y="1066800"/>
            <a:chExt cx="304800" cy="304800"/>
          </a:xfrm>
        </p:grpSpPr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609600" y="1066800"/>
              <a:ext cx="304800" cy="304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 flipH="1" flipV="1">
              <a:off x="609600" y="1066800"/>
              <a:ext cx="304800" cy="304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637159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 Fleck, 2012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858838"/>
          </a:xfrm>
        </p:spPr>
        <p:txBody>
          <a:bodyPr/>
          <a:lstStyle/>
          <a:p>
            <a:r>
              <a:rPr lang="en-US" dirty="0" smtClean="0"/>
              <a:t>Responsibilities</a:t>
            </a:r>
            <a:endParaRPr lang="en-US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8DB3D60-ACDB-40FD-B884-CCF657F46377}" type="datetime5">
              <a:rPr lang="en-US" smtClean="0">
                <a:latin typeface="+mn-lt"/>
              </a:rPr>
              <a:pPr/>
              <a:t>30-Aug-12</a:t>
            </a:fld>
            <a:endParaRPr lang="en-US" dirty="0">
              <a:latin typeface="+mn-lt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©  Fleck 2012</a:t>
            </a:r>
            <a:endParaRPr lang="en-US" dirty="0">
              <a:latin typeface="+mn-lt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2B421-F59A-41CC-B3FD-2052FF269974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90503"/>
              </p:ext>
            </p:extLst>
          </p:nvPr>
        </p:nvGraphicFramePr>
        <p:xfrm>
          <a:off x="457200" y="1981200"/>
          <a:ext cx="8382000" cy="3754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05000"/>
                <a:gridCol w="3352800"/>
                <a:gridCol w="3124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Professor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Post materials before class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interesting lectures</a:t>
                      </a:r>
                      <a:endParaRPr lang="en-US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Read before</a:t>
                      </a:r>
                      <a:r>
                        <a:rPr lang="en-US" baseline="0" dirty="0" smtClean="0"/>
                        <a:t> lecture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 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Show up to class on time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graded work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Show up to class on time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Turn</a:t>
                      </a:r>
                      <a:r>
                        <a:rPr lang="en-US" baseline="0" dirty="0" smtClean="0"/>
                        <a:t> in work before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</a:t>
                      </a:r>
                      <a:r>
                        <a:rPr lang="en-US" baseline="0" dirty="0" smtClean="0"/>
                        <a:t>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Prepare interesting and fair </a:t>
                      </a:r>
                      <a:r>
                        <a:rPr lang="en-US" dirty="0" err="1" smtClean="0"/>
                        <a:t>homeworks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exams, lectures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baseline="0" dirty="0" smtClean="0"/>
                        <a:t>Prepare in-class exercise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Learn</a:t>
                      </a:r>
                      <a:r>
                        <a:rPr lang="en-US" baseline="0" dirty="0" smtClean="0"/>
                        <a:t> by doing, reading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baseline="0" dirty="0" smtClean="0"/>
                        <a:t>Ask questions when you don’t understand or want to know more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the course fun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baseline="0" dirty="0" smtClean="0"/>
                        <a:t>Help you learn the 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dirty="0" smtClean="0"/>
                        <a:t>Earn a good grade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295400" y="6019800"/>
            <a:ext cx="6629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never ask “what did I miss..”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Notes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slides summarize </a:t>
            </a:r>
            <a:r>
              <a:rPr lang="en-US" dirty="0" smtClean="0"/>
              <a:t>the material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words </a:t>
            </a:r>
            <a:r>
              <a:rPr lang="en-US" dirty="0" smtClean="0"/>
              <a:t>I speak provide the </a:t>
            </a:r>
            <a:r>
              <a:rPr lang="en-US" dirty="0" smtClean="0">
                <a:solidFill>
                  <a:srgbClr val="FF6600"/>
                </a:solidFill>
              </a:rPr>
              <a:t>details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We </a:t>
            </a:r>
            <a:r>
              <a:rPr lang="en-US" dirty="0" smtClean="0">
                <a:solidFill>
                  <a:srgbClr val="FF6600"/>
                </a:solidFill>
              </a:rPr>
              <a:t>learn </a:t>
            </a:r>
            <a:r>
              <a:rPr lang="en-US" dirty="0" smtClean="0"/>
              <a:t>a lot by </a:t>
            </a:r>
            <a:r>
              <a:rPr lang="en-US" dirty="0" smtClean="0">
                <a:solidFill>
                  <a:srgbClr val="FF6600"/>
                </a:solidFill>
              </a:rPr>
              <a:t>transferring </a:t>
            </a:r>
            <a:r>
              <a:rPr lang="en-US" dirty="0" smtClean="0"/>
              <a:t>information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Through our ears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To our brains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To our pencils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Onto paper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Unless you have a </a:t>
            </a:r>
            <a:r>
              <a:rPr lang="en-US" dirty="0" smtClean="0">
                <a:solidFill>
                  <a:schemeClr val="accent3"/>
                </a:solidFill>
              </a:rPr>
              <a:t>perfect memory</a:t>
            </a:r>
            <a:r>
              <a:rPr lang="en-US" dirty="0" smtClean="0"/>
              <a:t>, I expect you to take notes on what happens in class</a:t>
            </a:r>
          </a:p>
        </p:txBody>
      </p:sp>
      <p:sp>
        <p:nvSpPr>
          <p:cNvPr id="5125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833C0AF-510C-4C3F-8FD0-D8D787FCAB78}" type="datetime5">
              <a:rPr lang="en-US" smtClean="0"/>
              <a:pPr/>
              <a:t>29-Aug-12</a:t>
            </a:fld>
            <a:endParaRPr lang="en-US"/>
          </a:p>
        </p:txBody>
      </p:sp>
      <p:sp>
        <p:nvSpPr>
          <p:cNvPr id="51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A48EF-B620-46A1-9E52-5382DB7B5371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5124" name="Group 7"/>
          <p:cNvGrpSpPr>
            <a:grpSpLocks/>
          </p:cNvGrpSpPr>
          <p:nvPr/>
        </p:nvGrpSpPr>
        <p:grpSpPr bwMode="auto">
          <a:xfrm>
            <a:off x="914400" y="5448300"/>
            <a:ext cx="7315200" cy="1143000"/>
            <a:chOff x="576" y="3432"/>
            <a:chExt cx="4608" cy="720"/>
          </a:xfrm>
        </p:grpSpPr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576" y="3432"/>
              <a:ext cx="460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3" name="Rectangle 7"/>
            <p:cNvSpPr>
              <a:spLocks noChangeArrowheads="1"/>
            </p:cNvSpPr>
            <p:nvPr/>
          </p:nvSpPr>
          <p:spPr bwMode="auto">
            <a:xfrm>
              <a:off x="619" y="3486"/>
              <a:ext cx="4522" cy="6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b="1" u="sng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Taking notes will make a letter grade difference in your performance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13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4374</TotalTime>
  <Words>557</Words>
  <Application>Microsoft Macintosh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Welcome to SWE 632</vt:lpstr>
      <vt:lpstr>Class Overview</vt:lpstr>
      <vt:lpstr>Grading Policy</vt:lpstr>
      <vt:lpstr>Schedule</vt:lpstr>
      <vt:lpstr>Blackboard Use</vt:lpstr>
      <vt:lpstr>Piazza Use</vt:lpstr>
      <vt:lpstr>Tonight’s Agenda</vt:lpstr>
      <vt:lpstr>Responsibilities</vt:lpstr>
      <vt:lpstr>Taking Notes</vt:lpstr>
      <vt:lpstr>Reading</vt:lpstr>
      <vt:lpstr>PowerPoint Presentation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Dan Fleck</cp:lastModifiedBy>
  <cp:revision>125</cp:revision>
  <cp:lastPrinted>2000-04-20T00:24:21Z</cp:lastPrinted>
  <dcterms:created xsi:type="dcterms:W3CDTF">1999-12-29T15:57:32Z</dcterms:created>
  <dcterms:modified xsi:type="dcterms:W3CDTF">2012-08-30T15:15:20Z</dcterms:modified>
</cp:coreProperties>
</file>