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7" r:id="rId7"/>
    <p:sldId id="269" r:id="rId8"/>
    <p:sldId id="261" r:id="rId9"/>
    <p:sldId id="264" r:id="rId10"/>
    <p:sldId id="263" r:id="rId11"/>
    <p:sldId id="268" r:id="rId12"/>
    <p:sldId id="265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66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8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97FA43A-ADFC-471A-B784-7CB9C4FFB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5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DECBBCD9-B00D-40EB-8A6F-3F9C6097D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91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pPr>
              <a:defRPr/>
            </a:pPr>
            <a:fld id="{39825F34-6B1B-48B1-BB29-1B4B43A5D813}" type="datetime5">
              <a:rPr lang="en-US" smtClean="0"/>
              <a:t>5-Sep-12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 Fleck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pPr>
              <a:defRPr/>
            </a:pPr>
            <a:fld id="{5C0989EB-82EC-4C0C-8056-D0E0ED5851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86E9A-A433-41E1-825B-DFD74544EA61}" type="datetime5">
              <a:rPr lang="en-US" smtClean="0"/>
              <a:t>5-Sep-12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Fleck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F3816-A6B8-4179-BBD5-3046490587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4805FE-7F97-4108-8180-F8BE252321CF}" type="datetime5">
              <a:rPr lang="en-US" smtClean="0"/>
              <a:t>5-Sep-12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Fleck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1228-D038-4F1E-9132-2BD1FFD89B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86E9A-A433-41E1-825B-DFD74544EA61}" type="datetime5">
              <a:rPr lang="en-US" smtClean="0"/>
              <a:t>5-Sep-12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Fleck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F3816-A6B8-4179-BBD5-3046490587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45E700-9A04-48FE-A402-E8BFC4787FED}" type="datetime5">
              <a:rPr lang="en-US" smtClean="0"/>
              <a:t>5-Sep-12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Fleck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FB871-0139-40F5-9709-605C131A97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AFFA6C-9FF5-4682-94FE-3817EE27F7E7}" type="datetime5">
              <a:rPr lang="en-US" smtClean="0"/>
              <a:t>5-Sep-12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Fleck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94A1E-1FD2-41CC-819D-EC60FB60E6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0C352-08A2-4195-81F8-7FE54278563A}" type="datetime5">
              <a:rPr lang="en-US" smtClean="0"/>
              <a:t>5-Sep-12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Fleck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0B3E7-36EA-4368-86A7-F023D448BA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pPr>
              <a:defRPr/>
            </a:pPr>
            <a:fld id="{93686E9A-A433-41E1-825B-DFD74544EA61}" type="datetime5">
              <a:rPr lang="en-US" smtClean="0"/>
              <a:t>5-Sep-12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 Fleck 2012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2D0D6-EE3D-4306-85D2-56C54DA8630D}" type="datetime5">
              <a:rPr lang="en-US" smtClean="0"/>
              <a:t>5-Sep-12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Fleck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10145-9AF0-41BF-9CA2-74BD2F50F5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2C0D17-FC84-4A62-9921-72358493A9FC}" type="datetime5">
              <a:rPr lang="en-US" smtClean="0"/>
              <a:t>5-Sep-12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Fleck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E80A0-6E26-4C47-9086-2FD12D05D6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F0745F-712B-4738-BB1D-138BD5ED2569}" type="datetime5">
              <a:rPr lang="en-US" smtClean="0"/>
              <a:t>5-Sep-12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Fleck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B608B-89EE-492E-A2BB-8C4532ABA3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926CF6-C5BD-4923-86BF-553DC5F0457D}" type="datetime5">
              <a:rPr lang="en-US" smtClean="0"/>
              <a:t>5-Sep-12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Fleck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E6B8B-9019-4EDA-83CB-095E15E7ED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FBCF76-40A3-4EF8-BB65-B103EF1FC10D}" type="datetime5">
              <a:rPr lang="en-US" smtClean="0"/>
              <a:t>5-Sep-12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Fleck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44EF6-55DD-478C-9E72-9DB4313A3C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4C0026-F965-41EC-BDE4-2FE89AF790FD}" type="datetime5">
              <a:rPr lang="en-US" smtClean="0"/>
              <a:t>5-Sep-12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Fleck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B6109-A718-42CD-8367-98E02E0EAA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>
              <a:defRPr/>
            </a:pPr>
            <a:fld id="{93686E9A-A433-41E1-825B-DFD74544EA61}" type="datetime5">
              <a:rPr lang="en-US" smtClean="0"/>
              <a:t>5-Sep-12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 Fleck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6F3816-A6B8-4179-BBD5-3046490587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actcheck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3900" y="762000"/>
            <a:ext cx="7696200" cy="1473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Analytical Thinking: Assessments and Assertions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3500" y="2590800"/>
            <a:ext cx="6477000" cy="35052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Dan Fleck</a:t>
            </a:r>
          </a:p>
          <a:p>
            <a:pPr eaLnBrk="1" hangingPunct="1"/>
            <a:r>
              <a:rPr lang="en-US" sz="1400" b="1" dirty="0" smtClean="0"/>
              <a:t>(adapted from slides originally from Jeff Offutt)</a:t>
            </a:r>
          </a:p>
          <a:p>
            <a:pPr eaLnBrk="1" hangingPunct="1"/>
            <a:endParaRPr lang="en-US" sz="1600" b="1" dirty="0" smtClean="0"/>
          </a:p>
          <a:p>
            <a:pPr eaLnBrk="1" hangingPunct="1">
              <a:spcBef>
                <a:spcPct val="0"/>
              </a:spcBef>
            </a:pPr>
            <a:r>
              <a:rPr lang="en-US" sz="2400" b="1" dirty="0" smtClean="0"/>
              <a:t>http://</a:t>
            </a:r>
            <a:r>
              <a:rPr lang="en-US" sz="2400" b="1" dirty="0" err="1" smtClean="0"/>
              <a:t>www.cs.gmu.edu</a:t>
            </a:r>
            <a:r>
              <a:rPr lang="en-US" sz="2400" b="1" dirty="0" smtClean="0"/>
              <a:t>/~</a:t>
            </a:r>
            <a:r>
              <a:rPr lang="en-US" sz="2400" b="1" dirty="0" err="1" smtClean="0"/>
              <a:t>dfleck</a:t>
            </a:r>
            <a:r>
              <a:rPr lang="en-US" sz="2400" b="1" dirty="0" smtClean="0"/>
              <a:t>/</a:t>
            </a:r>
          </a:p>
          <a:p>
            <a:pPr eaLnBrk="1" hangingPunct="1"/>
            <a:endParaRPr lang="en-US" sz="1600" b="1" dirty="0" smtClean="0"/>
          </a:p>
          <a:p>
            <a:pPr eaLnBrk="1" hangingPunct="1"/>
            <a:r>
              <a:rPr lang="en-US" sz="2400" b="1" dirty="0" smtClean="0"/>
              <a:t>SWE 632</a:t>
            </a:r>
          </a:p>
          <a:p>
            <a:pPr eaLnBrk="1" hangingPunct="1"/>
            <a:r>
              <a:rPr lang="en-US" sz="2400" b="1" dirty="0" smtClean="0"/>
              <a:t>User Interface Design and Development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Levels of </a:t>
            </a:r>
            <a:r>
              <a:rPr lang="en-US" dirty="0" smtClean="0"/>
              <a:t>Competence: Grades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905000"/>
            <a:ext cx="8302625" cy="45720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b="1" dirty="0" smtClean="0">
                <a:solidFill>
                  <a:schemeClr val="tx2"/>
                </a:solidFill>
              </a:rPr>
              <a:t>A   </a:t>
            </a:r>
            <a:r>
              <a:rPr lang="en-US" sz="2400" b="1" dirty="0" smtClean="0"/>
              <a:t>Superior demonstration of knowledge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2"/>
            </a:pPr>
            <a:r>
              <a:rPr lang="en-US" sz="2800" b="1" dirty="0" smtClean="0">
                <a:solidFill>
                  <a:schemeClr val="tx2"/>
                </a:solidFill>
              </a:rPr>
              <a:t>A-  </a:t>
            </a:r>
            <a:r>
              <a:rPr lang="en-US" sz="2400" b="1" dirty="0" smtClean="0"/>
              <a:t>Excellent demonstration of knowledge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3"/>
            </a:pPr>
            <a:r>
              <a:rPr lang="en-US" sz="2800" b="1" dirty="0" smtClean="0">
                <a:solidFill>
                  <a:schemeClr val="tx2"/>
                </a:solidFill>
              </a:rPr>
              <a:t>B+ </a:t>
            </a:r>
            <a:r>
              <a:rPr lang="en-US" sz="2400" b="1" dirty="0" smtClean="0"/>
              <a:t>Understands most material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3"/>
            </a:pPr>
            <a:r>
              <a:rPr lang="en-US" sz="2800" b="1" dirty="0" smtClean="0">
                <a:solidFill>
                  <a:schemeClr val="tx2"/>
                </a:solidFill>
              </a:rPr>
              <a:t>B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   </a:t>
            </a:r>
            <a:r>
              <a:rPr lang="en-US" sz="2400" b="1" dirty="0" smtClean="0"/>
              <a:t>Performs as expected, understands most material, some problems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5"/>
            </a:pPr>
            <a:r>
              <a:rPr lang="en-US" sz="2800" b="1" dirty="0" smtClean="0">
                <a:solidFill>
                  <a:schemeClr val="tx2"/>
                </a:solidFill>
              </a:rPr>
              <a:t>C   </a:t>
            </a:r>
            <a:r>
              <a:rPr lang="en-US" sz="2400" b="1" dirty="0" smtClean="0"/>
              <a:t>Significant lapses in knowledge, mostly adequate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5"/>
            </a:pPr>
            <a:r>
              <a:rPr lang="en-US" sz="2800" b="1" dirty="0" smtClean="0">
                <a:solidFill>
                  <a:schemeClr val="tx2"/>
                </a:solidFill>
              </a:rPr>
              <a:t>F   </a:t>
            </a:r>
            <a:r>
              <a:rPr lang="en-US" sz="2400" b="1" dirty="0" smtClean="0"/>
              <a:t>Inadequate, most material not learned</a:t>
            </a:r>
          </a:p>
        </p:txBody>
      </p:sp>
      <p:sp>
        <p:nvSpPr>
          <p:cNvPr id="921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C8D14BD-42A7-498B-8E1E-0F1F253F3C56}" type="datetime5">
              <a:rPr lang="en-US" smtClean="0"/>
              <a:t>5-Sep-12</a:t>
            </a:fld>
            <a:endParaRPr lang="en-US" smtClean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Fleck 2012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83BFD0-0A4F-4094-9F1D-6E766BBE50E9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Speaking about yourself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905000"/>
            <a:ext cx="8302625" cy="4572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It’s very hard… but required in job interviews, public speaking, politics, dating </a:t>
            </a:r>
            <a:r>
              <a:rPr lang="en-US" sz="2800" dirty="0" smtClean="0">
                <a:solidFill>
                  <a:schemeClr val="tx1"/>
                </a:solidFill>
                <a:sym typeface="Wingdings"/>
              </a:rPr>
              <a:t>, …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“I am competent at X”.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Speak for no more than 2 minutes to the class to get them to </a:t>
            </a:r>
            <a:r>
              <a:rPr lang="en-US" sz="2800" dirty="0" smtClean="0">
                <a:solidFill>
                  <a:srgbClr val="FF0000"/>
                </a:solidFill>
              </a:rPr>
              <a:t>accept your claim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Audience:</a:t>
            </a:r>
            <a:r>
              <a:rPr lang="en-US" sz="2800" dirty="0" smtClean="0">
                <a:solidFill>
                  <a:schemeClr val="tx1"/>
                </a:solidFill>
              </a:rPr>
              <a:t> Listen, listen for grounding, assertions and assessments.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(Idea from: Assertions and Assessments, </a:t>
            </a:r>
            <a:r>
              <a:rPr lang="en-US" sz="1100" dirty="0" err="1" smtClean="0">
                <a:solidFill>
                  <a:schemeClr val="tx1"/>
                </a:solidFill>
              </a:rPr>
              <a:t>P.J.Denning</a:t>
            </a:r>
            <a:r>
              <a:rPr lang="en-US" sz="1100" dirty="0" smtClean="0">
                <a:solidFill>
                  <a:schemeClr val="tx1"/>
                </a:solidFill>
              </a:rPr>
              <a:t>, 2004)</a:t>
            </a:r>
            <a:endParaRPr lang="en-US" sz="1050" dirty="0" smtClean="0">
              <a:solidFill>
                <a:schemeClr val="tx1"/>
              </a:solidFill>
            </a:endParaRPr>
          </a:p>
        </p:txBody>
      </p:sp>
      <p:sp>
        <p:nvSpPr>
          <p:cNvPr id="921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C8D14BD-42A7-498B-8E1E-0F1F253F3C56}" type="datetime5">
              <a:rPr lang="en-US" smtClean="0"/>
              <a:t>5-Sep-12</a:t>
            </a:fld>
            <a:endParaRPr lang="en-US" smtClean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Fleck 2012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83BFD0-0A4F-4094-9F1D-6E766BBE50E9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577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Summary—Usability Evaluations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u="sng" dirty="0" smtClean="0"/>
              <a:t>Every</a:t>
            </a:r>
            <a:r>
              <a:rPr lang="en-US" dirty="0" smtClean="0"/>
              <a:t> statement in the usability evaluations should be an </a:t>
            </a:r>
            <a:r>
              <a:rPr lang="en-US" u="sng" dirty="0" smtClean="0">
                <a:solidFill>
                  <a:srgbClr val="FF0000"/>
                </a:solidFill>
              </a:rPr>
              <a:t>assertion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These should lead to </a:t>
            </a:r>
            <a:r>
              <a:rPr lang="en-US" u="sng" dirty="0" smtClean="0">
                <a:solidFill>
                  <a:srgbClr val="FF0000"/>
                </a:solidFill>
              </a:rPr>
              <a:t>assessments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smtClean="0"/>
              <a:t>Is the UI </a:t>
            </a:r>
            <a:r>
              <a:rPr lang="en-US" u="sng" dirty="0" smtClean="0">
                <a:solidFill>
                  <a:srgbClr val="FF0000"/>
                </a:solidFill>
              </a:rPr>
              <a:t>User Appropriate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?</a:t>
            </a:r>
          </a:p>
          <a:p>
            <a:pPr lvl="1" eaLnBrk="1" hangingPunct="1"/>
            <a:r>
              <a:rPr lang="en-US" dirty="0" smtClean="0"/>
              <a:t>Is the UI </a:t>
            </a:r>
            <a:r>
              <a:rPr lang="en-US" u="sng" dirty="0" smtClean="0">
                <a:solidFill>
                  <a:srgbClr val="FF0000"/>
                </a:solidFill>
              </a:rPr>
              <a:t>good enough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?</a:t>
            </a:r>
          </a:p>
          <a:p>
            <a:pPr lvl="1" eaLnBrk="1" hangingPunct="1"/>
            <a:endParaRPr lang="en-US" dirty="0"/>
          </a:p>
          <a:p>
            <a:r>
              <a:rPr lang="en-US" dirty="0" smtClean="0"/>
              <a:t>Watch in the world for assessments that are ungrounded, or insufficiently grounded. Question them.</a:t>
            </a:r>
            <a:endParaRPr lang="en-US" dirty="0" smtClean="0"/>
          </a:p>
        </p:txBody>
      </p:sp>
      <p:sp>
        <p:nvSpPr>
          <p:cNvPr id="1024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521B0B1-98CC-4254-AE3F-8A1C694B8F9F}" type="datetime5">
              <a:rPr lang="en-US" smtClean="0"/>
              <a:t>5-Sep-12</a:t>
            </a:fld>
            <a:endParaRPr lang="en-US" smtClean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Fleck 2012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62791E-065D-4384-85A1-15671CDF50ED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Assessments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04825" y="2514600"/>
            <a:ext cx="8289925" cy="3962400"/>
          </a:xfrm>
        </p:spPr>
        <p:txBody>
          <a:bodyPr/>
          <a:lstStyle/>
          <a:p>
            <a:pPr marL="350838" indent="-350838" eaLnBrk="1" hangingPunct="1"/>
            <a:r>
              <a:rPr lang="en-US" sz="2800" b="1" dirty="0" smtClean="0"/>
              <a:t>He is a good teacher</a:t>
            </a:r>
          </a:p>
          <a:p>
            <a:pPr marL="350838" indent="-350838" eaLnBrk="1" hangingPunct="1"/>
            <a:r>
              <a:rPr lang="en-US" sz="2800" b="1" dirty="0" smtClean="0"/>
              <a:t>She is a good student</a:t>
            </a:r>
          </a:p>
          <a:p>
            <a:pPr marL="350838" indent="-350838" eaLnBrk="1" hangingPunct="1"/>
            <a:r>
              <a:rPr lang="en-US" sz="2800" b="1" dirty="0" smtClean="0"/>
              <a:t>He is a good husband</a:t>
            </a:r>
          </a:p>
          <a:p>
            <a:pPr marL="350838" indent="-350838" eaLnBrk="1" hangingPunct="1"/>
            <a:r>
              <a:rPr lang="en-US" sz="2800" b="1" dirty="0" smtClean="0"/>
              <a:t>She is a good researcher</a:t>
            </a:r>
          </a:p>
          <a:p>
            <a:pPr marL="350838" indent="-350838" eaLnBrk="1" hangingPunct="1"/>
            <a:r>
              <a:rPr lang="en-US" sz="2800" b="1" dirty="0" smtClean="0"/>
              <a:t>He is an effective manager</a:t>
            </a:r>
          </a:p>
          <a:p>
            <a:pPr marL="350838" indent="-350838" eaLnBrk="1" hangingPunct="1"/>
            <a:r>
              <a:rPr lang="en-US" sz="2800" b="1" dirty="0" smtClean="0"/>
              <a:t>He is quite tall</a:t>
            </a:r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25B1E83-455D-442C-BC2A-A417E0E2B543}" type="datetime5">
              <a:rPr lang="en-US" smtClean="0"/>
              <a:t>5-Sep-12</a:t>
            </a:fld>
            <a:endParaRPr lang="en-US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Fleck 2012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160E28-20CC-4EC8-959A-03922EF89C9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35038" y="1143000"/>
            <a:ext cx="7273925" cy="1211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</a:rPr>
              <a:t>Judging or determining some </a:t>
            </a:r>
            <a:r>
              <a:rPr lang="en-US" sz="2800" b="1" dirty="0">
                <a:solidFill>
                  <a:srgbClr val="FF0000"/>
                </a:solidFill>
              </a:rPr>
              <a:t>quality </a:t>
            </a:r>
            <a:r>
              <a:rPr lang="en-US" sz="2800" b="1" dirty="0">
                <a:solidFill>
                  <a:schemeClr val="accent1"/>
                </a:solidFill>
              </a:rPr>
              <a:t>about a person or situation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791200" y="2819400"/>
            <a:ext cx="3048000" cy="106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will be the best President!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463" r="22168"/>
          <a:stretch/>
        </p:blipFill>
        <p:spPr>
          <a:xfrm>
            <a:off x="5410200" y="4191000"/>
            <a:ext cx="1568174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4281" t="1457" r="30326"/>
          <a:stretch/>
        </p:blipFill>
        <p:spPr>
          <a:xfrm>
            <a:off x="7696200" y="4191000"/>
            <a:ext cx="1281043" cy="145173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400800" y="3886200"/>
            <a:ext cx="7620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0"/>
            <a:endCxn id="2" idx="2"/>
          </p:cNvCxnSpPr>
          <p:nvPr/>
        </p:nvCxnSpPr>
        <p:spPr>
          <a:xfrm flipH="1" flipV="1">
            <a:off x="7315200" y="3886200"/>
            <a:ext cx="1021522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69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Assertions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229600" cy="4343400"/>
          </a:xfrm>
        </p:spPr>
        <p:txBody>
          <a:bodyPr>
            <a:normAutofit fontScale="70000" lnSpcReduction="20000"/>
          </a:bodyPr>
          <a:lstStyle/>
          <a:p>
            <a:pPr marL="350838" indent="-350838" eaLnBrk="1" hangingPunct="1">
              <a:lnSpc>
                <a:spcPct val="80000"/>
              </a:lnSpc>
            </a:pPr>
            <a:r>
              <a:rPr lang="en-US" sz="2800" b="1" dirty="0" smtClean="0"/>
              <a:t>His exams cover all the material</a:t>
            </a:r>
          </a:p>
          <a:p>
            <a:pPr marL="350838" indent="-350838" eaLnBrk="1" hangingPunct="1">
              <a:lnSpc>
                <a:spcPct val="80000"/>
              </a:lnSpc>
            </a:pPr>
            <a:r>
              <a:rPr lang="en-US" sz="2800" b="1" dirty="0" smtClean="0"/>
              <a:t>She always reads the material before class</a:t>
            </a:r>
          </a:p>
          <a:p>
            <a:pPr marL="350838" indent="-350838" eaLnBrk="1" hangingPunct="1">
              <a:lnSpc>
                <a:spcPct val="80000"/>
              </a:lnSpc>
            </a:pPr>
            <a:r>
              <a:rPr lang="en-US" sz="2800" b="1" dirty="0" smtClean="0"/>
              <a:t>She has all As</a:t>
            </a:r>
          </a:p>
          <a:p>
            <a:pPr marL="350838" indent="-350838" eaLnBrk="1" hangingPunct="1">
              <a:lnSpc>
                <a:spcPct val="80000"/>
              </a:lnSpc>
            </a:pPr>
            <a:r>
              <a:rPr lang="en-US" sz="2800" b="1" dirty="0" smtClean="0"/>
              <a:t>He always considers her feelings</a:t>
            </a:r>
          </a:p>
          <a:p>
            <a:pPr marL="350838" indent="-350838" eaLnBrk="1" hangingPunct="1">
              <a:lnSpc>
                <a:spcPct val="80000"/>
              </a:lnSpc>
            </a:pPr>
            <a:r>
              <a:rPr lang="en-US" sz="2800" b="1" dirty="0" smtClean="0"/>
              <a:t>She has published more than 40 papers</a:t>
            </a:r>
          </a:p>
          <a:p>
            <a:pPr marL="350838" indent="-350838" eaLnBrk="1" hangingPunct="1">
              <a:lnSpc>
                <a:spcPct val="80000"/>
              </a:lnSpc>
            </a:pPr>
            <a:r>
              <a:rPr lang="en-US" sz="2800" b="1" dirty="0" smtClean="0"/>
              <a:t>Her papers are referenced hundreds of times</a:t>
            </a:r>
          </a:p>
          <a:p>
            <a:pPr marL="350838" indent="-350838" eaLnBrk="1" hangingPunct="1">
              <a:lnSpc>
                <a:spcPct val="80000"/>
              </a:lnSpc>
            </a:pPr>
            <a:r>
              <a:rPr lang="en-US" sz="2800" b="1" dirty="0" smtClean="0"/>
              <a:t>The results of her research are being put into practice</a:t>
            </a:r>
          </a:p>
          <a:p>
            <a:pPr marL="350838" indent="-350838" eaLnBrk="1" hangingPunct="1">
              <a:lnSpc>
                <a:spcPct val="80000"/>
              </a:lnSpc>
            </a:pPr>
            <a:r>
              <a:rPr lang="en-US" sz="2800" b="1" dirty="0" smtClean="0"/>
              <a:t>His employees always achieve their goals</a:t>
            </a:r>
          </a:p>
          <a:p>
            <a:pPr marL="350838" indent="-350838" eaLnBrk="1" hangingPunct="1">
              <a:lnSpc>
                <a:spcPct val="80000"/>
              </a:lnSpc>
            </a:pPr>
            <a:r>
              <a:rPr lang="en-US" sz="2800" b="1" dirty="0" smtClean="0"/>
              <a:t>His employees give him above-average reviews</a:t>
            </a:r>
          </a:p>
          <a:p>
            <a:pPr marL="350838" indent="-350838" eaLnBrk="1" hangingPunct="1">
              <a:lnSpc>
                <a:spcPct val="80000"/>
              </a:lnSpc>
            </a:pPr>
            <a:r>
              <a:rPr lang="en-US" sz="2800" b="1" dirty="0" smtClean="0"/>
              <a:t>He is 180 cm tall</a:t>
            </a:r>
          </a:p>
        </p:txBody>
      </p:sp>
      <p:sp>
        <p:nvSpPr>
          <p:cNvPr id="40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8AB868A0-09B0-4EDA-9980-AE52E0BA4CD0}" type="datetime5">
              <a:rPr lang="en-US" smtClean="0"/>
              <a:t>5-Sep-12</a:t>
            </a:fld>
            <a:endParaRPr lang="en-US" smtClean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Fleck 2012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1EC834-D9E5-4222-86A2-5511E2B0474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35038" y="769938"/>
            <a:ext cx="7273925" cy="1211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rgbClr val="4B5A60"/>
                </a:solidFill>
              </a:rPr>
              <a:t>Statements that can be either True or False; the validity is </a:t>
            </a:r>
            <a:r>
              <a:rPr lang="en-US" sz="2800" b="1" dirty="0">
                <a:solidFill>
                  <a:srgbClr val="FF0000"/>
                </a:solidFill>
              </a:rPr>
              <a:t>observable</a:t>
            </a:r>
          </a:p>
        </p:txBody>
      </p:sp>
      <p:sp>
        <p:nvSpPr>
          <p:cNvPr id="2" name="Rounded Rectangle 1"/>
          <p:cNvSpPr/>
          <p:nvPr/>
        </p:nvSpPr>
        <p:spPr>
          <a:xfrm rot="785601">
            <a:off x="5791200" y="3048000"/>
            <a:ext cx="3124200" cy="1295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“My stomach hurts”</a:t>
            </a:r>
          </a:p>
          <a:p>
            <a:pPr algn="ctr"/>
            <a:r>
              <a:rPr lang="en-US" dirty="0" smtClean="0"/>
              <a:t>- Assertion or not?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44158"/>
            <a:ext cx="7345362" cy="898842"/>
          </a:xfrm>
        </p:spPr>
        <p:txBody>
          <a:bodyPr/>
          <a:lstStyle/>
          <a:p>
            <a:pPr eaLnBrk="1" hangingPunct="1"/>
            <a:r>
              <a:rPr lang="en-US" dirty="0" smtClean="0"/>
              <a:t>Preparation for Action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67000"/>
            <a:ext cx="8134350" cy="2362200"/>
          </a:xfrm>
        </p:spPr>
        <p:txBody>
          <a:bodyPr numCol="2">
            <a:normAutofit fontScale="92500" lnSpcReduction="10000"/>
          </a:bodyPr>
          <a:lstStyle/>
          <a:p>
            <a:pPr marL="350838" indent="-350838" eaLnBrk="1" hangingPunct="1"/>
            <a:r>
              <a:rPr lang="en-US" sz="2800" b="1" dirty="0" smtClean="0"/>
              <a:t>Accepting a job</a:t>
            </a:r>
          </a:p>
          <a:p>
            <a:pPr marL="350838" indent="-350838" eaLnBrk="1" hangingPunct="1"/>
            <a:r>
              <a:rPr lang="en-US" sz="2800" b="1" dirty="0" smtClean="0"/>
              <a:t>Giving a promotion</a:t>
            </a:r>
          </a:p>
          <a:p>
            <a:pPr marL="350838" indent="-350838" eaLnBrk="1" hangingPunct="1"/>
            <a:r>
              <a:rPr lang="en-US" sz="2800" b="1" dirty="0" smtClean="0"/>
              <a:t>Making a recommendation</a:t>
            </a:r>
          </a:p>
          <a:p>
            <a:pPr marL="350838" indent="-350838" eaLnBrk="1" hangingPunct="1"/>
            <a:r>
              <a:rPr lang="en-US" sz="2800" b="1" dirty="0" smtClean="0"/>
              <a:t>Working on a project</a:t>
            </a:r>
          </a:p>
          <a:p>
            <a:pPr marL="350838" indent="-350838" eaLnBrk="1" hangingPunct="1"/>
            <a:r>
              <a:rPr lang="en-US" sz="2800" b="1" dirty="0" smtClean="0"/>
              <a:t>Taking a class</a:t>
            </a:r>
          </a:p>
          <a:p>
            <a:pPr marL="350838" indent="-350838" eaLnBrk="1" hangingPunct="1"/>
            <a:r>
              <a:rPr lang="en-US" sz="2800" b="1" dirty="0" smtClean="0"/>
              <a:t>Voting for a candidate</a:t>
            </a:r>
          </a:p>
          <a:p>
            <a:pPr marL="350838" indent="-350838" eaLnBrk="1" hangingPunct="1"/>
            <a:r>
              <a:rPr lang="en-US" sz="2800" b="1" dirty="0" smtClean="0"/>
              <a:t>Buying a car</a:t>
            </a:r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D569ECF-654C-4ED3-86ED-123357928365}" type="datetime5">
              <a:rPr lang="en-US" smtClean="0"/>
              <a:t>5-Sep-12</a:t>
            </a:fld>
            <a:endParaRPr lang="en-US" smtClean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Fleck 2012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654E38-3343-4B2E-965D-F5E3F1F689B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90600" y="1371600"/>
            <a:ext cx="7273925" cy="1211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chemeClr val="tx1"/>
                </a:solidFill>
              </a:rPr>
              <a:t>An assessment is often made as </a:t>
            </a:r>
            <a:r>
              <a:rPr lang="en-US" sz="2800" b="1" u="sng" dirty="0">
                <a:solidFill>
                  <a:srgbClr val="FF0000"/>
                </a:solidFill>
              </a:rPr>
              <a:t>a preparation for action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43000" y="5105400"/>
            <a:ext cx="7273925" cy="1211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People generally must </a:t>
            </a:r>
            <a:r>
              <a:rPr lang="en-US" sz="2800" b="1" dirty="0" smtClean="0">
                <a:solidFill>
                  <a:srgbClr val="FF0000"/>
                </a:solidFill>
              </a:rPr>
              <a:t>accept the assessment </a:t>
            </a:r>
            <a:r>
              <a:rPr lang="en-US" sz="2800" b="1" dirty="0" smtClean="0">
                <a:solidFill>
                  <a:schemeClr val="tx1"/>
                </a:solidFill>
              </a:rPr>
              <a:t>before they will take action.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Grounding</a:t>
            </a:r>
            <a:endParaRPr lang="en-US" sz="36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97125"/>
            <a:ext cx="7772400" cy="1565275"/>
          </a:xfr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An assessment is </a:t>
            </a:r>
            <a:r>
              <a:rPr lang="en-US" b="1" u="sng" dirty="0" smtClean="0">
                <a:solidFill>
                  <a:srgbClr val="FF0000"/>
                </a:solidFill>
              </a:rPr>
              <a:t>well grounded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if the assertions </a:t>
            </a:r>
            <a:r>
              <a:rPr lang="en-US" b="1" i="1" dirty="0" smtClean="0">
                <a:solidFill>
                  <a:schemeClr val="tx1"/>
                </a:solidFill>
              </a:rPr>
              <a:t>adequately</a:t>
            </a:r>
            <a:r>
              <a:rPr lang="en-US" b="1" dirty="0" smtClean="0">
                <a:solidFill>
                  <a:schemeClr val="tx1"/>
                </a:solidFill>
              </a:rPr>
              <a:t> support the assessment</a:t>
            </a:r>
          </a:p>
        </p:txBody>
      </p:sp>
      <p:sp>
        <p:nvSpPr>
          <p:cNvPr id="614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BD7A81F-8AC4-41EA-BC93-9F14F074DECD}" type="datetime5">
              <a:rPr lang="en-US" smtClean="0"/>
              <a:t>5-Sep-12</a:t>
            </a:fld>
            <a:endParaRPr lang="en-US" smtClean="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Fleck 2012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E9ACC5-95E0-43EB-A66D-AB5A8232453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1295400" y="4419600"/>
            <a:ext cx="696857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 you do you when you have no grounding?</a:t>
            </a:r>
          </a:p>
          <a:p>
            <a:r>
              <a:rPr lang="en-US" dirty="0" smtClean="0"/>
              <a:t>Campaigns seem to </a:t>
            </a:r>
            <a:r>
              <a:rPr lang="en-US" dirty="0"/>
              <a:t>make it </a:t>
            </a:r>
            <a:r>
              <a:rPr lang="en-US" dirty="0" smtClean="0"/>
              <a:t>up </a:t>
            </a:r>
            <a:r>
              <a:rPr lang="en-US" dirty="0" smtClean="0">
                <a:sym typeface="Wingdings"/>
              </a:rPr>
              <a:t></a:t>
            </a:r>
            <a:r>
              <a:rPr lang="en-US" dirty="0" smtClean="0"/>
              <a:t>! </a:t>
            </a:r>
            <a:r>
              <a:rPr lang="en-US" dirty="0">
                <a:hlinkClick r:id="rId2"/>
              </a:rPr>
              <a:t>http://factcheck.org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Detective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Detectives must make assessments and judgments based on solid evidence/assertions. </a:t>
            </a:r>
          </a:p>
          <a:p>
            <a:endParaRPr lang="en-US" dirty="0"/>
          </a:p>
          <a:p>
            <a:r>
              <a:rPr lang="en-US" dirty="0" smtClean="0"/>
              <a:t>Exercise: You are a detective. Write down a description of the scene, and try to only use assertions.</a:t>
            </a:r>
          </a:p>
          <a:p>
            <a:endParaRPr lang="en-US" dirty="0"/>
          </a:p>
          <a:p>
            <a:r>
              <a:rPr lang="en-US" dirty="0" smtClean="0"/>
              <a:t>We will then read them and decide if they are assertions or assessments.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0C352-08A2-4195-81F8-7FE54278563A}" type="datetime5">
              <a:rPr lang="en-US" smtClean="0"/>
              <a:t>5-Sep-12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Fleck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0B3E7-36EA-4368-86A7-F023D448BA5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00600" y="6096000"/>
            <a:ext cx="40834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(Idea from: Assertions and Assessments, </a:t>
            </a:r>
            <a:r>
              <a:rPr lang="en-US" sz="1200" b="1" dirty="0" err="1"/>
              <a:t>P.J.Denning</a:t>
            </a:r>
            <a:r>
              <a:rPr lang="en-US" sz="1200" b="1" dirty="0"/>
              <a:t>, 2004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73489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5940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Detective Exercise: Scene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0C352-08A2-4195-81F8-7FE54278563A}" type="datetime5">
              <a:rPr lang="en-US" smtClean="0"/>
              <a:t>5-Sep-12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Fleck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0B3E7-36EA-4368-86A7-F023D448BA5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Picture 8" descr="DSC_095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1584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4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Standards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153400" cy="4312921"/>
          </a:xfrm>
        </p:spPr>
        <p:txBody>
          <a:bodyPr>
            <a:normAutofit/>
          </a:bodyPr>
          <a:lstStyle/>
          <a:p>
            <a:pPr marL="609600" indent="-609600" eaLnBrk="1" hangingPunct="1"/>
            <a:r>
              <a:rPr lang="en-US" sz="2400" b="1" dirty="0" smtClean="0"/>
              <a:t>The </a:t>
            </a:r>
            <a:r>
              <a:rPr lang="en-US" sz="2400" b="1" u="sng" dirty="0" smtClean="0">
                <a:solidFill>
                  <a:srgbClr val="FF0000"/>
                </a:solidFill>
              </a:rPr>
              <a:t>standards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for whether a set of assertions adequately support the assessment </a:t>
            </a:r>
            <a:r>
              <a:rPr lang="en-US" sz="2400" b="1" i="1" dirty="0" smtClean="0"/>
              <a:t>varies</a:t>
            </a:r>
            <a:r>
              <a:rPr lang="en-US" sz="2400" b="1" dirty="0" smtClean="0"/>
              <a:t> and are determined by the </a:t>
            </a:r>
            <a:r>
              <a:rPr lang="en-US" sz="2400" b="1" i="1" dirty="0" smtClean="0"/>
              <a:t>community</a:t>
            </a:r>
            <a:endParaRPr lang="en-US" sz="2400" b="1" dirty="0" smtClean="0"/>
          </a:p>
          <a:p>
            <a:pPr marL="1752600" lvl="3" indent="-381000" eaLnBrk="1" hangingPunct="1"/>
            <a:endParaRPr lang="en-US" sz="1600" b="1" dirty="0" smtClean="0"/>
          </a:p>
          <a:p>
            <a:pPr marL="609600" indent="-609600" eaLnBrk="1" hangingPunct="1"/>
            <a:r>
              <a:rPr lang="en-US" sz="2400" b="1" u="sng" dirty="0" smtClean="0">
                <a:solidFill>
                  <a:srgbClr val="FF0000"/>
                </a:solidFill>
              </a:rPr>
              <a:t>Reasons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that a set of assertions do not meet the standards for supporting an assessment:</a:t>
            </a:r>
          </a:p>
          <a:p>
            <a:pPr marL="1752600" lvl="3" indent="-381000" eaLnBrk="1" hangingPunct="1"/>
            <a:endParaRPr lang="en-US" sz="1600" b="1" dirty="0" smtClean="0"/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not enough </a:t>
            </a:r>
            <a:r>
              <a:rPr lang="en-US" sz="2400" b="1" dirty="0" smtClean="0"/>
              <a:t>assertions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incorrect </a:t>
            </a:r>
            <a:r>
              <a:rPr lang="en-US" sz="2400" b="1" dirty="0" smtClean="0"/>
              <a:t>assertion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different </a:t>
            </a:r>
            <a:r>
              <a:rPr lang="en-US" sz="2400" b="1" dirty="0" smtClean="0"/>
              <a:t>standards</a:t>
            </a:r>
          </a:p>
        </p:txBody>
      </p:sp>
      <p:sp>
        <p:nvSpPr>
          <p:cNvPr id="71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86595BC-0700-40A1-88F5-1D6F4482C4F4}" type="datetime5">
              <a:rPr lang="en-US" smtClean="0"/>
              <a:t>5-Sep-12</a:t>
            </a:fld>
            <a:endParaRPr lang="en-US" smtClean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Fleck 2012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D49A5D-34AB-41DB-926A-C719B6BEA24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35339" y="457200"/>
            <a:ext cx="8991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Levels of </a:t>
            </a:r>
            <a:r>
              <a:rPr lang="en-US" sz="4000" dirty="0" smtClean="0"/>
              <a:t>Competence: Performance</a:t>
            </a:r>
            <a:endParaRPr lang="en-US" sz="40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343900" cy="4724400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b="1" u="sng" dirty="0" smtClean="0">
                <a:solidFill>
                  <a:srgbClr val="FF0000"/>
                </a:solidFill>
              </a:rPr>
              <a:t>Beginner</a:t>
            </a:r>
          </a:p>
          <a:p>
            <a:pPr marL="1089025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No knowledge or skills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sz="2400" b="1" u="sng" dirty="0" smtClean="0">
                <a:solidFill>
                  <a:srgbClr val="FF0000"/>
                </a:solidFill>
              </a:rPr>
              <a:t>Novice</a:t>
            </a:r>
          </a:p>
          <a:p>
            <a:pPr marL="1089025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Understands rules or process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3"/>
            </a:pPr>
            <a:r>
              <a:rPr lang="en-US" sz="2400" b="1" u="sng" dirty="0" smtClean="0">
                <a:solidFill>
                  <a:srgbClr val="FF0000"/>
                </a:solidFill>
              </a:rPr>
              <a:t>Competent</a:t>
            </a:r>
          </a:p>
          <a:p>
            <a:pPr marL="1089025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Usually does what is expected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z="2400" b="1" u="sng" dirty="0" smtClean="0">
                <a:solidFill>
                  <a:srgbClr val="FF0000"/>
                </a:solidFill>
              </a:rPr>
              <a:t>Proficient</a:t>
            </a:r>
          </a:p>
          <a:p>
            <a:pPr marL="1089025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Others admire performance and sets a new standard for others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5"/>
            </a:pPr>
            <a:r>
              <a:rPr lang="en-US" sz="2400" b="1" u="sng" dirty="0" smtClean="0">
                <a:solidFill>
                  <a:srgbClr val="FF0000"/>
                </a:solidFill>
              </a:rPr>
              <a:t>Virtuoso</a:t>
            </a:r>
          </a:p>
          <a:p>
            <a:pPr marL="1089025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Widely admired and inspirational, helps others rise to new heights of excellence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sz="2400" b="1" u="sng" dirty="0" smtClean="0">
                <a:solidFill>
                  <a:srgbClr val="FF0000"/>
                </a:solidFill>
              </a:rPr>
              <a:t>Master</a:t>
            </a:r>
          </a:p>
          <a:p>
            <a:pPr marL="1089025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Superior performance at a level that most could never reach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84F1B5B7-357B-432C-BAB1-6BC394B18CC0}" type="datetime5">
              <a:rPr lang="en-US" smtClean="0"/>
              <a:t>5-Sep-12</a:t>
            </a:fld>
            <a:endParaRPr lang="en-US" smtClean="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Fleck 2012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60BFF6-4F03-4177-B2E3-AFAF9BA835C2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376</TotalTime>
  <Words>645</Words>
  <Application>Microsoft Macintosh PowerPoint</Application>
  <PresentationFormat>On-screen Show (4:3)</PresentationFormat>
  <Paragraphs>129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Capital</vt:lpstr>
      <vt:lpstr>Analytical Thinking: Assessments and Assertions</vt:lpstr>
      <vt:lpstr>Assessments</vt:lpstr>
      <vt:lpstr>Assertions</vt:lpstr>
      <vt:lpstr>Preparation for Action</vt:lpstr>
      <vt:lpstr>Grounding</vt:lpstr>
      <vt:lpstr>Detective Exercise</vt:lpstr>
      <vt:lpstr>Detective Exercise: Scene</vt:lpstr>
      <vt:lpstr>Standards</vt:lpstr>
      <vt:lpstr>Levels of Competence: Performance</vt:lpstr>
      <vt:lpstr>Levels of Competence: Grades</vt:lpstr>
      <vt:lpstr>Speaking about yourself</vt:lpstr>
      <vt:lpstr>Summary—Usability Evaluations</vt:lpstr>
    </vt:vector>
  </TitlesOfParts>
  <Company>GMU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 632: Analytical Thinking: Assessments and Assertions </dc:title>
  <dc:creator>Offutt</dc:creator>
  <cp:lastModifiedBy>Dan Fleck</cp:lastModifiedBy>
  <cp:revision>52</cp:revision>
  <dcterms:created xsi:type="dcterms:W3CDTF">2001-01-12T21:45:59Z</dcterms:created>
  <dcterms:modified xsi:type="dcterms:W3CDTF">2012-09-05T15:06:32Z</dcterms:modified>
</cp:coreProperties>
</file>